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9" r:id="rId4"/>
    <p:sldId id="258" r:id="rId5"/>
    <p:sldId id="260" r:id="rId6"/>
    <p:sldId id="261" r:id="rId7"/>
    <p:sldId id="262" r:id="rId8"/>
    <p:sldId id="264" r:id="rId9"/>
    <p:sldId id="265" r:id="rId10"/>
    <p:sldId id="266" r:id="rId11"/>
    <p:sldId id="267" r:id="rId12"/>
    <p:sldId id="268" r:id="rId13"/>
    <p:sldId id="263" r:id="rId14"/>
  </p:sldIdLst>
  <p:sldSz cx="9144000" cy="6858000" type="screen4x3"/>
  <p:notesSz cx="6797675" cy="992822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2" autoAdjust="0"/>
    <p:restoredTop sz="94680" autoAdjust="0"/>
  </p:normalViewPr>
  <p:slideViewPr>
    <p:cSldViewPr>
      <p:cViewPr varScale="1">
        <p:scale>
          <a:sx n="61" d="100"/>
          <a:sy n="61" d="100"/>
        </p:scale>
        <p:origin x="1836" y="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19140000">
            <a:off x="817112" y="1730403"/>
            <a:ext cx="5648623" cy="1204306"/>
          </a:xfrm>
        </p:spPr>
        <p:txBody>
          <a:bodyPr bIns="9144"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19140000">
            <a:off x="1212277" y="2470925"/>
            <a:ext cx="6511131" cy="329259"/>
          </a:xfrm>
        </p:spPr>
        <p:txBody>
          <a:bodyPr tIns="9144">
            <a:normAutofit/>
          </a:bodyPr>
          <a:lstStyle>
            <a:lvl1pPr marL="0" indent="0" algn="l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02.04.2026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02.04.2026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4678362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4678362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02.04.2026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02.04.2026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819399" y="1726737"/>
            <a:ext cx="5650992" cy="1207509"/>
          </a:xfrm>
        </p:spPr>
        <p:txBody>
          <a:bodyPr bIns="9144" anchor="b"/>
          <a:lstStyle>
            <a:lvl1pPr algn="l">
              <a:defRPr kumimoji="0" lang="en-US" sz="32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 rot="19140000">
            <a:off x="1216152" y="2468304"/>
            <a:ext cx="6510528" cy="329184"/>
          </a:xfrm>
        </p:spPr>
        <p:txBody>
          <a:bodyPr anchor="t">
            <a:normAutofit/>
          </a:bodyPr>
          <a:lstStyle>
            <a:lvl1pPr marL="0" indent="0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02.04.2026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00016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02.04.2026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9150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00016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00016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02.04.2026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02.04.2026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02.04.2026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ight Triangle 1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ight Triangle 17"/>
          <p:cNvSpPr/>
          <p:nvPr/>
        </p:nvSpPr>
        <p:spPr>
          <a:xfrm rot="5400000">
            <a:off x="433389" y="-433387"/>
            <a:ext cx="6858000" cy="7724778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784930" y="1576103"/>
            <a:ext cx="5212080" cy="1089427"/>
          </a:xfrm>
        </p:spPr>
        <p:txBody>
          <a:bodyPr bIns="0" anchor="b"/>
          <a:lstStyle>
            <a:lvl1pPr algn="l">
              <a:defRPr kumimoji="0" lang="en-US" sz="2800" b="0" i="0" u="none" strike="noStrike" kern="1200" cap="all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9552" y="2618912"/>
            <a:ext cx="3807779" cy="332468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297954" y="2253385"/>
            <a:ext cx="5794760" cy="623314"/>
          </a:xfrm>
        </p:spPr>
        <p:txBody>
          <a:bodyPr>
            <a:normAutofit/>
          </a:bodyPr>
          <a:lstStyle>
            <a:lvl1pPr marL="0" indent="0">
              <a:buNone/>
              <a:defRPr lang="en-US" sz="1400" b="1" kern="1200" dirty="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02.04.2026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ln>
            <a:solidFill>
              <a:schemeClr val="tx2"/>
            </a:solidFill>
          </a:ln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4"/>
          </p:nvPr>
        </p:nvSpPr>
        <p:spPr>
          <a:xfrm>
            <a:off x="2028825" y="0"/>
            <a:ext cx="7115175" cy="6858000"/>
          </a:xfrm>
          <a:custGeom>
            <a:avLst/>
            <a:gdLst>
              <a:gd name="connsiteX0" fmla="*/ 0 w 7104888"/>
              <a:gd name="connsiteY0" fmla="*/ 0 h 6858000"/>
              <a:gd name="connsiteX1" fmla="*/ 7104888 w 7104888"/>
              <a:gd name="connsiteY1" fmla="*/ 0 h 6858000"/>
              <a:gd name="connsiteX2" fmla="*/ 7104888 w 7104888"/>
              <a:gd name="connsiteY2" fmla="*/ 6858000 h 6858000"/>
              <a:gd name="connsiteX3" fmla="*/ 0 w 7104888"/>
              <a:gd name="connsiteY3" fmla="*/ 6858000 h 6858000"/>
              <a:gd name="connsiteX4" fmla="*/ 0 w 7104888"/>
              <a:gd name="connsiteY4" fmla="*/ 0 h 6858000"/>
              <a:gd name="connsiteX0" fmla="*/ 0 w 7104888"/>
              <a:gd name="connsiteY0" fmla="*/ 0 h 6858000"/>
              <a:gd name="connsiteX1" fmla="*/ 5695188 w 7104888"/>
              <a:gd name="connsiteY1" fmla="*/ 0 h 6858000"/>
              <a:gd name="connsiteX2" fmla="*/ 7104888 w 7104888"/>
              <a:gd name="connsiteY2" fmla="*/ 0 h 6858000"/>
              <a:gd name="connsiteX3" fmla="*/ 7104888 w 7104888"/>
              <a:gd name="connsiteY3" fmla="*/ 6858000 h 6858000"/>
              <a:gd name="connsiteX4" fmla="*/ 0 w 7104888"/>
              <a:gd name="connsiteY4" fmla="*/ 6858000 h 6858000"/>
              <a:gd name="connsiteX5" fmla="*/ 0 w 7104888"/>
              <a:gd name="connsiteY5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0287 w 7115175"/>
              <a:gd name="connsiteY4" fmla="*/ 6858000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10287 w 7115175"/>
              <a:gd name="connsiteY5" fmla="*/ 6858000 h 6858000"/>
              <a:gd name="connsiteX6" fmla="*/ 0 w 7115175"/>
              <a:gd name="connsiteY6" fmla="*/ 5048250 h 6858000"/>
              <a:gd name="connsiteX7" fmla="*/ 10287 w 7115175"/>
              <a:gd name="connsiteY7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0 w 7115175"/>
              <a:gd name="connsiteY0" fmla="*/ 504825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115175" h="6858000">
                <a:moveTo>
                  <a:pt x="0" y="5048250"/>
                </a:moveTo>
                <a:lnTo>
                  <a:pt x="5705475" y="0"/>
                </a:lnTo>
                <a:lnTo>
                  <a:pt x="7115175" y="0"/>
                </a:lnTo>
                <a:lnTo>
                  <a:pt x="7115175" y="6858000"/>
                </a:lnTo>
                <a:lnTo>
                  <a:pt x="1533526" y="6848475"/>
                </a:lnTo>
                <a:lnTo>
                  <a:pt x="0" y="50482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</p:spPr>
        <p:txBody>
          <a:bodyPr rIns="182880" anchor="ctr"/>
          <a:lstStyle>
            <a:lvl1pPr algn="r">
              <a:defRPr/>
            </a:lvl1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9" name="Right Triangle 8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0" y="5048250"/>
            <a:ext cx="3571875" cy="1809750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1809750 h 1809750"/>
              <a:gd name="connsiteX1" fmla="*/ 1895475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  <a:gd name="connsiteX0" fmla="*/ 0 w 3571875"/>
              <a:gd name="connsiteY0" fmla="*/ 1809750 h 1809750"/>
              <a:gd name="connsiteX1" fmla="*/ 2038350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71875" h="1809750">
                <a:moveTo>
                  <a:pt x="0" y="1809750"/>
                </a:moveTo>
                <a:lnTo>
                  <a:pt x="2038350" y="0"/>
                </a:lnTo>
                <a:lnTo>
                  <a:pt x="3571875" y="1809750"/>
                </a:lnTo>
                <a:lnTo>
                  <a:pt x="0" y="18097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671197" y="1717501"/>
            <a:ext cx="5486400" cy="867444"/>
          </a:xfrm>
        </p:spPr>
        <p:txBody>
          <a:bodyPr anchor="b"/>
          <a:lstStyle>
            <a:lvl1pPr algn="l">
              <a:defRPr sz="2800" b="0">
                <a:latin typeface="+mj-lt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143479" y="2180529"/>
            <a:ext cx="6096545" cy="740664"/>
          </a:xfrm>
        </p:spPr>
        <p:txBody>
          <a:bodyPr/>
          <a:lstStyle>
            <a:lvl1pPr marL="0" indent="0">
              <a:buNone/>
              <a:defRPr sz="14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02.04.2026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-2382" y="5050633"/>
            <a:ext cx="3574257" cy="1807368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883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050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812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76450 w 3571875"/>
              <a:gd name="connsiteY2" fmla="*/ 22740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245519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38350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2433637 h 2433637"/>
              <a:gd name="connsiteX1" fmla="*/ 257175 w 3571875"/>
              <a:gd name="connsiteY1" fmla="*/ 0 h 2433637"/>
              <a:gd name="connsiteX2" fmla="*/ 2038350 w 3571875"/>
              <a:gd name="connsiteY2" fmla="*/ 628650 h 2433637"/>
              <a:gd name="connsiteX3" fmla="*/ 3571875 w 3571875"/>
              <a:gd name="connsiteY3" fmla="*/ 2433637 h 2433637"/>
              <a:gd name="connsiteX4" fmla="*/ 0 w 3571875"/>
              <a:gd name="connsiteY4" fmla="*/ 2433637 h 2433637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24051 w 3574257"/>
              <a:gd name="connsiteY2" fmla="*/ 3071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40682 w 3574257"/>
              <a:gd name="connsiteY2" fmla="*/ 450057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57351 w 3574257"/>
              <a:gd name="connsiteY2" fmla="*/ 2309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774032 w 3574257"/>
              <a:gd name="connsiteY2" fmla="*/ 161925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69294 w 3574257"/>
              <a:gd name="connsiteY2" fmla="*/ 2143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819275 w 3574257"/>
              <a:gd name="connsiteY2" fmla="*/ 200026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5494 w 3574257"/>
              <a:gd name="connsiteY2" fmla="*/ 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74257" h="1807368">
                <a:moveTo>
                  <a:pt x="2382" y="1807368"/>
                </a:moveTo>
                <a:lnTo>
                  <a:pt x="0" y="0"/>
                </a:lnTo>
                <a:lnTo>
                  <a:pt x="2045494" y="1"/>
                </a:lnTo>
                <a:lnTo>
                  <a:pt x="3574257" y="1807368"/>
                </a:lnTo>
                <a:lnTo>
                  <a:pt x="2382" y="180736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2380" y="5051292"/>
            <a:ext cx="9146380" cy="1806709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  <a:gd name="connsiteX0" fmla="*/ 0 w 3352800"/>
              <a:gd name="connsiteY0" fmla="*/ 2002631 h 2002631"/>
              <a:gd name="connsiteX1" fmla="*/ 754045 w 3352800"/>
              <a:gd name="connsiteY1" fmla="*/ 146832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26618 h 526618"/>
              <a:gd name="connsiteX1" fmla="*/ 980611 w 3352800"/>
              <a:gd name="connsiteY1" fmla="*/ 9368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6888 h 526888"/>
              <a:gd name="connsiteX1" fmla="*/ 744735 w 3352800"/>
              <a:gd name="connsiteY1" fmla="*/ 0 h 526888"/>
              <a:gd name="connsiteX2" fmla="*/ 3352800 w 3352800"/>
              <a:gd name="connsiteY2" fmla="*/ 270 h 526888"/>
              <a:gd name="connsiteX3" fmla="*/ 3352800 w 3352800"/>
              <a:gd name="connsiteY3" fmla="*/ 526888 h 526888"/>
              <a:gd name="connsiteX4" fmla="*/ 0 w 3352800"/>
              <a:gd name="connsiteY4" fmla="*/ 526888 h 526888"/>
              <a:gd name="connsiteX0" fmla="*/ 0 w 3352800"/>
              <a:gd name="connsiteY0" fmla="*/ 526618 h 526618"/>
              <a:gd name="connsiteX1" fmla="*/ 811948 w 3352800"/>
              <a:gd name="connsiteY1" fmla="*/ 6092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966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241069 w 3352800"/>
              <a:gd name="connsiteY2" fmla="*/ 94144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313 h 527313"/>
              <a:gd name="connsiteX1" fmla="*/ 900984 w 3352800"/>
              <a:gd name="connsiteY1" fmla="*/ 97774 h 527313"/>
              <a:gd name="connsiteX2" fmla="*/ 3352800 w 3352800"/>
              <a:gd name="connsiteY2" fmla="*/ 0 h 527313"/>
              <a:gd name="connsiteX3" fmla="*/ 3352800 w 3352800"/>
              <a:gd name="connsiteY3" fmla="*/ 527313 h 527313"/>
              <a:gd name="connsiteX4" fmla="*/ 0 w 3352800"/>
              <a:gd name="connsiteY4" fmla="*/ 527313 h 527313"/>
              <a:gd name="connsiteX0" fmla="*/ 0 w 3352800"/>
              <a:gd name="connsiteY0" fmla="*/ 527584 h 527584"/>
              <a:gd name="connsiteX1" fmla="*/ 748227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527584">
                <a:moveTo>
                  <a:pt x="0" y="527584"/>
                </a:moveTo>
                <a:lnTo>
                  <a:pt x="748227" y="0"/>
                </a:lnTo>
                <a:lnTo>
                  <a:pt x="3352800" y="271"/>
                </a:lnTo>
                <a:lnTo>
                  <a:pt x="3352800" y="527584"/>
                </a:lnTo>
                <a:lnTo>
                  <a:pt x="0" y="527584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365760"/>
            <a:ext cx="7520940" cy="54864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100628"/>
            <a:ext cx="7520940" cy="35798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9140000">
            <a:off x="201168" y="5870448"/>
            <a:ext cx="2176272" cy="2011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02.04.2026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17514" y="6285122"/>
            <a:ext cx="47244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spc="200" baseline="0"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01038" y="6170822"/>
            <a:ext cx="502920" cy="502920"/>
          </a:xfrm>
          <a:prstGeom prst="ellipse">
            <a:avLst/>
          </a:prstGeom>
          <a:ln w="19050">
            <a:solidFill>
              <a:srgbClr val="FFFFFF"/>
            </a:solidFill>
          </a:ln>
        </p:spPr>
        <p:txBody>
          <a:bodyPr vert="horz" lIns="9144" tIns="9144" rIns="9144" bIns="9144" rtlCol="0" anchor="ctr">
            <a:normAutofit/>
          </a:bodyPr>
          <a:lstStyle>
            <a:lvl1pPr algn="ctr">
              <a:defRPr sz="1650">
                <a:solidFill>
                  <a:srgbClr val="FFFFFF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28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800"/>
        </a:spcBef>
        <a:buFont typeface="Arial" pitchFamily="34" charset="0"/>
        <a:buNone/>
        <a:defRPr sz="16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1737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4023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6309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8595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097280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3533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5819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792224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 rot="19140000">
            <a:off x="39161" y="1664322"/>
            <a:ext cx="5587418" cy="563605"/>
          </a:xfrm>
        </p:spPr>
        <p:txBody>
          <a:bodyPr/>
          <a:lstStyle/>
          <a:p>
            <a:pPr algn="ctr"/>
            <a:r>
              <a:rPr lang="ru-RU" sz="44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Крышечки</a:t>
            </a:r>
            <a:r>
              <a:rPr lang="ru-RU" sz="48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добра</a:t>
            </a:r>
            <a:endParaRPr lang="ru-RU" sz="4800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 rot="19140000">
            <a:off x="419710" y="1694881"/>
            <a:ext cx="6902914" cy="1652394"/>
          </a:xfrm>
        </p:spPr>
        <p:txBody>
          <a:bodyPr>
            <a:noAutofit/>
          </a:bodyPr>
          <a:lstStyle/>
          <a:p>
            <a:pPr algn="ctr"/>
            <a:r>
              <a:rPr lang="ru-RU" sz="1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МБДОУ «ДС</a:t>
            </a:r>
            <a:r>
              <a:rPr lang="ru-RU" sz="1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№89 </a:t>
            </a:r>
            <a:r>
              <a:rPr lang="ru-RU" sz="1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г</a:t>
            </a:r>
            <a:r>
              <a:rPr lang="ru-RU" sz="1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 Челябинска» </a:t>
            </a:r>
          </a:p>
          <a:p>
            <a:pPr algn="ctr"/>
            <a:r>
              <a:rPr lang="ru-RU" sz="1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ОСП-3</a:t>
            </a:r>
            <a:endParaRPr lang="ru-RU" sz="18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Участники проекта: </a:t>
            </a:r>
          </a:p>
          <a:p>
            <a:pPr algn="ctr"/>
            <a:r>
              <a:rPr lang="ru-RU" sz="1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ДЕТИ,РОДИТЕЛИ и </a:t>
            </a:r>
            <a:r>
              <a:rPr lang="ru-RU" sz="1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ПЕДАГОГИ</a:t>
            </a:r>
            <a:endParaRPr lang="ru-RU" sz="1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Picture backgroun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2852936"/>
            <a:ext cx="4625940" cy="4005064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87131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User\Downloads\pNS7rTFrQQX_orWy_IUQg76AFjZYjyvZq_uNw7r0Zjr3myj1OsNlf8PBGkZUZTFES0wNbRnfuVIWigDoJHeSt2Lr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888763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User\Downloads\childrens-drawing-pictures1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88640"/>
            <a:ext cx="8928992" cy="65527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521922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251520" y="116632"/>
            <a:ext cx="8568952" cy="576064"/>
          </a:xfrm>
        </p:spPr>
        <p:txBody>
          <a:bodyPr/>
          <a:lstStyle/>
          <a:p>
            <a:pPr algn="ctr"/>
            <a:r>
              <a:rPr lang="ru-RU" sz="2400" dirty="0" smtClean="0">
                <a:solidFill>
                  <a:srgbClr val="7030A0"/>
                </a:solidFill>
              </a:rPr>
              <a:t>Письмо  ДЕТКАМ , чтобы быстрее выздоровели…</a:t>
            </a:r>
            <a:endParaRPr lang="ru-RU" sz="2400" dirty="0">
              <a:solidFill>
                <a:srgbClr val="7030A0"/>
              </a:solidFill>
            </a:endParaRPr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827584" y="620688"/>
            <a:ext cx="7520940" cy="4392488"/>
          </a:xfrm>
          <a:prstGeom prst="wedgeRoundRectCallout">
            <a:avLst/>
          </a:prstGeom>
          <a:ln w="76200"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/>
            <a:r>
              <a:rPr lang="ru-RU" b="0" i="1" dirty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Милые ребята, мы, дети из детского сада, шлем вам огромный привет и лучи тепла! Мы узнали, что вы сейчас не дома, а в больнице. Нам очень жаль, что вы заболели, и мы хотим вас поддержать.</a:t>
            </a:r>
          </a:p>
          <a:p>
            <a:pPr algn="ctr"/>
            <a:r>
              <a:rPr lang="ru-RU" b="0" i="1" dirty="0">
                <a:solidFill>
                  <a:srgbClr val="7030A0"/>
                </a:solidFill>
                <a:latin typeface="Calibri" pitchFamily="34" charset="0"/>
                <a:cs typeface="Calibri" pitchFamily="34" charset="0"/>
              </a:rPr>
              <a:t>Мы знаем, как это бывает, когда чувствуешь себя неважно. Но мы уверены, что вы сильные и обязательно справитесь! Врачи и медсестры помогут вам, а мы будем думать о вас и посылать вам свои самые добрые мысли.</a:t>
            </a:r>
          </a:p>
          <a:p>
            <a:pPr algn="ctr"/>
            <a:r>
              <a:rPr lang="ru-RU" b="0" i="1" dirty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Мы рисуем для вас яркие рисунки с солнышком, цветочками и любимыми героями мультфильмов. Пусть они поднимут вам настроение и напомнят о том, как здорово играть и веселиться на улице.</a:t>
            </a:r>
          </a:p>
          <a:p>
            <a:pPr algn="ctr"/>
            <a:r>
              <a:rPr lang="ru-RU" b="0" i="1" dirty="0">
                <a:solidFill>
                  <a:srgbClr val="7030A0"/>
                </a:solidFill>
                <a:latin typeface="Calibri" pitchFamily="34" charset="0"/>
                <a:cs typeface="Calibri" pitchFamily="34" charset="0"/>
              </a:rPr>
              <a:t>Мы очень ждем вашего возвращения в детский сад! Нам не хватает ваших улыбок, шуток и звонкого смеха. Вместе мы будем играть в интересные игры, строить замки из песка и учиться новому.</a:t>
            </a:r>
          </a:p>
          <a:p>
            <a:pPr algn="ctr"/>
            <a:r>
              <a:rPr lang="ru-RU" b="0" i="1" dirty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Выздоравливайте скорее! Мы вас очень любим и ждем!</a:t>
            </a:r>
          </a:p>
          <a:p>
            <a:pPr algn="ctr"/>
            <a:r>
              <a:rPr lang="ru-RU" b="0" i="1" dirty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Ваши друзья из детского </a:t>
            </a:r>
            <a:r>
              <a:rPr lang="ru-RU" b="0" i="1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сада</a:t>
            </a:r>
            <a:endParaRPr lang="ru-RU" i="1" dirty="0">
              <a:solidFill>
                <a:srgbClr val="FF0000"/>
              </a:solidFill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458" b="12659"/>
          <a:stretch/>
        </p:blipFill>
        <p:spPr bwMode="auto">
          <a:xfrm>
            <a:off x="0" y="5110344"/>
            <a:ext cx="9144000" cy="17281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24678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24127" y="116632"/>
            <a:ext cx="3297423" cy="3024336"/>
          </a:xfr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ru-RU" dirty="0" smtClean="0">
                <a:solidFill>
                  <a:srgbClr val="0070C0"/>
                </a:solidFill>
              </a:rPr>
              <a:t>крыШЕЧКИ </a:t>
            </a:r>
            <a:r>
              <a:rPr lang="ru-RU" dirty="0" smtClean="0">
                <a:solidFill>
                  <a:srgbClr val="002060"/>
                </a:solidFill>
              </a:rPr>
              <a:t>СДАЛИ НА переработку</a:t>
            </a:r>
            <a:r>
              <a:rPr lang="ru-RU" dirty="0">
                <a:solidFill>
                  <a:srgbClr val="002060"/>
                </a:solidFill>
              </a:rPr>
              <a:t>, тем самым </a:t>
            </a:r>
            <a:r>
              <a:rPr lang="ru-RU" dirty="0" smtClean="0">
                <a:solidFill>
                  <a:srgbClr val="7030A0"/>
                </a:solidFill>
              </a:rPr>
              <a:t>помогли  </a:t>
            </a:r>
            <a:r>
              <a:rPr lang="ru-RU" dirty="0">
                <a:solidFill>
                  <a:srgbClr val="7030A0"/>
                </a:solidFill>
              </a:rPr>
              <a:t>больным деткам!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260648"/>
            <a:ext cx="5328592" cy="612068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3">
                <a:lumMod val="40000"/>
                <a:lumOff val="6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122" name="Picture 2" descr="Picture background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787" r="16313"/>
          <a:stretch/>
        </p:blipFill>
        <p:spPr bwMode="auto">
          <a:xfrm>
            <a:off x="5724128" y="3284984"/>
            <a:ext cx="3297423" cy="3147824"/>
          </a:xfrm>
          <a:prstGeom prst="rect">
            <a:avLst/>
          </a:prstGeom>
          <a:ln>
            <a:solidFill>
              <a:srgbClr val="00B0F0"/>
            </a:solidFill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8" descr="Picture background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343" t="11866" r="25957" b="4434"/>
          <a:stretch/>
        </p:blipFill>
        <p:spPr bwMode="auto">
          <a:xfrm>
            <a:off x="2195736" y="4725144"/>
            <a:ext cx="1386141" cy="1368152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852497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2555776" y="116633"/>
            <a:ext cx="6408712" cy="5112567"/>
          </a:xfrm>
        </p:spPr>
        <p:txBody>
          <a:bodyPr/>
          <a:lstStyle/>
          <a:p>
            <a:pPr algn="ctr"/>
            <a:r>
              <a:rPr lang="ru-RU" sz="2000" dirty="0">
                <a:solidFill>
                  <a:srgbClr val="7030A0"/>
                </a:solidFill>
                <a:latin typeface="Lucida Sans Unicode" pitchFamily="34" charset="0"/>
                <a:cs typeface="Lucida Sans Unicode" pitchFamily="34" charset="0"/>
              </a:rPr>
              <a:t>В нашем детском </a:t>
            </a:r>
            <a:r>
              <a:rPr lang="ru-RU" sz="2000" dirty="0" smtClean="0">
                <a:solidFill>
                  <a:srgbClr val="7030A0"/>
                </a:solidFill>
                <a:latin typeface="Lucida Sans Unicode" pitchFamily="34" charset="0"/>
                <a:cs typeface="Lucida Sans Unicode" pitchFamily="34" charset="0"/>
              </a:rPr>
              <a:t>саду  стартовала </a:t>
            </a:r>
            <a:r>
              <a:rPr lang="ru-RU" sz="2000" dirty="0">
                <a:solidFill>
                  <a:srgbClr val="7030A0"/>
                </a:solidFill>
                <a:latin typeface="Lucida Sans Unicode" pitchFamily="34" charset="0"/>
                <a:cs typeface="Lucida Sans Unicode" pitchFamily="34" charset="0"/>
              </a:rPr>
              <a:t>акция </a:t>
            </a:r>
            <a:r>
              <a:rPr lang="ru-RU" sz="2000" dirty="0" smtClean="0">
                <a:solidFill>
                  <a:srgbClr val="7030A0"/>
                </a:solidFill>
                <a:latin typeface="Lucida Sans Unicode" pitchFamily="34" charset="0"/>
                <a:cs typeface="Lucida Sans Unicode" pitchFamily="34" charset="0"/>
              </a:rPr>
              <a:t/>
            </a:r>
            <a:br>
              <a:rPr lang="ru-RU" sz="2000" dirty="0" smtClean="0">
                <a:solidFill>
                  <a:srgbClr val="7030A0"/>
                </a:solidFill>
                <a:latin typeface="Lucida Sans Unicode" pitchFamily="34" charset="0"/>
                <a:cs typeface="Lucida Sans Unicode" pitchFamily="34" charset="0"/>
              </a:rPr>
            </a:br>
            <a:r>
              <a:rPr lang="ru-RU" sz="2000" dirty="0" smtClean="0">
                <a:solidFill>
                  <a:srgbClr val="00B050"/>
                </a:solidFill>
                <a:latin typeface="Lucida Sans Unicode" pitchFamily="34" charset="0"/>
                <a:cs typeface="Lucida Sans Unicode" pitchFamily="34" charset="0"/>
              </a:rPr>
              <a:t>«крышечки ДОБРОТЫ» </a:t>
            </a:r>
            <a:r>
              <a:rPr lang="ru-RU" sz="2000" dirty="0">
                <a:solidFill>
                  <a:srgbClr val="7030A0"/>
                </a:solidFill>
                <a:latin typeface="Lucida Sans Unicode" pitchFamily="34" charset="0"/>
                <a:cs typeface="Lucida Sans Unicode" pitchFamily="34" charset="0"/>
              </a:rPr>
              <a:t> по сбору </a:t>
            </a:r>
            <a:r>
              <a:rPr lang="ru-RU" sz="2000" dirty="0">
                <a:solidFill>
                  <a:srgbClr val="00B050"/>
                </a:solidFill>
                <a:latin typeface="Lucida Sans Unicode" pitchFamily="34" charset="0"/>
                <a:cs typeface="Lucida Sans Unicode" pitchFamily="34" charset="0"/>
              </a:rPr>
              <a:t>пластиковых крышек.  </a:t>
            </a:r>
            <a:r>
              <a:rPr lang="ru-RU" sz="2000" dirty="0" smtClean="0">
                <a:solidFill>
                  <a:srgbClr val="00B050"/>
                </a:solidFill>
                <a:latin typeface="Lucida Sans Unicode" pitchFamily="34" charset="0"/>
                <a:cs typeface="Lucida Sans Unicode" pitchFamily="34" charset="0"/>
              </a:rPr>
              <a:t/>
            </a:r>
            <a:br>
              <a:rPr lang="ru-RU" sz="2000" dirty="0" smtClean="0">
                <a:solidFill>
                  <a:srgbClr val="00B050"/>
                </a:solidFill>
                <a:latin typeface="Lucida Sans Unicode" pitchFamily="34" charset="0"/>
                <a:cs typeface="Lucida Sans Unicode" pitchFamily="34" charset="0"/>
              </a:rPr>
            </a:br>
            <a:r>
              <a:rPr lang="ru-RU" sz="2000" dirty="0" smtClean="0">
                <a:solidFill>
                  <a:srgbClr val="7030A0"/>
                </a:solidFill>
                <a:latin typeface="Lucida Sans Unicode" pitchFamily="34" charset="0"/>
                <a:cs typeface="Lucida Sans Unicode" pitchFamily="34" charset="0"/>
              </a:rPr>
              <a:t>Воспитанники </a:t>
            </a:r>
            <a:r>
              <a:rPr lang="ru-RU" sz="2000" dirty="0">
                <a:solidFill>
                  <a:srgbClr val="7030A0"/>
                </a:solidFill>
                <a:latin typeface="Lucida Sans Unicode" pitchFamily="34" charset="0"/>
                <a:cs typeface="Lucida Sans Unicode" pitchFamily="34" charset="0"/>
              </a:rPr>
              <a:t>  </a:t>
            </a:r>
            <a:r>
              <a:rPr lang="ru-RU" sz="2000" dirty="0" smtClean="0">
                <a:solidFill>
                  <a:srgbClr val="7030A0"/>
                </a:solidFill>
                <a:latin typeface="Lucida Sans Unicode" pitchFamily="34" charset="0"/>
                <a:cs typeface="Lucida Sans Unicode" pitchFamily="34" charset="0"/>
              </a:rPr>
              <a:t> групп «ЗЕМЛЯНИЧКА», «КЛУБНИЧКА» </a:t>
            </a:r>
            <a:r>
              <a:rPr lang="ru-RU" sz="2000" dirty="0">
                <a:solidFill>
                  <a:srgbClr val="7030A0"/>
                </a:solidFill>
                <a:latin typeface="Lucida Sans Unicode" pitchFamily="34" charset="0"/>
                <a:cs typeface="Lucida Sans Unicode" pitchFamily="34" charset="0"/>
              </a:rPr>
              <a:t>совместно с родителями  присоединились к этой  доброй акции. </a:t>
            </a:r>
            <a:r>
              <a:rPr lang="ru-RU" sz="2000" dirty="0" smtClean="0">
                <a:solidFill>
                  <a:srgbClr val="7030A0"/>
                </a:solidFill>
                <a:latin typeface="Lucida Sans Unicode" pitchFamily="34" charset="0"/>
                <a:cs typeface="Lucida Sans Unicode" pitchFamily="34" charset="0"/>
              </a:rPr>
              <a:t/>
            </a:r>
            <a:br>
              <a:rPr lang="ru-RU" sz="2000" dirty="0" smtClean="0">
                <a:solidFill>
                  <a:srgbClr val="7030A0"/>
                </a:solidFill>
                <a:latin typeface="Lucida Sans Unicode" pitchFamily="34" charset="0"/>
                <a:cs typeface="Lucida Sans Unicode" pitchFamily="34" charset="0"/>
              </a:rPr>
            </a:br>
            <a:r>
              <a:rPr lang="ru-RU" sz="2000" dirty="0" smtClean="0">
                <a:solidFill>
                  <a:srgbClr val="7030A0"/>
                </a:solidFill>
                <a:latin typeface="Lucida Sans Unicode" pitchFamily="34" charset="0"/>
                <a:cs typeface="Lucida Sans Unicode" pitchFamily="34" charset="0"/>
              </a:rPr>
              <a:t> </a:t>
            </a:r>
            <a:r>
              <a:rPr lang="ru-RU" sz="2000" dirty="0">
                <a:solidFill>
                  <a:srgbClr val="00B050"/>
                </a:solidFill>
                <a:latin typeface="Lucida Sans Unicode" pitchFamily="34" charset="0"/>
                <a:cs typeface="Lucida Sans Unicode" pitchFamily="34" charset="0"/>
              </a:rPr>
              <a:t>Ребята с большим интересом отнеслись к мероприятию, потому что понимают, </a:t>
            </a:r>
            <a:r>
              <a:rPr lang="ru-RU" sz="2000" dirty="0">
                <a:solidFill>
                  <a:srgbClr val="002060"/>
                </a:solidFill>
                <a:latin typeface="Lucida Sans Unicode" pitchFamily="34" charset="0"/>
                <a:cs typeface="Lucida Sans Unicode" pitchFamily="34" charset="0"/>
              </a:rPr>
              <a:t>что делают доброе и важное дело - очищают природу от </a:t>
            </a:r>
            <a:r>
              <a:rPr lang="ru-RU" sz="2000" dirty="0" smtClean="0">
                <a:solidFill>
                  <a:srgbClr val="002060"/>
                </a:solidFill>
                <a:latin typeface="Lucida Sans Unicode" pitchFamily="34" charset="0"/>
                <a:cs typeface="Lucida Sans Unicode" pitchFamily="34" charset="0"/>
              </a:rPr>
              <a:t>мусора И  </a:t>
            </a:r>
            <a:r>
              <a:rPr lang="ru-RU" sz="2000" dirty="0" smtClean="0">
                <a:solidFill>
                  <a:srgbClr val="00B050"/>
                </a:solidFill>
                <a:latin typeface="Lucida Sans Unicode" pitchFamily="34" charset="0"/>
                <a:cs typeface="Lucida Sans Unicode" pitchFamily="34" charset="0"/>
              </a:rPr>
              <a:t>помогают БОЛЬНЫМ </a:t>
            </a:r>
            <a:r>
              <a:rPr lang="ru-RU" sz="2000" dirty="0">
                <a:solidFill>
                  <a:srgbClr val="00B050"/>
                </a:solidFill>
                <a:latin typeface="Lucida Sans Unicode" pitchFamily="34" charset="0"/>
                <a:cs typeface="Lucida Sans Unicode" pitchFamily="34" charset="0"/>
              </a:rPr>
              <a:t>детям, которым нужна </a:t>
            </a:r>
            <a:r>
              <a:rPr lang="ru-RU" sz="2000" dirty="0" smtClean="0">
                <a:solidFill>
                  <a:srgbClr val="00B050"/>
                </a:solidFill>
                <a:latin typeface="Lucida Sans Unicode" pitchFamily="34" charset="0"/>
                <a:cs typeface="Lucida Sans Unicode" pitchFamily="34" charset="0"/>
              </a:rPr>
              <a:t>поддержка</a:t>
            </a:r>
            <a:br>
              <a:rPr lang="ru-RU" sz="2000" dirty="0" smtClean="0">
                <a:solidFill>
                  <a:srgbClr val="00B050"/>
                </a:solidFill>
                <a:latin typeface="Lucida Sans Unicode" pitchFamily="34" charset="0"/>
                <a:cs typeface="Lucida Sans Unicode" pitchFamily="34" charset="0"/>
              </a:rPr>
            </a:br>
            <a:r>
              <a:rPr lang="ru-RU" sz="2000" dirty="0" smtClean="0">
                <a:solidFill>
                  <a:srgbClr val="7030A0"/>
                </a:solidFill>
                <a:latin typeface="Lucida Sans Unicode" pitchFamily="34" charset="0"/>
                <a:cs typeface="Lucida Sans Unicode" pitchFamily="34" charset="0"/>
              </a:rPr>
              <a:t>Мы </a:t>
            </a:r>
            <a:r>
              <a:rPr lang="ru-RU" sz="2000" dirty="0">
                <a:solidFill>
                  <a:srgbClr val="7030A0"/>
                </a:solidFill>
                <a:latin typeface="Lucida Sans Unicode" pitchFamily="34" charset="0"/>
                <a:cs typeface="Lucida Sans Unicode" pitchFamily="34" charset="0"/>
              </a:rPr>
              <a:t>уверены, что мы вместе сможем внести свой, хоть и не </a:t>
            </a:r>
            <a:r>
              <a:rPr lang="ru-RU" sz="2000" dirty="0" smtClean="0">
                <a:solidFill>
                  <a:srgbClr val="7030A0"/>
                </a:solidFill>
                <a:latin typeface="Lucida Sans Unicode" pitchFamily="34" charset="0"/>
                <a:cs typeface="Lucida Sans Unicode" pitchFamily="34" charset="0"/>
              </a:rPr>
              <a:t>большой ВКЛАД! </a:t>
            </a:r>
            <a:br>
              <a:rPr lang="ru-RU" sz="2000" dirty="0" smtClean="0">
                <a:solidFill>
                  <a:srgbClr val="7030A0"/>
                </a:solidFill>
                <a:latin typeface="Lucida Sans Unicode" pitchFamily="34" charset="0"/>
                <a:cs typeface="Lucida Sans Unicode" pitchFamily="34" charset="0"/>
              </a:rPr>
            </a:br>
            <a:r>
              <a:rPr lang="ru-RU" sz="2000" dirty="0" smtClean="0">
                <a:solidFill>
                  <a:srgbClr val="002060"/>
                </a:solidFill>
                <a:latin typeface="Lucida Sans Unicode" pitchFamily="34" charset="0"/>
                <a:cs typeface="Lucida Sans Unicode" pitchFamily="34" charset="0"/>
              </a:rPr>
              <a:t>Мы </a:t>
            </a:r>
            <a:r>
              <a:rPr lang="ru-RU" sz="2000" dirty="0">
                <a:solidFill>
                  <a:srgbClr val="002060"/>
                </a:solidFill>
                <a:latin typeface="Lucida Sans Unicode" pitchFamily="34" charset="0"/>
                <a:cs typeface="Lucida Sans Unicode" pitchFamily="34" charset="0"/>
              </a:rPr>
              <a:t>благодарим родителей за помощь в сборе </a:t>
            </a:r>
            <a:r>
              <a:rPr lang="ru-RU" sz="2000" dirty="0" smtClean="0">
                <a:solidFill>
                  <a:srgbClr val="002060"/>
                </a:solidFill>
                <a:latin typeface="Lucida Sans Unicode" pitchFamily="34" charset="0"/>
                <a:cs typeface="Lucida Sans Unicode" pitchFamily="34" charset="0"/>
              </a:rPr>
              <a:t>крышечек!</a:t>
            </a:r>
            <a:endParaRPr lang="ru-RU" sz="2000" dirty="0">
              <a:solidFill>
                <a:srgbClr val="002060"/>
              </a:solidFill>
              <a:latin typeface="Lucida Sans Unicode" pitchFamily="34" charset="0"/>
              <a:cs typeface="Lucida Sans Unicode" pitchFamily="34" charset="0"/>
            </a:endParaRPr>
          </a:p>
        </p:txBody>
      </p:sp>
      <p:pic>
        <p:nvPicPr>
          <p:cNvPr id="1028" name="Picture 4" descr="Picture background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68760"/>
            <a:ext cx="2915816" cy="2708920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538493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2960" y="365760"/>
            <a:ext cx="7520940" cy="4503400"/>
          </a:xfrm>
        </p:spPr>
        <p:txBody>
          <a:bodyPr/>
          <a:lstStyle/>
          <a:p>
            <a:pPr algn="ctr"/>
            <a:r>
              <a:rPr lang="ru-RU" dirty="0" smtClean="0"/>
              <a:t> </a:t>
            </a:r>
            <a:br>
              <a:rPr lang="ru-RU" dirty="0" smtClean="0"/>
            </a:br>
            <a:r>
              <a:rPr lang="ru-RU" dirty="0" smtClean="0">
                <a:solidFill>
                  <a:srgbClr val="00B0F0"/>
                </a:solidFill>
              </a:rPr>
              <a:t>Мы собираем пластиковые крышечки</a:t>
            </a:r>
            <a:br>
              <a:rPr lang="ru-RU" dirty="0" smtClean="0">
                <a:solidFill>
                  <a:srgbClr val="00B0F0"/>
                </a:solidFill>
              </a:rPr>
            </a:br>
            <a:r>
              <a:rPr lang="ru-RU" dirty="0" smtClean="0">
                <a:solidFill>
                  <a:srgbClr val="00B0F0"/>
                </a:solidFill>
              </a:rPr>
              <a:t/>
            </a:r>
            <a:br>
              <a:rPr lang="ru-RU" dirty="0" smtClean="0">
                <a:solidFill>
                  <a:srgbClr val="00B0F0"/>
                </a:solidFill>
              </a:rPr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>
                <a:solidFill>
                  <a:srgbClr val="7030A0"/>
                </a:solidFill>
              </a:rPr>
              <a:t>СДАЕМ ИХ НА ПЕРЕРАБОТКУ</a:t>
            </a:r>
            <a:br>
              <a:rPr lang="ru-RU" dirty="0" smtClean="0">
                <a:solidFill>
                  <a:srgbClr val="7030A0"/>
                </a:solidFill>
              </a:rPr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>
                <a:solidFill>
                  <a:srgbClr val="FF0000"/>
                </a:solidFill>
              </a:rPr>
              <a:t>ВЫРУЧЕННЫЕ  СРЕДСТВА ИДУТ НА ПЕРЕВОЗКУ ОНКОБОЛЬНЫХ ДЕТЕЙ</a:t>
            </a:r>
            <a:br>
              <a:rPr lang="ru-RU" dirty="0" smtClean="0">
                <a:solidFill>
                  <a:srgbClr val="FF0000"/>
                </a:solidFill>
              </a:rPr>
            </a:br>
            <a:r>
              <a:rPr lang="ru-RU" dirty="0" smtClean="0">
                <a:solidFill>
                  <a:srgbClr val="FF0000"/>
                </a:solidFill>
              </a:rPr>
              <a:t> НА ЛЕЧЕНИЕ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4" name="Стрелка вниз 3"/>
          <p:cNvSpPr/>
          <p:nvPr/>
        </p:nvSpPr>
        <p:spPr>
          <a:xfrm>
            <a:off x="4398248" y="908720"/>
            <a:ext cx="484632" cy="978408"/>
          </a:xfrm>
          <a:prstGeom prst="down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Стрелка вниз 4"/>
          <p:cNvSpPr/>
          <p:nvPr/>
        </p:nvSpPr>
        <p:spPr>
          <a:xfrm>
            <a:off x="4402804" y="2204864"/>
            <a:ext cx="484632" cy="1122424"/>
          </a:xfrm>
          <a:prstGeom prst="downArrow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074" name="Picture 2" descr="Picture backgroun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5085183"/>
            <a:ext cx="4104456" cy="177281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001614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User\Desktop\IMG_20230221_10542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188640"/>
            <a:ext cx="6399319" cy="648072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071827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88640"/>
            <a:ext cx="8640960" cy="648072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8222959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320" y="404664"/>
            <a:ext cx="8546152" cy="604867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5799890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Объект 5"/>
          <p:cNvPicPr>
            <a:picLocks noGrp="1" noChangeAspect="1"/>
          </p:cNvPicPr>
          <p:nvPr>
            <p:ph idx="4294967295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16632"/>
            <a:ext cx="5616575" cy="65532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104" name="Picture 8" descr="Picture background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343" t="11866" r="25957" b="4434"/>
          <a:stretch/>
        </p:blipFill>
        <p:spPr bwMode="auto">
          <a:xfrm>
            <a:off x="1956872" y="4491960"/>
            <a:ext cx="1959380" cy="1933952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908721"/>
            <a:ext cx="3203848" cy="33123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753278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ser\Downloads\QmuNwSqmT-As_1200x0_AybP2us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44624"/>
            <a:ext cx="8928992" cy="67687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595185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2960" y="365760"/>
            <a:ext cx="7520940" cy="1119024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rgbClr val="7030A0"/>
                </a:solidFill>
              </a:rPr>
              <a:t>Поддержка ДЕТОК –СВОИМИ РИСУНКАМИ</a:t>
            </a:r>
            <a:br>
              <a:rPr lang="ru-RU" dirty="0" smtClean="0">
                <a:solidFill>
                  <a:srgbClr val="7030A0"/>
                </a:solidFill>
              </a:rPr>
            </a:br>
            <a:r>
              <a:rPr lang="ru-RU" dirty="0" smtClean="0">
                <a:solidFill>
                  <a:srgbClr val="00B050"/>
                </a:solidFill>
              </a:rPr>
              <a:t>с ПОЖЕЛАНИЯМИ  СКОРЕЙШЕГО ВЫЗДОРАВЛЕНИЯ</a:t>
            </a:r>
            <a:endParaRPr lang="ru-RU" dirty="0">
              <a:solidFill>
                <a:srgbClr val="00B050"/>
              </a:solidFill>
            </a:endParaRPr>
          </a:p>
        </p:txBody>
      </p:sp>
      <p:pic>
        <p:nvPicPr>
          <p:cNvPr id="3074" name="Picture 2" descr="C:\Users\User\Downloads\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1916832"/>
            <a:ext cx="6984776" cy="48048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785594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Углы">
  <a:themeElements>
    <a:clrScheme name="Углы">
      <a:dk1>
        <a:srgbClr val="000000"/>
      </a:dk1>
      <a:lt1>
        <a:srgbClr val="FFFFFF"/>
      </a:lt1>
      <a:dk2>
        <a:srgbClr val="434342"/>
      </a:dk2>
      <a:lt2>
        <a:srgbClr val="CDD7D9"/>
      </a:lt2>
      <a:accent1>
        <a:srgbClr val="797B7E"/>
      </a:accent1>
      <a:accent2>
        <a:srgbClr val="F96A1B"/>
      </a:accent2>
      <a:accent3>
        <a:srgbClr val="08A1D9"/>
      </a:accent3>
      <a:accent4>
        <a:srgbClr val="7C984A"/>
      </a:accent4>
      <a:accent5>
        <a:srgbClr val="C2AD8D"/>
      </a:accent5>
      <a:accent6>
        <a:srgbClr val="506E94"/>
      </a:accent6>
      <a:hlink>
        <a:srgbClr val="5F5F5F"/>
      </a:hlink>
      <a:folHlink>
        <a:srgbClr val="969696"/>
      </a:folHlink>
    </a:clrScheme>
    <a:fontScheme name="Углы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微软雅黑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ＭＳ Ｐゴシック"/>
        <a:font script="Hang" typeface="맑은 고딕"/>
        <a:font script="Hans" typeface="隶书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Углы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20400000"/>
            </a:lightRig>
          </a:scene3d>
          <a:sp3d contourW="6350">
            <a:bevelT w="41275" h="19050" prst="angle"/>
            <a:contourClr>
              <a:schemeClr val="phClr">
                <a:shade val="25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0000"/>
                <a:shade val="85000"/>
              </a:schemeClr>
              <a:schemeClr val="phClr">
                <a:tint val="95000"/>
                <a:shade val="99000"/>
              </a:schemeClr>
            </a:duotone>
          </a:blip>
          <a:tile tx="0" ty="0" sx="100000" sy="10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tint val="93000"/>
                <a:shade val="85000"/>
              </a:schemeClr>
              <a:schemeClr val="phClr">
                <a:tint val="96000"/>
                <a:shade val="99000"/>
              </a:schemeClr>
            </a:duotone>
          </a:blip>
          <a:tile tx="0" ty="0" sx="90000" sy="9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Angles</Template>
  <TotalTime>189</TotalTime>
  <Words>349</Words>
  <Application>Microsoft Office PowerPoint</Application>
  <PresentationFormat>Экран (4:3)</PresentationFormat>
  <Paragraphs>16</Paragraphs>
  <Slides>13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22" baseType="lpstr">
      <vt:lpstr>Arial</vt:lpstr>
      <vt:lpstr>Calibri</vt:lpstr>
      <vt:lpstr>Franklin Gothic Book</vt:lpstr>
      <vt:lpstr>Franklin Gothic Medium</vt:lpstr>
      <vt:lpstr>Lucida Sans Unicode</vt:lpstr>
      <vt:lpstr>Times New Roman</vt:lpstr>
      <vt:lpstr>Tunga</vt:lpstr>
      <vt:lpstr>Wingdings</vt:lpstr>
      <vt:lpstr>Углы</vt:lpstr>
      <vt:lpstr>Крышечки добра</vt:lpstr>
      <vt:lpstr>В нашем детском саду  стартовала акция  «крышечки ДОБРОТЫ»  по сбору пластиковых крышек.   Воспитанники    групп «ЗЕМЛЯНИЧКА», «КЛУБНИЧКА» совместно с родителями  присоединились к этой  доброй акции.   Ребята с большим интересом отнеслись к мероприятию, потому что понимают, что делают доброе и важное дело - очищают природу от мусора И  помогают БОЛЬНЫМ детям, которым нужна поддержка Мы уверены, что мы вместе сможем внести свой, хоть и не большой ВКЛАД!  Мы благодарим родителей за помощь в сборе крышечек!</vt:lpstr>
      <vt:lpstr>  Мы собираем пластиковые крышечки   СДАЕМ ИХ НА ПЕРЕРАБОТКУ    ВЫРУЧЕННЫЕ  СРЕДСТВА ИДУТ НА ПЕРЕВОЗКУ ОНКОБОЛЬНЫХ ДЕТЕЙ  НА ЛЕЧЕНИЕ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Поддержка ДЕТОК –СВОИМИ РИСУНКАМИ с ПОЖЕЛАНИЯМИ  СКОРЕЙШЕГО ВЫЗДОРАВЛЕНИЯ</vt:lpstr>
      <vt:lpstr>Презентация PowerPoint</vt:lpstr>
      <vt:lpstr>Презентация PowerPoint</vt:lpstr>
      <vt:lpstr>Письмо  ДЕТКАМ , чтобы быстрее выздоровели…</vt:lpstr>
      <vt:lpstr>крыШЕЧКИ СДАЛИ НА переработку, тем самым помогли  больным деткам!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Крышечки добра</dc:title>
  <dc:creator>User</dc:creator>
  <cp:lastModifiedBy>Пользователь</cp:lastModifiedBy>
  <cp:revision>19</cp:revision>
  <cp:lastPrinted>2026-04-02T05:58:24Z</cp:lastPrinted>
  <dcterms:created xsi:type="dcterms:W3CDTF">2025-03-30T03:56:11Z</dcterms:created>
  <dcterms:modified xsi:type="dcterms:W3CDTF">2026-04-02T05:59:18Z</dcterms:modified>
</cp:coreProperties>
</file>