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6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 varScale="1">
        <p:scale>
          <a:sx n="51" d="100"/>
          <a:sy n="51" d="100"/>
        </p:scale>
        <p:origin x="-1243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0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2D9FF-173A-40DA-B29E-E676788F5BAA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80E4C-85D0-472A-B3DF-6634C37AA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1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80E4C-85D0-472A-B3DF-6634C37AA72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5091-972E-4DE2-9076-BAB2DCAC3B76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5F81-A675-4004-9E9C-07608F303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5091-972E-4DE2-9076-BAB2DCAC3B76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5F81-A675-4004-9E9C-07608F303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5091-972E-4DE2-9076-BAB2DCAC3B76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5F81-A675-4004-9E9C-07608F303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5091-972E-4DE2-9076-BAB2DCAC3B76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5F81-A675-4004-9E9C-07608F303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5091-972E-4DE2-9076-BAB2DCAC3B76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5F81-A675-4004-9E9C-07608F303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5091-972E-4DE2-9076-BAB2DCAC3B76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5F81-A675-4004-9E9C-07608F303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5091-972E-4DE2-9076-BAB2DCAC3B76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5F81-A675-4004-9E9C-07608F303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5091-972E-4DE2-9076-BAB2DCAC3B76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5F81-A675-4004-9E9C-07608F303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5091-972E-4DE2-9076-BAB2DCAC3B76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5F81-A675-4004-9E9C-07608F303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5091-972E-4DE2-9076-BAB2DCAC3B76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5F81-A675-4004-9E9C-07608F303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5091-972E-4DE2-9076-BAB2DCAC3B76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5F81-A675-4004-9E9C-07608F303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C5091-972E-4DE2-9076-BAB2DCAC3B76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65F81-A675-4004-9E9C-07608F303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Admin\Downloads\cajkovskij_harakteristiceskie_tancy_trepak_russkij_tanec_(5music.online).mp3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Admin\Downloads\&#1055;&#1077;&#1090;&#1088;%20&#1048;&#1083;&#1100;&#1080;&#1095;%20&#1063;&#1072;&#1081;&#1082;&#1086;&#1074;&#1089;&#1082;&#1080;&#1081;_-_&#1050;&#1072;&#1085;&#1090;&#1072;&#1090;&#1072;%20_&#1050;%20&#1088;&#1072;&#1076;&#1086;&#1089;&#1090;&#1080;_%20-%20III.%20Adagio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Admin\Downloads\CHajkovskij_-_Francheska_da_Rimini_(iPlayer.fm).mp3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Admin\Downloads\&#1055;.&#1048;.%20&#1063;&#1072;&#1081;&#1082;&#1086;&#1074;&#1089;&#1082;&#1080;&#1081;%20(&#1055;&#1080;&#1082;&#1086;&#1074;&#1072;&#1103;%20&#1076;&#1072;&#1084;&#1072;)%20&#8212;%20&#1059;&#1074;&#1077;&#1088;&#1090;&#1102;&#1088;&#1072;%20(www.mixmuz.ru).mp3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143512"/>
            <a:ext cx="8643998" cy="15716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Презентация на тему: «П. И. Чайковский в Санкт-Петербурге»</a:t>
            </a:r>
            <a:endParaRPr lang="ru-RU" sz="3600" dirty="0"/>
          </a:p>
        </p:txBody>
      </p:sp>
      <p:pic>
        <p:nvPicPr>
          <p:cNvPr id="4" name="Рисунок 3" descr="Чайковс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42852"/>
            <a:ext cx="8572500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114800" cy="569755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/>
              <a:t>В свой последний приезд в Петербург Чайковский поселился в доме №13 на углу Малой Морской и Гороховой. Это было последнее жилище Петра Ильича Чайковского. </a:t>
            </a:r>
            <a:endParaRPr lang="ru-RU" dirty="0" smtClean="0"/>
          </a:p>
          <a:p>
            <a:r>
              <a:rPr lang="ru-RU" dirty="0"/>
              <a:t>До 20 октября 1893 года Петр Ильич ведет активную жизнь : посещает театры, навещает друзей, дирижирует, участвует в постановках спектаклей. Но уже 21-го его здоровье резко ухудшилось. Приехавшие врачи определили холеру. За три дня болезнь полностью завладела им, спасти Чайковского было невозможно. 25 октября 1893 года в 3 часа ночи все было кончено...</a:t>
            </a:r>
          </a:p>
          <a:p>
            <a:r>
              <a:rPr lang="ru-RU" dirty="0"/>
              <a:t>Сейчас мемориальная доска на этом доме напоминает нам о великом композиторе : “Петр Ильич Чайковский родился 25 апреля 1840 года в Вятской губернии на Воткинском завода. Умер 25 октября 1893 года в этом доме”.</a:t>
            </a:r>
          </a:p>
          <a:p>
            <a:endParaRPr lang="ru-RU" dirty="0" smtClean="0"/>
          </a:p>
        </p:txBody>
      </p:sp>
      <p:pic>
        <p:nvPicPr>
          <p:cNvPr id="5" name="Содержимое 4" descr="Доходный-дом-Ротина_1902-год_citywalls_ru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2071678"/>
            <a:ext cx="4000528" cy="307852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8258204" cy="555468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</a:t>
            </a:r>
          </a:p>
          <a:p>
            <a:pPr algn="ctr">
              <a:buNone/>
            </a:pPr>
            <a:r>
              <a:rPr lang="ru-RU" dirty="0" smtClean="0"/>
              <a:t>  Можно с уверенностью сказать, что без Санкт-Петербурга не было бы великого </a:t>
            </a:r>
          </a:p>
          <a:p>
            <a:pPr algn="ctr">
              <a:buNone/>
            </a:pPr>
            <a:r>
              <a:rPr lang="ru-RU" dirty="0" smtClean="0"/>
              <a:t>П. И. Чайковского. Именно здесь он принял решение стать профессиональным композитором. Тут он получил основное музыкальное образование и впервые попробовал себя на дирижерском поприще. Именно в городе на Неве прозвучали его первые произведения. Из Санкт-Петербурга музыка композитора распространилась по всему миру, сделав Россию знаменитой.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4525963"/>
          </a:xfrm>
        </p:spPr>
        <p:txBody>
          <a:bodyPr/>
          <a:lstStyle/>
          <a:p>
            <a:r>
              <a:rPr lang="ru-RU" dirty="0"/>
              <a:t>1.Л.М. </a:t>
            </a:r>
            <a:r>
              <a:rPr lang="ru-RU" dirty="0" err="1"/>
              <a:t>Конисская</a:t>
            </a:r>
            <a:r>
              <a:rPr lang="ru-RU" dirty="0"/>
              <a:t> . Чайковский в Петербурге </a:t>
            </a:r>
            <a:r>
              <a:rPr lang="ru-RU" dirty="0" smtClean="0"/>
              <a:t>. </a:t>
            </a:r>
            <a:r>
              <a:rPr lang="ru-RU" dirty="0" err="1" smtClean="0"/>
              <a:t>Л-д</a:t>
            </a:r>
            <a:r>
              <a:rPr lang="ru-RU" dirty="0" smtClean="0"/>
              <a:t> , </a:t>
            </a:r>
            <a:r>
              <a:rPr lang="ru-RU" dirty="0" err="1" smtClean="0"/>
              <a:t>Лениздат</a:t>
            </a:r>
            <a:r>
              <a:rPr lang="ru-RU" dirty="0" smtClean="0"/>
              <a:t> , 1974 г.</a:t>
            </a:r>
            <a:endParaRPr lang="ru-RU" dirty="0"/>
          </a:p>
          <a:p>
            <a:r>
              <a:rPr lang="ru-RU" dirty="0"/>
              <a:t>2. Г.А. </a:t>
            </a:r>
            <a:r>
              <a:rPr lang="ru-RU" dirty="0" err="1"/>
              <a:t>Прибегина</a:t>
            </a:r>
            <a:r>
              <a:rPr lang="ru-RU" dirty="0"/>
              <a:t> . Петр Ильич Чайковский </a:t>
            </a:r>
            <a:r>
              <a:rPr lang="ru-RU" dirty="0" smtClean="0"/>
              <a:t>.М., Музыка , 1982 г.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Презентацию выполнила  </a:t>
            </a:r>
            <a:br>
              <a:rPr lang="ru-RU" sz="32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 теоретических дисциплин муниципального казённого образовательного учреждения дополнительного образования «</a:t>
            </a:r>
            <a:r>
              <a:rPr lang="ru-RU" sz="32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Лопухинская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детская школа искусств»</a:t>
            </a:r>
            <a:br>
              <a:rPr lang="ru-RU" sz="32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Ломоносовского муниципального района Ленинградской области</a:t>
            </a:r>
            <a:br>
              <a:rPr lang="ru-RU" sz="32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Нечаева Наталия Николаевна</a:t>
            </a:r>
            <a:br>
              <a:rPr lang="ru-RU" sz="32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г</a:t>
            </a:r>
            <a:endParaRPr lang="ru-RU" sz="320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3643338" cy="64294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ru-RU" sz="6400" dirty="0"/>
              <a:t>В начале 1848 года И.П. </a:t>
            </a:r>
            <a:r>
              <a:rPr lang="ru-RU" sz="6400" dirty="0" smtClean="0"/>
              <a:t>Чайковский-отец композитора, </a:t>
            </a:r>
            <a:r>
              <a:rPr lang="ru-RU" sz="6400" dirty="0"/>
              <a:t>выйдя в отставку, переехал из Воткинска, где он служил директором горных заводов, в Петербург. Семья Чайковских была большая. Старшая из детей -Зинаида, затем шли </a:t>
            </a:r>
            <a:r>
              <a:rPr lang="ru-RU" sz="6400" dirty="0" err="1" smtClean="0"/>
              <a:t>сыновья-Николай</a:t>
            </a:r>
            <a:r>
              <a:rPr lang="ru-RU" sz="6400" dirty="0" smtClean="0"/>
              <a:t> </a:t>
            </a:r>
            <a:r>
              <a:rPr lang="ru-RU" sz="6400" dirty="0"/>
              <a:t>десяти и Петр восьми лет, дочь Александра шести лет и пятилетний Ипполит</a:t>
            </a:r>
            <a:r>
              <a:rPr lang="ru-RU" sz="6400" dirty="0" smtClean="0"/>
              <a:t>.</a:t>
            </a:r>
          </a:p>
          <a:p>
            <a:r>
              <a:rPr lang="ru-RU" sz="6400" dirty="0"/>
              <a:t>В том же году Николая и Петра отдали в частный пансион </a:t>
            </a:r>
            <a:r>
              <a:rPr lang="ru-RU" sz="6400" dirty="0" err="1" smtClean="0"/>
              <a:t>Шмеллинга</a:t>
            </a:r>
            <a:r>
              <a:rPr lang="ru-RU" sz="6400" dirty="0" smtClean="0"/>
              <a:t>.</a:t>
            </a:r>
          </a:p>
          <a:p>
            <a:r>
              <a:rPr lang="ru-RU" sz="6400" dirty="0"/>
              <a:t>В это же время начались его первые занятия музыкой с учителем Филипповым. </a:t>
            </a:r>
            <a:endParaRPr lang="ru-RU" sz="6400" dirty="0" smtClean="0"/>
          </a:p>
          <a:p>
            <a:r>
              <a:rPr lang="ru-RU" sz="6400" dirty="0"/>
              <a:t>Илья </a:t>
            </a:r>
            <a:r>
              <a:rPr lang="ru-RU" sz="6400" dirty="0" smtClean="0"/>
              <a:t>Петрович-отец композитора, </a:t>
            </a:r>
            <a:r>
              <a:rPr lang="ru-RU" sz="6400" dirty="0"/>
              <a:t>обращавший внимание на музыкальное развитие сына, в 1855 году пригласил ему учителя, известного пианиста Рудольфа Васильевича </a:t>
            </a:r>
            <a:r>
              <a:rPr lang="ru-RU" sz="6400" dirty="0" err="1" smtClean="0"/>
              <a:t>Кюндингера</a:t>
            </a:r>
            <a:r>
              <a:rPr lang="ru-RU" sz="6400" dirty="0"/>
              <a:t>.</a:t>
            </a:r>
            <a:r>
              <a:rPr lang="ru-RU" sz="6400" dirty="0" smtClean="0"/>
              <a:t> </a:t>
            </a:r>
            <a:r>
              <a:rPr lang="ru-RU" sz="6400" dirty="0"/>
              <a:t>Занятия, впрочем, длились не так долго: учитель не заметил в своем ученике больших способностей</a:t>
            </a:r>
            <a:r>
              <a:rPr lang="ru-RU" sz="6400" dirty="0" smtClean="0"/>
              <a:t>.</a:t>
            </a:r>
          </a:p>
          <a:p>
            <a:r>
              <a:rPr lang="ru-RU" sz="6400" dirty="0" smtClean="0">
                <a:solidFill>
                  <a:srgbClr val="000000"/>
                </a:solidFill>
                <a:ea typeface="Times New Roman"/>
                <a:cs typeface="Times New Roman"/>
              </a:rPr>
              <a:t>Далее Петра отдают в открытые в приготовительные классы Училища правоведения, где готовили судейских чиновников.</a:t>
            </a:r>
            <a:endParaRPr lang="ru-RU" sz="6400" dirty="0"/>
          </a:p>
          <a:p>
            <a:endParaRPr lang="ru-RU" sz="6400" dirty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4286256"/>
            <a:ext cx="3857652" cy="235745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5600" dirty="0" smtClean="0"/>
              <a:t> От </a:t>
            </a:r>
            <a:r>
              <a:rPr lang="ru-RU" sz="5600" dirty="0"/>
              <a:t>своего двоюродного брата Чайковский узнал, что существуют классы теории музыки. "Я немедленно отправился и записался слушателем у профессора Н.И. Зарембы. </a:t>
            </a:r>
          </a:p>
          <a:p>
            <a:r>
              <a:rPr lang="ru-RU" sz="5600" dirty="0"/>
              <a:t>Итак, Петр Ильич Чайковский стал посещать классы Русского музыкального общества (РМО), которые помещались в нижнем этаже левого крыла Михайловского дворца (там, где теперь Русский музей).</a:t>
            </a:r>
          </a:p>
          <a:p>
            <a:endParaRPr lang="ru-RU" dirty="0"/>
          </a:p>
        </p:txBody>
      </p:sp>
      <p:pic>
        <p:nvPicPr>
          <p:cNvPr id="5" name="Рисунок 4" descr="училищ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571480"/>
            <a:ext cx="4929222" cy="3500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7752" y="142852"/>
            <a:ext cx="350046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Училище правоведения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14884"/>
            <a:ext cx="8258204" cy="18573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/>
              <a:t>8 сентября 1862 года в Петербурге открылась консерватория (в то время она называлась музыкальным училищем). Одним из первых учеников стал Петр Чайковский, решивший окончательно посвятить себя музыке, </a:t>
            </a:r>
            <a:r>
              <a:rPr lang="ru-RU" dirty="0" smtClean="0"/>
              <a:t>на  </a:t>
            </a:r>
            <a:r>
              <a:rPr lang="ru-RU" dirty="0"/>
              <a:t>что его дядя, Петр Петрович отреагировал так: "А Петя-то Петя! Какой срам! Юриспруденцию на гудок променял!"</a:t>
            </a:r>
          </a:p>
          <a:p>
            <a:r>
              <a:rPr lang="ru-RU" dirty="0"/>
              <a:t>В консерватории он </a:t>
            </a:r>
            <a:r>
              <a:rPr lang="ru-RU" dirty="0" smtClean="0"/>
              <a:t>занимается  </a:t>
            </a:r>
            <a:r>
              <a:rPr lang="ru-RU" dirty="0"/>
              <a:t>у </a:t>
            </a:r>
            <a:r>
              <a:rPr lang="ru-RU" dirty="0" smtClean="0"/>
              <a:t>  А</a:t>
            </a:r>
            <a:r>
              <a:rPr lang="ru-RU" dirty="0"/>
              <a:t>. Рубинштейна (сочинение и инструментовка), </a:t>
            </a:r>
            <a:r>
              <a:rPr lang="ru-RU" dirty="0" smtClean="0"/>
              <a:t> у                 Н</a:t>
            </a:r>
            <a:r>
              <a:rPr lang="ru-RU" dirty="0"/>
              <a:t>. Зарембы (контрапункт и формы), одновременно обучается игре на флейте у знаменитого в то время </a:t>
            </a:r>
            <a:r>
              <a:rPr lang="ru-RU" dirty="0" err="1" smtClean="0"/>
              <a:t>Чезаре</a:t>
            </a:r>
            <a:r>
              <a:rPr lang="ru-RU" dirty="0" smtClean="0"/>
              <a:t> </a:t>
            </a:r>
            <a:r>
              <a:rPr lang="ru-RU" dirty="0" err="1" smtClean="0"/>
              <a:t>Чиарди</a:t>
            </a:r>
            <a:r>
              <a:rPr lang="ru-RU" dirty="0" smtClean="0"/>
              <a:t> </a:t>
            </a:r>
            <a:r>
              <a:rPr lang="ru-RU" dirty="0"/>
              <a:t>и на органе у Генриха Штиля. </a:t>
            </a:r>
          </a:p>
        </p:txBody>
      </p:sp>
      <p:pic>
        <p:nvPicPr>
          <p:cNvPr id="5" name="Содержимое 4" descr="конс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8186766" cy="400052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52"/>
            <a:ext cx="8401080" cy="214314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«Музыкальные </a:t>
            </a:r>
            <a:r>
              <a:rPr lang="ru-RU" dirty="0"/>
              <a:t>познания Чайковского в это </a:t>
            </a:r>
            <a:r>
              <a:rPr lang="ru-RU" dirty="0" smtClean="0"/>
              <a:t>время для </a:t>
            </a:r>
            <a:r>
              <a:rPr lang="ru-RU" dirty="0"/>
              <a:t>человека, решившего </a:t>
            </a:r>
            <a:r>
              <a:rPr lang="ru-RU" dirty="0" smtClean="0"/>
              <a:t>посвятить </a:t>
            </a:r>
            <a:r>
              <a:rPr lang="ru-RU" dirty="0"/>
              <a:t>себя музыке, явно недостаточны. Нужно поискать в истории музыки пример "выдающегося композитора, начавшего так феноменально поздно. Само собой разумеется, что знания его быстро росли..." Из воспоминаний друга Чайковского Г. </a:t>
            </a:r>
            <a:r>
              <a:rPr lang="ru-RU" dirty="0" err="1"/>
              <a:t>Лароша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Однако </a:t>
            </a:r>
            <a:r>
              <a:rPr lang="ru-RU" dirty="0"/>
              <a:t>после получения диплома он читает суровый убийственный приговор критика Ц.А. Кюи: " Консерваторский композитор г. Чайковский совсем слаб ". </a:t>
            </a:r>
          </a:p>
          <a:p>
            <a:r>
              <a:rPr lang="ru-RU" dirty="0"/>
              <a:t>Одно время Чайковский " довольно сносно играл на флейте, - вспоминал Г. </a:t>
            </a:r>
            <a:r>
              <a:rPr lang="ru-RU" dirty="0" err="1"/>
              <a:t>Ларош</a:t>
            </a:r>
            <a:r>
              <a:rPr lang="ru-RU" dirty="0"/>
              <a:t>. - Он был учеником знаменитого </a:t>
            </a:r>
            <a:r>
              <a:rPr lang="ru-RU" dirty="0" err="1" smtClean="0"/>
              <a:t>Чиарди</a:t>
            </a:r>
            <a:r>
              <a:rPr lang="ru-RU" dirty="0" smtClean="0"/>
              <a:t>".  </a:t>
            </a:r>
            <a:r>
              <a:rPr lang="ru-RU" dirty="0"/>
              <a:t>Он участвовал в ученическом оркестре в качестве флейтиста.</a:t>
            </a:r>
          </a:p>
          <a:p>
            <a:endParaRPr lang="ru-RU" dirty="0"/>
          </a:p>
        </p:txBody>
      </p:sp>
      <p:pic>
        <p:nvPicPr>
          <p:cNvPr id="5" name="Рисунок 4" descr="Чиард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857496"/>
            <a:ext cx="3143272" cy="3714776"/>
          </a:xfrm>
          <a:prstGeom prst="rect">
            <a:avLst/>
          </a:prstGeom>
        </p:spPr>
      </p:pic>
      <p:pic>
        <p:nvPicPr>
          <p:cNvPr id="6" name="Рисунок 5" descr="Заремб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3000372"/>
            <a:ext cx="3143272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15008" y="2571744"/>
            <a:ext cx="148495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Н. И Заремба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14481" y="2500306"/>
            <a:ext cx="128588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Ч. </a:t>
            </a:r>
            <a:r>
              <a:rPr lang="ru-RU" dirty="0" err="1" smtClean="0"/>
              <a:t>Чиарди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214290"/>
            <a:ext cx="7572428" cy="14287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/>
              <a:t>Помимо своих ученических произведений, </a:t>
            </a:r>
            <a:r>
              <a:rPr lang="ru-RU" dirty="0" smtClean="0"/>
              <a:t>композитор </a:t>
            </a:r>
            <a:r>
              <a:rPr lang="ru-RU" dirty="0"/>
              <a:t>создает свои первые музыкальные произведения - "Песнь Земфиры" и "Характерные танцы" для симфонического оркестра. Премьера "Характерных танцев состоялась 30 августа 1865 года в Павловском вокзале, или, как его тогда называли, курзале, под управлением Иоганна Штрауса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Штраус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7158" y="2428868"/>
            <a:ext cx="8501121" cy="4214842"/>
          </a:xfrm>
        </p:spPr>
      </p:pic>
      <p:pic>
        <p:nvPicPr>
          <p:cNvPr id="6" name="cajkovskij_harakteristiceskie_tancy_trepak_russkij_tanec_(5music.onlin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1857364"/>
            <a:ext cx="428628" cy="4286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58016" y="1857364"/>
            <a:ext cx="142876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«Трепак»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7"/>
            <a:ext cx="4038600" cy="407196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endParaRPr lang="ru-RU" sz="4500" dirty="0" smtClean="0"/>
          </a:p>
          <a:p>
            <a:r>
              <a:rPr lang="ru-RU" sz="4500" dirty="0" smtClean="0"/>
              <a:t>К </a:t>
            </a:r>
            <a:r>
              <a:rPr lang="ru-RU" sz="4500" dirty="0"/>
              <a:t>окончанию консерваторского курса Петру Чайковскому было заказано большое сочинение. В архиве </a:t>
            </a:r>
            <a:r>
              <a:rPr lang="ru-RU" sz="4500" dirty="0" err="1"/>
              <a:t>клинского</a:t>
            </a:r>
            <a:r>
              <a:rPr lang="ru-RU" sz="4500" dirty="0"/>
              <a:t> Дома-музея хранится протокол от 12 октября 1865 года о" поручении ученикам старшего класса Чайковскому и </a:t>
            </a:r>
            <a:r>
              <a:rPr lang="ru-RU" sz="4500" dirty="0" err="1"/>
              <a:t>Рыбасову</a:t>
            </a:r>
            <a:r>
              <a:rPr lang="ru-RU" sz="4500" dirty="0"/>
              <a:t> с предъявлением на публичный экзамен на диплом сего 1865 года кантаты </a:t>
            </a:r>
            <a:r>
              <a:rPr lang="ru-RU" sz="4500" dirty="0" smtClean="0"/>
              <a:t>с сопровождением </a:t>
            </a:r>
            <a:r>
              <a:rPr lang="ru-RU" sz="4500" dirty="0"/>
              <a:t>оркестра на оду Шиллера "К радости".</a:t>
            </a:r>
          </a:p>
          <a:p>
            <a:r>
              <a:rPr lang="ru-RU" sz="4500" dirty="0"/>
              <a:t>Чайковский получил диплом на звание свободного художника </a:t>
            </a:r>
            <a:r>
              <a:rPr lang="ru-RU" sz="4500" dirty="0" err="1"/>
              <a:t>и...серебряную</a:t>
            </a:r>
            <a:r>
              <a:rPr lang="ru-RU" sz="4500" dirty="0"/>
              <a:t> медаль.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71678"/>
            <a:ext cx="4038600" cy="45720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sz="3200" dirty="0" smtClean="0"/>
          </a:p>
          <a:p>
            <a:r>
              <a:rPr lang="ru-RU" sz="4500" dirty="0" smtClean="0"/>
              <a:t>Еще </a:t>
            </a:r>
            <a:r>
              <a:rPr lang="ru-RU" sz="4500" dirty="0"/>
              <a:t>в сентябре в Петербург приезжает будущий директор Московской консерватории Николай Григорьевич Рубинштейн в поисках преподавателя теории музыки. Решили пригласить кого-нибудь из окончивших Петербургскую консерваторию и остановились на Чайковском.</a:t>
            </a:r>
          </a:p>
          <a:p>
            <a:r>
              <a:rPr lang="ru-RU" sz="4500" dirty="0"/>
              <a:t>И вот в январе 1866 года Чайковский уезжает из Петербурга, сумрачной царской резиденции, города своего детства и юности, города величественной Невы, Летнего сада, города Пушкина и "Пиковой дамы".</a:t>
            </a:r>
          </a:p>
          <a:p>
            <a:endParaRPr lang="ru-RU" dirty="0"/>
          </a:p>
        </p:txBody>
      </p:sp>
      <p:pic>
        <p:nvPicPr>
          <p:cNvPr id="5" name="Петр Ильич Чайковский_-_Кантата _К радости_ - III. Adagi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5143512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44" y="5786454"/>
            <a:ext cx="421484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Кантата «К радости» </a:t>
            </a:r>
            <a:r>
              <a:rPr lang="en-US" dirty="0" smtClean="0"/>
              <a:t>III</a:t>
            </a:r>
            <a:r>
              <a:rPr lang="ru-RU" dirty="0" smtClean="0"/>
              <a:t> часть Адажио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1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8258204" cy="264320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sz="2900" dirty="0"/>
              <a:t>Петр Ильич постоянно наведывается в Петербург, но останавливается здесь ненадолго, не больше, чем на две недели. В начале марта он пишет брату : “...Как я боюсь Петербурга! Знаешь, куда меня тянет ? - в Питер, в ненавистный Питер... Признаюсь, что не смотря на мою апатию к берегам Невы, меня тянет туда очень сильно”.</a:t>
            </a:r>
          </a:p>
          <a:p>
            <a:r>
              <a:rPr lang="ru-RU" sz="2900" dirty="0"/>
              <a:t>Между тем, в Петербурге ставятся его произведения : симфоническая фантазия “Франческа да Римини”, в Мариинском театре возобновляется “Кузнец </a:t>
            </a:r>
            <a:r>
              <a:rPr lang="ru-RU" sz="2900" dirty="0" err="1"/>
              <a:t>Вакула</a:t>
            </a:r>
            <a:r>
              <a:rPr lang="ru-RU" sz="2900" dirty="0"/>
              <a:t>”, Четвертая симфония, опера “Орлеанская дева” по драме Шиллера “Жанна </a:t>
            </a:r>
            <a:r>
              <a:rPr lang="ru-RU" sz="2900" dirty="0" err="1"/>
              <a:t>д`Арк</a:t>
            </a:r>
            <a:r>
              <a:rPr lang="ru-RU" sz="2900" dirty="0"/>
              <a:t>” в переводе Жуковского, оперы “Мазепа”, “Онегин” (премьера “Онегина” в Петербурге состоялась 8 октября 1884 года).</a:t>
            </a:r>
          </a:p>
          <a:p>
            <a:r>
              <a:rPr lang="ru-RU" sz="2900" dirty="0"/>
              <a:t>С середины 80-х гг. Чайковского все больше и больше начинает притягивать к себе Петербург. Город его детства, его юности становится городом расцвета его таланта, его немеркнущей славы.</a:t>
            </a:r>
          </a:p>
          <a:p>
            <a:endParaRPr lang="ru-RU" dirty="0"/>
          </a:p>
        </p:txBody>
      </p:sp>
      <p:pic>
        <p:nvPicPr>
          <p:cNvPr id="5" name="Содержимое 4" descr="4lct8z38iffwr1hz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2062" r="1031"/>
          <a:stretch>
            <a:fillRect/>
          </a:stretch>
        </p:blipFill>
        <p:spPr>
          <a:xfrm>
            <a:off x="1357290" y="3571876"/>
            <a:ext cx="6715172" cy="3143272"/>
          </a:xfrm>
        </p:spPr>
      </p:pic>
      <p:pic>
        <p:nvPicPr>
          <p:cNvPr id="6" name="CHajkovskij_-_Francheska_da_Rimini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3071810"/>
            <a:ext cx="376238" cy="3762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2066" y="2928935"/>
            <a:ext cx="314327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Симфоническая фантазия«Франческа да Римини»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9"/>
            <a:ext cx="4038600" cy="30003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600" dirty="0"/>
              <a:t>7 декабря 1890 года в Мариинском театре состоялась </a:t>
            </a:r>
            <a:r>
              <a:rPr lang="ru-RU" sz="2600" dirty="0" smtClean="0"/>
              <a:t>премьера оперы </a:t>
            </a:r>
            <a:r>
              <a:rPr lang="ru-RU" sz="2600" dirty="0"/>
              <a:t>“</a:t>
            </a:r>
            <a:r>
              <a:rPr lang="ru-RU" sz="2600" dirty="0" smtClean="0"/>
              <a:t>Пиковая дама” </a:t>
            </a:r>
            <a:r>
              <a:rPr lang="ru-RU" sz="2600" dirty="0"/>
              <a:t>, </a:t>
            </a:r>
          </a:p>
          <a:p>
            <a:pPr>
              <a:buNone/>
            </a:pPr>
            <a:r>
              <a:rPr lang="ru-RU" sz="2600" dirty="0" smtClean="0"/>
              <a:t>     и прошла </a:t>
            </a:r>
            <a:r>
              <a:rPr lang="ru-RU" sz="2600" dirty="0"/>
              <a:t>она блестяще.</a:t>
            </a:r>
          </a:p>
          <a:p>
            <a:endParaRPr lang="ru-RU" dirty="0"/>
          </a:p>
        </p:txBody>
      </p:sp>
      <p:pic>
        <p:nvPicPr>
          <p:cNvPr id="5" name="Содержимое 4" descr="Пиковая дам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2053432"/>
            <a:ext cx="4000528" cy="4018773"/>
          </a:xfrm>
        </p:spPr>
      </p:pic>
      <p:pic>
        <p:nvPicPr>
          <p:cNvPr id="6" name="П.И. Чайковский (Пиковая дама) — Увертюра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4071942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62" y="4429132"/>
            <a:ext cx="342902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Увертюра </a:t>
            </a:r>
          </a:p>
          <a:p>
            <a:r>
              <a:rPr lang="ru-RU" dirty="0" smtClean="0"/>
              <a:t>к опере «Пиковая дама»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0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1036</Words>
  <Application>Microsoft Office PowerPoint</Application>
  <PresentationFormat>Экран (4:3)</PresentationFormat>
  <Paragraphs>48</Paragraphs>
  <Slides>12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на тему: «П. И. Чайковский в Санкт-Петербурге»</vt:lpstr>
      <vt:lpstr>Презентацию выполнила   Преподаватель теоретических дисциплин муниципального казённого образовательного учреждения дополнительного образования «Лопухинская детская школа искусств» Ломоносовского муниципального района Ленинградской области Нечаева Наталия Николаевна    2021 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«П. И. Чайковский в Санкт-Петербурге»</dc:title>
  <dc:creator>Admin</dc:creator>
  <cp:lastModifiedBy>Admin</cp:lastModifiedBy>
  <cp:revision>30</cp:revision>
  <dcterms:created xsi:type="dcterms:W3CDTF">2020-02-12T05:29:55Z</dcterms:created>
  <dcterms:modified xsi:type="dcterms:W3CDTF">2021-10-22T07:39:21Z</dcterms:modified>
</cp:coreProperties>
</file>