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9" r:id="rId3"/>
    <p:sldId id="268" r:id="rId4"/>
    <p:sldId id="260" r:id="rId5"/>
    <p:sldId id="261" r:id="rId6"/>
    <p:sldId id="272" r:id="rId7"/>
    <p:sldId id="259" r:id="rId8"/>
    <p:sldId id="262" r:id="rId9"/>
    <p:sldId id="271" r:id="rId10"/>
    <p:sldId id="263" r:id="rId11"/>
    <p:sldId id="273" r:id="rId12"/>
    <p:sldId id="274" r:id="rId13"/>
    <p:sldId id="264" r:id="rId14"/>
    <p:sldId id="265" r:id="rId15"/>
    <p:sldId id="266" r:id="rId16"/>
    <p:sldId id="258" r:id="rId17"/>
    <p:sldId id="270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859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609B-4F70-46A2-AC1C-6E8192D12807}" type="datetimeFigureOut">
              <a:rPr lang="ru-RU" smtClean="0"/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4E0DA7-E229-4499-9877-5D3643534E4D}" type="slidenum">
              <a:rPr lang="ru-RU" smtClean="0"/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609B-4F70-46A2-AC1C-6E8192D1280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0DA7-E229-4499-9877-5D3643534E4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609B-4F70-46A2-AC1C-6E8192D1280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0DA7-E229-4499-9877-5D3643534E4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6A609B-4F70-46A2-AC1C-6E8192D12807}" type="datetimeFigureOut">
              <a:rPr lang="ru-RU" smtClean="0"/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04E0DA7-E229-4499-9877-5D3643534E4D}" type="slidenum">
              <a:rPr lang="ru-RU" smtClean="0"/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609B-4F70-46A2-AC1C-6E8192D1280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0DA7-E229-4499-9877-5D3643534E4D}" type="slidenum">
              <a:rPr lang="ru-RU" smtClean="0"/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609B-4F70-46A2-AC1C-6E8192D1280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0DA7-E229-4499-9877-5D3643534E4D}" type="slidenum">
              <a:rPr lang="ru-RU" smtClean="0"/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0DA7-E229-4499-9877-5D3643534E4D}" type="slidenum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609B-4F70-46A2-AC1C-6E8192D12807}" type="datetimeFigureOut">
              <a:rPr lang="ru-RU" smtClean="0"/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609B-4F70-46A2-AC1C-6E8192D1280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0DA7-E229-4499-9877-5D3643534E4D}" type="slidenum">
              <a:rPr lang="ru-RU" smtClean="0"/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609B-4F70-46A2-AC1C-6E8192D1280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E0DA7-E229-4499-9877-5D3643534E4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06A609B-4F70-46A2-AC1C-6E8192D12807}" type="datetimeFigureOut">
              <a:rPr lang="ru-RU" smtClean="0"/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04E0DA7-E229-4499-9877-5D3643534E4D}" type="slidenum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609B-4F70-46A2-AC1C-6E8192D12807}" type="datetimeFigureOut">
              <a:rPr lang="ru-RU" smtClean="0"/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4E0DA7-E229-4499-9877-5D3643534E4D}" type="slidenum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06A609B-4F70-46A2-AC1C-6E8192D12807}" type="datetimeFigureOut">
              <a:rPr lang="ru-RU" smtClean="0"/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04E0DA7-E229-4499-9877-5D3643534E4D}" type="slidenum">
              <a:rPr lang="ru-RU" smtClean="0"/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anose="05020102010507070707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 panose="05020102010507070707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anose="05020102010507070707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4.png"/><Relationship Id="rId3" Type="http://schemas.microsoft.com/office/2007/relationships/media" Target="file:///D:\&#1052;&#1091;&#1079;.&#1090;&#1077;&#1086;&#1088;&#1080;&#1103;\&#1053;&#1072;&#1089;&#1090;&#1103;\&#1058;&#1088;&#1080;&#1086;-&#1089;&#1086;&#1085;&#1072;&#1090;&#1099;\&#1050;&#1086;&#1088;&#1077;&#1083;&#1083;&#1080;.%20&#1058;&#1088;&#1080;&#1086;-&#1089;&#1086;&#1085;&#1072;&#1090;&#1099;.%20&#1052;&#1091;&#1079;&#1099;&#1082;&#1072;\arcangelo-corelli-sonata-in-f-major-op-1-no-1.mp3" TargetMode="External"/><Relationship Id="rId2" Type="http://schemas.openxmlformats.org/officeDocument/2006/relationships/audio" Target="file:///D:\&#1052;&#1091;&#1079;.&#1090;&#1077;&#1086;&#1088;&#1080;&#1103;\&#1053;&#1072;&#1089;&#1090;&#1103;\&#1058;&#1088;&#1080;&#1086;-&#1089;&#1086;&#1085;&#1072;&#1090;&#1099;\&#1050;&#1086;&#1088;&#1077;&#1083;&#1083;&#1080;.%20&#1058;&#1088;&#1080;&#1086;-&#1089;&#1086;&#1085;&#1072;&#1090;&#1099;.%20&#1052;&#1091;&#1079;&#1099;&#1082;&#1072;\arcangelo-corelli-sonata-in-f-major-op-1-no-1.mp3" TargetMode="External"/><Relationship Id="rId1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6.png"/><Relationship Id="rId3" Type="http://schemas.microsoft.com/office/2007/relationships/media" Target="file:///D:\&#1052;&#1091;&#1079;.&#1090;&#1077;&#1086;&#1088;&#1080;&#1103;\&#1053;&#1072;&#1089;&#1090;&#1103;\&#1058;&#1088;&#1080;&#1086;-&#1089;&#1086;&#1085;&#1072;&#1090;&#1099;\&#1050;&#1086;&#1088;&#1077;&#1083;&#1083;&#1080;.%20&#1058;&#1088;&#1080;&#1086;-&#1089;&#1086;&#1085;&#1072;&#1090;&#1099;.%20&#1052;&#1091;&#1079;&#1099;&#1082;&#1072;\arcangelo-corelli-sonata-in-g-major-op-2-no-12.mp3" TargetMode="External"/><Relationship Id="rId2" Type="http://schemas.openxmlformats.org/officeDocument/2006/relationships/audio" Target="file:///D:\&#1052;&#1091;&#1079;.&#1090;&#1077;&#1086;&#1088;&#1080;&#1103;\&#1053;&#1072;&#1089;&#1090;&#1103;\&#1058;&#1088;&#1080;&#1086;-&#1089;&#1086;&#1085;&#1072;&#1090;&#1099;\&#1050;&#1086;&#1088;&#1077;&#1083;&#1083;&#1080;.%20&#1058;&#1088;&#1080;&#1086;-&#1089;&#1086;&#1085;&#1072;&#1090;&#1099;.%20&#1052;&#1091;&#1079;&#1099;&#1082;&#1072;\arcangelo-corelli-sonata-in-g-major-op-2-no-12.mp3" TargetMode="Externa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png"/><Relationship Id="rId2" Type="http://schemas.microsoft.com/office/2007/relationships/media" Target="file:///D:\&#1052;&#1091;&#1079;.&#1090;&#1077;&#1086;&#1088;&#1080;&#1103;\&#1053;&#1072;&#1089;&#1090;&#1103;\&#1058;&#1088;&#1080;&#1086;-&#1089;&#1086;&#1085;&#1072;&#1090;&#1099;\&#1050;&#1086;&#1088;&#1077;&#1083;&#1083;&#1080;.%20&#1058;&#1088;&#1080;&#1086;-&#1089;&#1086;&#1085;&#1072;&#1090;&#1099;.%20&#1052;&#1091;&#1079;&#1099;&#1082;&#1072;\&#1060;&#1088;&#1072;&#1085;&#1089;&#1091;&#1072;%20&#1050;&#1091;&#1087;&#1077;&#1088;&#1077;&#1085;%20`&#1055;&#1040;&#1056;&#1053;&#1040;&#1057;%20&#1048;&#1051;&#1048;%20&#1040;&#1055;&#1054;&#1060;&#1045;&#1054;&#1047;%20&#1050;&#1054;&#1056;&#1045;&#1051;&#1051;&#1048;`%20(192%20kbps).mp3" TargetMode="External"/><Relationship Id="rId1" Type="http://schemas.openxmlformats.org/officeDocument/2006/relationships/audio" Target="file:///D:\&#1052;&#1091;&#1079;.&#1090;&#1077;&#1086;&#1088;&#1080;&#1103;\&#1053;&#1072;&#1089;&#1090;&#1103;\&#1058;&#1088;&#1080;&#1086;-&#1089;&#1086;&#1085;&#1072;&#1090;&#1099;\&#1050;&#1086;&#1088;&#1077;&#1083;&#1083;&#1080;.%20&#1058;&#1088;&#1080;&#1086;-&#1089;&#1086;&#1085;&#1072;&#1090;&#1099;.%20&#1052;&#1091;&#1079;&#1099;&#1082;&#1072;\&#1060;&#1088;&#1072;&#1085;&#1089;&#1091;&#1072;%20&#1050;&#1091;&#1087;&#1077;&#1088;&#1077;&#1085;%20`&#1055;&#1040;&#1056;&#1053;&#1040;&#1057;%20&#1048;&#1051;&#1048;%20&#1040;&#1055;&#1054;&#1060;&#1045;&#1054;&#1047;%20&#1050;&#1054;&#1056;&#1045;&#1051;&#1051;&#1048;`%20(192%20kbps).mp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71472" y="428604"/>
            <a:ext cx="3571900" cy="592935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endParaRPr lang="ru-RU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тему: </a:t>
            </a:r>
            <a:endParaRPr lang="ru-RU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«Уникальность стиля и новаторство в трио-сонатах </a:t>
            </a:r>
            <a:r>
              <a:rPr lang="ru-RU" b="1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Арканжело</a:t>
            </a: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Корелли</a:t>
            </a: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151182756_showphoto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0562" y="428604"/>
            <a:ext cx="4214842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data:image/png;base64,iVBORw0KGgoAAAANSUhEUgAAAGwAAACpCAYAAADOQ9jKAAAgAElEQVR4Xu3dA5A0Wfb38Zq1bdu2bdu2bWPWu7O2bdu2bds2/u9+Mt7vRG5tVWU1nnl6Np6M6OjuqsyLw98599ybe/3fv6/Znmt/Q4G99jBsf8OrYaB7GLYf8etrX/va7FCHOtTsH//4x+wgBznI7F//+tfsL3/5y/D3AQ94wNmBD3zg4e9DHOIQs3/+85+zvfbaa7jnYAc72H+McA/D9iOGffe73539+Mc/nv3gBz+YHeUoRxkY9/vf/3523OMed/anP/1pdsxjHnNg1KEPfejhc98f4AAHmJ3oRCfaw7D9iEe7pJs9GrZLyLrrGt3DsF1H213S8h6G7RKy/nejAASftNVrD8O2SsH9+Pk9DNuPCT7f3V//+tfZZz/72dkZznCG2YEOdKDZT37yk9nRjna0paP6n2fYz372swFOH+EIR5gd+9jH3mXsAdu//e1vD/HTSU5yktnRj370hX1JLLlnfH3961+fnfjEJx4++vvf/z7EZMuu/zmGfeELX5id6lSn+q/5xrSDHvSg28K0H/3oR7Pvf//7s9Oc5jSzgx/84EMMJQB2CYgFvN/85jdnf/jDH2anPvWp/8t//eY3v5l9+ctfnp3xjGcctOpXv/rVEJ8d7nCHG4Ln/TXDBJu3utWtZk95ylMGYvg52clOti9hmBWM+M53vjO7053uNHv2s589BKAPfehDZ1e60pWG4PNDH/rQ7BznOMfst7/97fCdZ1yIPb4+97nPDfdHNBL/yU9+ctCKs571rLMf/vCHsy996UuDJjBdGPbOd75z+Py6173uQPhHPvKRsxvf+MZDG8c4xjEGpgmGMfHwhz/80B1N08ZnPvOZ2SlPecrZIQ95yNnf/va3Idux6toxGkYzjne84w2EPOIRj/gfY2ZuPvKRj8wufelLz5761KcOzGJCrnnNa85e85rXzI585CPPvvGNbwwSjuBnOctZBga+4AUvmF396lcfGIuRT3jCE2Z777337BrXuMZwP4lG9N/97nezU5ziFEN24cEPfvDsJje5yfAdAZCJeN7znjcw8QQnOMHsgQ984OzsZz/7wOjXv/71s/vf//6zj3/847PDHOYws5Of/OSzX/7yl7MPf/jDA6M+8IEPDM9c9KIXHcZC0851rnPNfvrTn85e+cpXzi5wgQsMgvCpT31qYKRsxxWveMVh7Dtaw97ylrfMzna2s83Ycg4YcY51rGMNBCR1pPGrX/3qQFREZPJ8xywd6UhHGqQSoeTqMPCoRz3qQJxPfOITs+Mf//iDOXIvIupDO3wbAXnPe94zMBQD+J4//vGPg0AwceX3mFOwHBMR25hc+kXk0k36+d73vjdosPH4joDd9KY3HZ4zLyaPgDz/+c8ftOqwhz3sADb0bYwYZh47mmGk71rXutYgqYjDrGAKH/Hzn/98dqYznWnwB7QKwUkygtImEoyACPrnP/959uY3v3kwMZjzsY99bHbCE55wkF5t9bxnPvjBD86ufOUrD8SlEYjme30jHoFA2JiAqZjvua985SsDUfVx2ctedvgfoKEtBOpb3/rWYCX8BnZovPHrl0l236tf/erZSU960kHLmFzM/MUvfjFoIMHYsQxj22nFta997cHEINrLXvay2XnPe95B20yID+APymAjph+mEmH8jWEkHvMwmZbQEP7mve997+B/znzmM8/e+ta3zjh8917ykpfc9x4E0rc+PMe80myC4X5MxzSmmRDQRMw93elOt6+2eY4lMBYm3veYai4SvKwBv0Wz+Ff33+52txuEiTbSTuZzR5tExMCw613verOnP/3ps+Mc5zjDpEgchjATzKPL54hG6hEWc/yPmSZJW5g25odP8TnN6fI3YmKCCwjQFsLRXAR1T5/TWIzzg8GIrl//87We1V5taoeG0TZj004Q3jN95j7PQ4f6NF5hAEETj9HKXaph7LXOmarNpF/YeY6e9Bo4wpBuxMcEF4YgAJPJdDAvIa75ydFI96+KZ1ZCsf34S1ameU51vWWUSKJIJdV/3/veNzvf+c431ed/ff+c5zxndp3rXGdmkY8pW3aJWzDMxSeYpB8SyjQyT1Dd+GK6QGdSS6B21cUsp30b6YPZNAdu4GpXu9q+sdwu0zBaAeFBSgh64QtfeCPjHe5lEi91qUv9h/kaN8JUcNLFKLQLg5hDpo+wfPGLXxzQ3xhhMbcc/+lPf/ohDmK6oLTxhdlMH8To8ow25y0FKzIfbozbgToJLyAB+S26gBgABYodC5b53fa2tx1A0OUvf/mV9Nuyhr30pS+dXfWqVx0CR3Z6VR5s2UgQE8AQ9XPWwEEX0xgMvtjFLjZ77WtfO0jkec5zniGQFhjrl5bnrBGbIxefMY9QGDOLMOc85zln73//+wdLwMkzs3waIeArH/e4xw3zYZppsc8I4xOf+MTZAx7wgAElGo9+9QPZQqUCc2jQ+AnQr3/960EQshjm4f/KA/gwWkkQmG5j089DHvKQ7QUdfBUCIYarOGMdtSLhJH5+2duzGM8nmZjJIBQm8FeeA0A4ZPk6kB9znvWsZw1xS9A7pw+F+UygfPOb33x4Fgo77WlPO5hPYASzzAGERixzoln6Bhr8xhga53mMpRnGDyi4EiZjFGJ8/vOfH4Jq0FzQzAwb86c//emhTUH7Fa5whaF/AMo9NNIldNEPoZjPvoxpuyENI63iCKpvcoLT173udYNGmAwIbRKQXvf62yQR3+Qxgkb5m8951KMeNbvNbW4zDJ60IRzTSgPcoz0MJrHaIsH+x0Q+j2nBHFriXhoAdvvb84jrXuNGHEzApFe84hUDszECEnVhHC1gNkm/NphYz5ibeTJ94rEC+sKIYLm+hAfgvXEQLAzg34z3ox/96PC3lJZ4zzjQo7Hd97733T4NI93MEUKUJ+PDdCZgRQCEJW0GbfCcKsePOQiCeWy8Z2jUne9859nDH/7wAbBoC7EQ94IXvOCgTdogpSTSRIPA/BeThYmZNd8zhYjts7e//e1D3541Ln7C94TMZ/6nSdr027gwqcCVkBEEczAm5g2AYbrdX8yGEcwuYeQSzI2vwjDjp/naeclLXjK0zXR6vrjMszQM4y50oQst9eWEakMaxk5T+WIL0kXy2GVEovYI49I5TeQLMJl9ZoIQCtMExAgkqXu/+91vyDaYFE01EVIZUQpiaxcBMEQmI5OS2eRLgQ99AjMYKulbrKYNxKQp/JC5YBItNeZxlsF43MtH1TchoE1AzuUud7nB7GEmf8oPXuYylxk05I1vfOPgy8yBsOpDnpIQMtVMMoH1P43lasa+e5mL2RDDTIA91jkG8RVUe3wFbzl5A4+ZCFKgOUZgZdpJLnNEIFZdGEOD+TGaibnGIRHMDwqA73rXuy6NweoHKkxrlvX3tre9bWAWZiPuO97xjkEgMYCmEjqEJxQYSFigZEIgj0lgCY8fF/qxIhjDOjCbhPESl7jEILD6YU1WXRti2MqWtvBlSxjCg6mLVpkks8RU0XImmnAgAFNcwldbCJmG+N/SB18pY+/ih5ddTB1GQaZMMKHwtzHQFoL3rne9axDgzLjxsDTG8u53v3vwz3yyGBCTWByMZCEIc1kcY5gKHdyzIxjGtjMv81WuiwhZxSxp5DdpmPUvDhzhEFYAWnrqlre85ZDyIhSIyewBEsAJiM8iuBfD82H8HmYh7stf/vLBlGvbehdzziT6n48DWKA75vC5z33u4IOMhbaJ25jMUlu3v/3tZ3e7291mz3zmM4f5CmVoH6vAv3MHd7nLXbYPJU5J/2a/Z9P5MsAD8Uh9S+UY5DIppoZJwigLhI95zGOGLD/mmbwJS/SC8qA2kIBBric/+ckDkKExJB84OPe5zz34VhJPY/nGe93rXrN73/veA8FpAJ/mc+3xST6HTMdggh/nM5k8vgjzAh2VXmMw5hIM8zAu1oCWet7lM0xt5XoRPXe7hpkIh21xkvRy1vwiE8Lk8VfQlhjHBJkN8VRhAiaNE7AIhtCedR9i8HfAApNLEPy88IUvnN3oRjcaiCf4JSS0lYbyS5iCmT4TSjC72mH6ACL3uTDJAqR+W943Tj7OuFkNY8UYGXqCAuzQdtqnfcCDdtNIQrTq2u0MA05aTkFcJoqPMAGAhD8i5SaIEPkBhKZ1mItoLfm/6EUvGtaoxIFMF3OJSBjL/BAQRPQs36b/COZzDMFsTHvDG94waA5wAY0iPOmv7r3MiucAFKaW+dRuSzTdg8GAhbkx04Qs7QPk+EIWY1Wmfsf4sGc84xmDtCMeFGdStAHTJHv5Ej4FIfxfTm8M+wW35QAx032ZM1qKgdpEbBcBKFnLzNJKjH/EIx4xxETSYD3fykHhRBozX/20LnCY1yD9cgfnP//5J73KbtcwI7RwiUCrlkOmyr8WzbS9iosIO0mZHXrDjmAY8yBuYcL87J+vzQjWRua7Ixi2kQHvF/fSTKYZ0AiMZEanytDmxzcuHIU0VWtJTVWTwreOY7Gp+e0IhgkswWWZDmhxv76gQYGuDAQ/ON64UDDL5/GjoPlFLnKRhUMELN70pjcNvhJi9Oy42lh8B2jwt8rclOC1A3PdOW+IYaQDijIwkHUza18GJmgFHOZXl7VLqjfb7jqTJhjg9eMf//gBMUKV4h9MgPKknxBVYOsS5IL9F7/4xYcVhNJyUkwWXceXeE48qX2oEYPEdJ5R/COUAJwwVJuQoQQ0NKotPlysuOpai2Hioxblqhnf7PYZSVclAZZIrK5ikro9WQLEgRRVGQEiJtN6lDWmroJpWfcqn/quCluThwz95ldAd5rceh6iQY80Bty3qCkcoEWZQd+XkVc7KecnyL/KVa4yaAm/628CiKHmAnGK10B1aFPfgmj5TiFCC50QLq0V77X/mYa31raMaZMMk3ZhY2UgTNpExSLiIYMzKBfNW7Y0zuTQGsRk9sRA2lV6JvYSZFrG91u8QzJJa8WlnhNvgdMVlYLn1tCYUH9rl1+Q8WBmEILPkORVSo0QYLqg13diJ8zEKH0KbAEez9P84jxtY2h1kXybNtxjjOImmROCow3MIYyskTlhisDbmGgvIfI8RkoOgPKEWH/uX7aJIgZOMowUYYqBmgxzgWEkSJpHYGswVlMFhAiBqKQGU5gRv0mtxTnmAmEJAEIhGin3GYa0WFly1G9EaH0NAWU9Kg5FJARwHynmN0ze/QSFEJU39LegGPMImDZ8ZyzMIeYbK6Jpl19zv0VHjCEAhMj8mHQCW3EqocYMqTHrW+6VaDYvzBNAy5m69Kt96TDtPehBDxroc/e7331yh80kw5gdMZIiGINje2MCSTWgSqEtM5iMH+bH5C03kE6M5T9IOZNGqiAkxDU5JqbVWoSoTI3poHnuxQz/03TM9jfilmD1f9qP8S19aBfTLYsYq/FJtiIcATBWQqdN35XNoP18DjPKZ0lvyfKzFtJR2pUFwVga19JSfbTOxqW0TEOzjJOQuT+roS3tzld9zZvGSYZZY5LVZn5IpskwHaQGE8oCYABkhAGY6IeWIYIJsetMiAEZtOcwiVZUMeu70j/tUiG1zAoiIKr7aUQJ2ApwTFjffrRLY2Q7EEbGnblhKcqyV1JQcF1BaYlXxMRUqab8WIugxtvPoqC8tb8YFmMQv7yn79qi5P5VCd8x0yYZpu7d0j9pYwZIh07roInyIdUumAy/U8YaM008WOt3WWvtaE+7zBpmtujJSSM8QmHUmJjjit5FDnoc/4z3bq2DJLfrnl3R7yTD2F313gi5qkh/uya5TjtM5rKq33Wedw/gw++sqlAatzUWgGV92JFij4CLGWdZWJjt3Pk5yTBwlg/bCReJRQTaCf6vWi12L1O6iCGtW/GdlmDGF22XfC7RSzCqIaxSalzbT5CZYBaGv7/hDW84/O1i1j3rHnHr0572tKFYVJv+tp9AX8y+UIbVmKrrmGTYeGUWOuMLugwQihKLrNrmuY50ts1U20wmEwiZuvhORPCDWDSMyQU4EKT6RfchdCVqtAgY0B5iM6+Qo2AZeAAmxHcWPBVw+r/shP75aYuRwBJ/CGwx2xCy9BJ0J1YERpjxytqMU1xJ0AEuNAPY0BKMJzDQt/oNNDUPTCeI6hZXXZMMAxTEMqTAeg71NjjO1gQjbIEtaarKyQD8z/8BKpWNjVdrBZIGHoix21F8QnvEN/prC6v1IlKpzVe96lXDfQjhf8+LhVToIor/oVb3iH8wy/I9OC8uMm6BceV37jUvGQrZhn322WdY1fY9mE4wjDNgYw7uxRTtVWBUKEGzCQ/orh/j4MvNB8MwUjICMAvRGt+yWDYmTjIsGAqZYRDbbHIIAF63mxGo0LnBGACoTLrFbhinzkFBDM1olwsilK2oLJpWVeeO8TQP0fytfd/RHBJKkjGpDAJfS7Ldb+LtckEo2kfoXPowRvd4FhokUJjgHr7NM6wHrcF8gtFCKcFzH7huDOI0tRiFFNqyiu4+Ama85i8UAMT0JzMC6aKhwF7Ycoc73GHrgbNYyqQEt5hioQ2z+BBEZnOrqcNM9zEBStBUDMnZSfkwLQXTiJXZqn1mB+wWOwW/q4QiFIiB4QiI4Jw5M5XmEhAEQEAa7W/C0r5j94dM1SuahzEycQiISbRECMCEC2UwjKZr2/irYey3UnFpNf+HWjGEljF/NJXp1A6/xSy3yFppARNM6Cp9WLVdlrBNahiCukiZTqk5e8u0RBSTxsyyA2xyK8M0hKR7FpNJrucQz+AxuM17pFB/zIZ+3KNNAuHe0jruYU46yqGdLCRZP0yb+kb9GVdBut+VG9jbzCfxh+3mlCrTlySt4h5ST1AkC4wxZEorWB4XgXFPFV/8m2vs6xf5JEIBcJgDphrHuBxvmR+bZBitYCoQgZSVrSYtbLtOmDYS40rCmBvSKXnLjJEcbZjseDMEjUIY6E++kHnhK0gcP8A/YDqmQHSk1d9MYpvGi9EgL7taBOnuIfWYISve7sr5wlcE46cxd1mmHDCgoa2FScPd4ha3GMw5k7fsIqg0PljPlxprxbI0EWAh4NqXiJi6Jhlmsswego+j+vnBYITBYKg0DrNG8kryLhsIIMHnQHJMA2nGGBoAyPATBINZ9ZsWGAtzrE/9yP7bKywrY1lE/SBzx9eyDMaA+Qjnhxb4jBZgwrgCGECgvW1lJXisAAEIEBBQ5pb2EkZCVVoLg9AMQPMMk6w997XvgFBaqaClpbHcW5pt0yhRg6RIpmP+wjAT5VMMEqFJt4ttV67FUUto2kJDG2jbeEMd5o7NmHtI3Thv2AZ0xI1INJ5mZIZoADPb0Q6YiQDu4f8IA4b5IUR8IELRYuNMu40NMflAwkLrMAKhmdMEEsPymebLSjCNxt/WJkyrWsv92kEvJtkY9A0boCOhwXzMJRSraltWahhi6oQUAxTFOCaLsJAjQiIgM2EnionxcWUROF+DIdnVmmMwbfUbEfgNE0E4befgEZ5f07fJuV/bJosRxlCy1HP5NKZQWwjBZNMyxMMwBPU5aaa9ni8jAcFirrFpG8OMGw0IrzYAFCbdXFgCbdJ8f7c/TZv1g5mdgCBMYQmMlfC632ehWjQjaOO9B/OKspJhpI3UcfgknRYhoOw4lEVymMs6hqxcagGtoJqguEh80c6WlinyP+5HBPfSFH0hZn6nDXcmwxQW/FbizO4TLGYHIzuFwGf8rNDCMoeVYMKB+E6vYTYRE3OgT1aEKSd8xlvyGcOVejPJ5mA/Gxq4LMcgLvML1qPHi1/84sFH+U1LCQdL0pYpQEoKS2bDmFUxa5u1IKhTNSMrGSZuwDDqnvOmQdAVgpQxNwjaVlBIqzBybPJMzG5NEsZ0aZcmWD8iVQarTVtWERjzSJ77lE8/+tGPHjQRw2mMZ6Es23uEBBjHfFvqf+xjHzvkP2kkBhp7oKh9ZvoyXnMoEeA+IIu5Q1DajND+L2FAIwo7xslu89MH32VlmvCgS+EIwSEMZX1a0cj80WwmcX4P9oY0rFiLZLLjJF/9gTUgUgkFkuJSQ6WKYmYMwxADB8sNiLQDGwZtB6J2OrqH5kQIUu454ILTxmzMY/pKV7H5fKaYz84SxMIAbUCUnmspxOcIS0gwuL1lEQXDzEvbhNTz85W4rUpMoblV3y8rr9iW3Svss/SKTth1UmNiEZNJ6bNOpKmcGrExtPWsgkZS3hJ9Z3EgKl+10cw2LbDMD2FuxzU+R2o72ttIG+2V2zRK7MHOSdq/VNBOHVSSaVp30XAjRN/IvfOaNl7oXNbOZBy2kQHsrntBY6bM1liayiTzk/zQ/9q1JYYxbZCWWKyroJL/4vCrAnIvyV+0O4OkATh8yqojfMBvKA0oYQohy3J4+gM++CcQm/YsO/lmPh7cKlOnyrPHmsTkotG6RxVtCHS4WWdl0ucXA33eGpRYA9GhodbGoLoyCkH2zrYdDyTbLQMhrltmGjCsgy4tFN7nPvcZ4jfnVCnYxCxt8WdAiMw9oGJHit9Wz+UDQXt+D5JcFqQSAKCr3S7QY/nLztkwB26C0Ao7qvzybLWTMct9QI82hSbubY+Z7/h0QGdLKNGAwFjrS0wMqZWFCJpCerRCGkluzb7fW9/61vueuavSSoyF0JKpAIwYx15hcQrtw8iHPexhw4md4DONAe1lwREWA2lE6Azh2gROOBCBOSRMERUC7MBLiFKgS5gQGmoEvZlRFV3yewinbLp0GzRL2NxbsY75y1Eyt8IN/ZX5AMYgYWNsK1JZlU7ooVnoZwWfoIDxkLfPakuCATDbNOiQIyM5uC5d04ltCAo5lsurozIHpY6qsJLgFFQLGDFLagiM9z2EiagEgalDRGZTlRYiYJgVYiux/scU2e0KfEinAB/RMLgaQ7ES7UMwsaOf6igJUZplEdI4xFusQczAxKyBdlmTTkQlKGUjxIQYTCgwtx2XCXWLtvpzrwyJpAIBMB7jDzW3J3rTDBOICkxdTAh11gn7ixgyAGIVJ7G1At3JNLTFBPgTGwQQBBEIQAuRGGtCNATDmJaKffg7MZaAuuJO5qkjYhGMBpBO2RQ+rdVgmssqGKu9zYhY2XQnXJdp0R5NYY48x1wZh7aZQONhhmmnNgiKuaAFrTFPDCeAtF27hTLoRiA7MdWY9VG5Qyi1IBpdp8KalaDDVlb1Gpw5ber0NJOgVUygSVliQDAd82lV/mIev9SReYhAOmlqFcKkE0Nbw/JbPFZKDHCg3W1ZrRCmBVAEIjQIo/+OO/J9JwNgCOGgiVJNLTgWRGOsdBJCVlRaZsJcCVTC0Wmn1RdWlletPAHSrs/bWmsu2q58onI+4yuGRbPW1jatYZYtMINU8UOIpzPOnQ1m5gwm+9xKrMF3fBENwmhM8j0bjbAG7zvPy8Izv5bNYzjT0bm6gZKqcmlfKSYMbr0OY/x4rgPCxpNfBGYiYibOpnimkG8VJmAmgUVMRKcFUzWRW0Wdm2YYySd5iE+jOukakdp8gAjMBd+BMRjJXLbQiDlJWpWzVfCucy7H/OCXpXW2QiTAik/mV2wLooXmYpHUbyAGIKHNlpAwdP7sREI7lbgdjxEAEw5NocINwXpM4CjLwi8jCofc5gKMpBFMHRttslM7MjZDbO2T/Pl84GbaQjyaww+FSAkGoeNvaT5Tp0+fL6psgnLdi1YS0FNZIVVZ6Fbll9Vuwt2pA8vmMRk4kzgwlO1mkhZV/4LMTAuzx19ZFGTSOFAMWxQkVlCzSsvGUmsFgJRbinAhJrPX2hfmkXwrAibPtNpjBiAQGN8bIwaD8nyVekSmzxhanmca/Y8xvqMFNCdgwHQzj9V79NYHyBfj0aCVaLEiBliKaptT5/JTBtYIveADIEnJXOdQbpphndVk8AhY/R4kpUMTZSowpaJ+/k7H4DkmI25LHEwMbWxXCqiM6G2QAL+ZG/26F8EBGm3UJs1lxnzeLhT9YwY0C9kiMuJU8KPeQ8igP58bK+kWTBsbUycssYZlzH74cJW6fGJFNwTYvAmDsjRCZJ3QKgEhca/40/2OsnBv9ZW0UBxa4Shgg/H5dGZ5KgMyqWEgtUkbqEEwB6RFnETbSBtp8Z0BXf/61x9KvHSOOBAeYjljCWNoHmm0YEg6Edk5HWIrMVeaZy8ZAiOgjAUmkkCLheA1SWd+xE2C5PYmY2AvCmibUtt8/Rb8tvkC0zAMc2mndT4MSJvyvxhayTV/3ln5UKf4Cx0gasR2/Kz20YjAqg7GFEtS+uj0U0EzxqKTglXta2vKD65kmFijI4M0LibSkcVJET9mVWducpjBYUNaOmcSPQ+sjG26zIjErIXGe9zjHvu+7aF4hUliXjAFMYyDaWqJ3yTbn8X8IiJTRJgQB8MIkKyCZzCTaUIUVVMtWBIgwkSbMIsP8n0ItAIZYzcGml35HsEqFcXHaZ+mdbIcwCIdZnUb3QAa86LJCon0AYSxRsblR1JhVXnAkAr792BXvildgzSBnSUxpEtHvfOqDkr6krKOHUJsIQEtGi9lsOmYLjvBLPVKjip9mUL30AhCYcIVp9Bm/yM0c1nu0TS0p41qQmh6GQfmx7OkHKMyw+1HQ0zMbfGzIJjpp3X6wiDabHw0B13QQ+Zn/mKZvFgH02g1gYK6jY1wbPZaybACYESjYeKSdgySEIiwbEU5vTZ10xYD5ewxkYSWZwMMaAFGCryZCWa3EIFGSGdl78eTk6YiMMzhKgetTQhXWLLOOtMiAnqOFaDFTPZGr/GCJFq2B04762wQWdTfSoaRJlKbhM3vySomUjBDAsUUglrMG8PTzswNiTGrTAYto6H8XIdbIjQf13n0U6kakzKOwEc+gITTXIUyhK0ja+eJ0C7L+c+ZN/PxPc0DFJhBJnMKyc23tYg5mxWilQyzQwTimorsAZJFsQcTAjBgoozJovjFwNl36NMlk04bmcO23iyqo4DoJG4hMURVfQShdVo1P0nQgBu+jO8wDhrdhZAVBPFTrIK+mTookBDRUv6z6mhTFiQAACAASURBVGBzCCmji/sJTNuFta2fdvBo0/irKwnKtw+sLVRCFOZyahV8JcNsDABrpy5xTVlryBDEdYHdJsRRj2vNwVz/9y4t946XFZhVZq/TP8VMfA/TSjMhVPCfTyUIlXUjCsgOWdLq8pgYjyG+A4rcTyBoN4DkO2Nm5oEW7dAq5pdZZxn48s7BAqJK/mI44ZBzDcwUH1bjUqbHPCFXdCEModAAGcHY0mYIyyE2vnHW9nFprJLkNKPzbTFK9RLpAlOZJEix/VLFaaSRNkCAtKPjGzAMwvKDwR1mydRqg0nSJybKuHP0tEYfrTEheAVAmEHDPGftDYEACON3n7noG6wnONqpWsp9+qfBwAqtsn2o3ZNpE20BJorDevsRzWs1wDj8TZsLF5hWYMUYuI5ypPrC7FXXSg0zGefnIi7VbRcKGw4lWnZgcuz2sLfX4IutDCo4C1CQIgOuahjS6jwM9xo8yWfS/DZ4nzNh2jeOauq1ZSyWf5ygLQZSq+45/lRmhh9kqmUzaH8VwJZ7CAciIqx6fL8JAVDQITK0qS2vLfHkw2kh4Ql0MZfGWe0jTTNWvpqliFkYYexZDve7rzUzQrMlhvVeFdkDjCCZzJUl+FZ+DQphTAIhMBeURWxSKs5SX2/gJsam+82cJWEYosw7JGoNy1n2HaiifSZL20yicKFNfqSfpJf1oI3MbXvBfB9y7X3JfF772Jiz1ssQ1koEokGFzBcmGas2+JcOvUT8/BKTzcJgQD6olQv/j8sBCtoJg3b9jyYEQEJgS7lEBOxtOyYoFgsgmDxpLI1TYCl+kpGA/EB3Ay9WI3mtSqvklc3odDMmgmlBqOoeoLxeVaidfEJbiSo4RXAT1T4CjRcGEZPP42NciARMET5ZiflLrETb9NtpqO5Zhian/Pt2ry6sNImkAGNE5vNXp1WX+yLZncTGFyyrYuXsyytu5zESy4owASem06FeY5S62ThoI89t5N4pxvf9ZKaDKWQaIKXNrF8tGghmMzsEYtXpA4ue3QwRtlvK1yXu2ESu+8zUfZMMW9bAZginrV0xialJ7q7vOzha/5sNlOfHvmmGjRuKeauYuF0D3l3EhzrFZBDd/J7nRWPiy+USZVj4+ic96UnDhndocirBu2qOkwyD6EJHUwhmq8QEVKBOEwKry35std3x88BDpyDwe8xyVU6tyRG8joLovA/E94IAyFVQLs8pjOnlc54JFAk5rCZIbPPt4zdQ6E8/kHZ7x/yvP1mlqZXqpQwzGYhQrMR3gelg+3xub7OmcZ4JTKVB+90rrvi5ljrKsHuuSYUOEXAc52mjaipAo1oT9/XiGkLRuYUEErF70ZvvhBBiNmVwCM/vQqX6dK+shCQ2ZmMIROm+lpQkryW+IWV0swTTFlxxI4Am5oSEVSl3WOiU9q3UsGC9ALHXWXQCtEkG2TGNY0eosYN3j/8NDpr0P0JWxkwKxWoI6p52nWAcaK09GQ27JTGslQGa7m9tESTC1SmirQhgtMC/6l5LGhjSUULeccJMeZaJk86iPUyZ/jqmqSyL42074RRQEpzLAMVo7VrOsaalItpBntqwyGluEgu0VVjBcpS3xCAxLIZNnfc7COuy9TBMkCM0YWZRgyZEKjv+odo7k0LsKmJLFpeSEW/ZUoppMdREfSbdQ2q1SxKZKxPVFgb39rrisMyI7/QvNtQ/Scb4Dsr0vRSY1JoUE0JWtCrolqmhJcIMDPDduODTnCuKRSiC0d5sjJftsSaGTsYuTWZOAmjaVuYjbTc2eUvhDib1NiM1Ki0Cy3lOJdqXMgxhxS+OUWCiSIlJMjHtQOk4WffSQOtlLpmHNrAbsNycYLfBV1WFWMyCAfsMU7SlP+bI3xjSQSutAHcuSMWrvUfF98bUJnBjZlZpBgIbU68EqfQaYztEs9SZOfSuTGPIgoxrT9xjnFYXjJEgGTNNMo9yiX7rowVRfckcEUoJbAmEjWwiXGkS2W8Ms5eYPZbyMSm22G+EM6EkvT3P+afKtmgAreQDWgBl1vhIFbW0M9utvZY0SCzNbltRTp1GYor2tEMgxq/fnXfc44xFaHV8etx2gBpMQ/jtKLvbNEos6Spdw2YvKxAhgUzIspNclmU9SNvUcsJ2EHM72qBxkt2EkKAwgfYUEFIZGxscxvvkFvVJ0Pk5CLjXLG50bCs1TA5ufF78qsared8I9Of0MQzKWsTszk3UL/MG4S17RybmE4z5Q47HbWhn3cB9fkP6uEZSmzRVUptZ53uNjUuQxA4csRqBJfdjujlbvBQONB7f+WFSt4QSexexTkmXnGLmZhGcV6cH8YC3wMr8BsB5httNySwWF/FzFiSBE77HrhSM8jkARHisBCBe9fWYBNn5DNM63RPRZP1t2Gix0j3AA6YrybMHzTz0oR1AwfyYS8ixQ6gDCs1d363d+Yw5ZpYBCW0jeodJV5OPqSwUv9dxFpikfwKAxlOnka5Eib5sCV1j/IqritfKjPkv0sivIHASR/0tPmKci1kVi/B7wIzsOacbmLE6zP57hiP3nFiGb5BMNmHAQVxo4hAgotBov2mWEIFDNx4+05gQFEMREsS2kAnoWLKp3gMogAAJjkNh7nnPew6QXTmdNvhy/Sr8KXRpL5s225JFQCv902avX8TgFin5c+teBdpoG/Jd9Ab5eSGfzHTQAFLbKzWABJKq+NMyig6puYVCmlG2gCRBSGy7kgDLKgjVK+UNPOTEB1ihbvkegdo+ShoxK03SJ+mnDSSbKZL+sa6lT76hg2A66dPzHdFqHISOVPucVmBwJ3gTTMsu1t2MF2FZGmEDIWwjIObQRIlxAgaQOXPEUbRooh/fja1SgKvMSmiXUBHK+ZPmFrmglQxjVjIPJiQqR1wFKp2PCEWSJN/RkGok7njHOw5hALNiMZKUYYjnEBXBEREKNFGoD2Mtg3DMQgcao1wa4fXjHsSFGi3Z+59m2sMsrNA3c4SwNE8GAQOMy9uEEL1zGjuNFAMwhxlvIZQ2WVbq9SEtpCaMfgfAMC4IPz7IklDR/DF6TZvQtKSD8aKD2G7L5yWysZihc8GhSfZuE4OzOisjYWK9v8QzlukLAD0vB8d3VHoGcXLQ7qW9vaLexJkmTGSeaEKLmaRNm0weE9d2XBpICKrCRQBax5R6tQjiMFviL1W4TF1vpMjBm1OnawvU9QkUVBIwDgs2iuq6P5+/1ST4Sg1rHzGVB1lJFvOneKY9YpAkyW0XfcgHMfwgBl/Q55kDzC+GoyntuERgxK+2YR7VKQZiVmUF5sOM+QNVmBxaM/UiUGPDSMEs008weh3VmEEsQOUDm2XcVuO/lQwjzeoM2HCSvOqicSY6tQt+oxO1nL/oaHAVWoBLcRwm8n3MYBcmAC5OMJi/5o9JYr5lRFwYvCgABnSAm83GUMsS5QS3/dlT9FnKMKrLJ7Qfa6ohGWhoaX5VWjsGM1Uguah90qgQFfweX50YMLb5/JCrk9b0S4iYZ3GethBmfCIcJMlq0Hpj7Jx7loEJbVMFQWwvsns7p6N6w573XNkcpp1/ZZl6iZA2mHtWoxDB3wSFmZ5SCvNbyrDek7Us1TI2VZAk6b7ZzW42GfjNMwYROV2miO9AWAwBVvyPEZBWQSgpdcm223pUhS2iqtASuBY3MV/MIpCCuO4FToQO1S+G3MxHrMffukpA+7w93JWQ89k+8x2zXHCsL+M0J8zpjVCBl/aYxeDGZP6EwLimrqUMg9yYIgNgVqSexDItk0Qog65sGrzmqJtAL8WJKB02ok3fYU7lc9ptfQqThA/aFauJ30qiYpiJI2gHTWofsfhaAibQ7rVXxo1hiKRf8B8KBID41iqtACiCZ39bGpawljfljxEZoqwGkaZUV8i6RJc24psfYIYhlbNhijlgqnm5h4aZ89S1lGEW59h+UmqgfASkx+QYoIFhQCVn/BxCjBcckygECGz47cxF5gjkrZgSI0y4xdLq2RG7EugWEU0eXBdv0UImBYH8hj59r11tis1IuPtcTF3o0OcY4GKqmNCyGy10jk2XPmR8OnAFwc2xOWT+3advwqZffq9F0qqDY5a+zUsWZ0unanulhuRmCUvQ2eQNTsMFfZjHXpdhD+WZSHGHQbV4icmyHgLqNtm1HNF9pJ8U0w79IqZ2Bxv+/yuI/U9YCFT7uoQQaVOLmwgsqMd0pqoDlc0jgULcgnh9ECptATTG3bKOvzPXzS0Nc0/3Ypz+Q7vaMd7K+xKCik2Z8LYDb1rDmByNIEDSSzqtTSGSwXRYiAmPK4TyNy1wtmhpkgbdqdcGDFXSKs+QNALiN5OWE2+bblIZkaYmt5nvtwq7V/W5rHZyI+NcCetJGWJt9xKIrAi7PlVwspGJ7Ip7S84uO/FtV/Q51eZkLpFZYi7G+6o0uruKM8cTotnB753O/ClGrPv9JMPWbWi/uo9/o/kQHqfOAjCju/Jl3fvV3NbpZyXD+Cn+hj+ZP2JnOzVs0Yp0R+bJ6QE7/CUmdWg0c8XPAiRQrHWyXhnfmtRWl+sJwkZLyREdWpV9b6WeL5aEmH+zegwa+/8ppi1lGKQUJK7gcrzH2aY9RMJU2XsJ3V7CPdWpGKykMrMmSwLW+pFOsmOmHY5ACbjtHVuERqpKP2Im5tBSiFSRrELv87KW5oRS7RA461i9QwYk77BKhIIwSw0ZN3/FvJp/0L4sfbtlCmu6H4MKc8RUTkqVeFYah3F+oFPj6YwTJW2FOuZq7usUzq7MdJQqQZheG8UEqfQxCWdt2EMGgqtxsIQhMUyiFsUUmEPq2mVpwDSoJQ5rSghMk6xGK4HzjNVhecP2KQshxDYgtuxDB5hpi7aK8TABIdvOZN3Liq6EtmcBKZkN25tk//loJwZY1ISOnYF/gxvcYLAu5mqMfkO0bbpvS7AjitCkeEz6S/aflYB4MWJ8NLw4VBovRMpKWOdb50WsSxmm0VRYRr6cF3Rn/QmxOwbVZ1I6COm+yr8cJ4tQvfXBOpe/pZpIemczeYZmyXbINNA+hCEognHEMnnPkN5iPAQTYEv48m1MIDNp/Uy/vR4RQSR0MQoThSUVuRIuQX8hiKUkATXNdm8vF5d9IWhKGDzbGYxVeclSFK/5zMp7gk0TMYQlqOaFIGG8fmhY4dKUdVrKMMsozvEl4Q4xUUvuBFLmwIRoEIL0qiYmkQkxESkjhGtVF8NpD0bJOWI2jRGcmxxGkUAMsmCpTZlxFyIIAyR6ZV4scLZoiJmECnNpmjxh1V1KALTpLRQ+Z+bKAfq7F58iPlOLwASomkraTQA7wVQbmMJ3pmEltGltRxNWkcyN2NReeXfHTni2TfTuLaZFs3XCp6UMs5HbwcWICNozhVXJdgglgiK+jhDWkgdpZdKABERmpjBSns8Aq3xietyD2DQMIXqTHg0jHO3Gdw/Jpp0uxCDtmap2XZZVHyd0y9AbfxrQuY0Yx/yRekRnBs3RnNRsjANd419UsaV9NGpleUpDthoSLWUYqaaq/BjmVczf8nbZBho4XimmTT6Td0Q4pQIV5zBpmOh3jr5kbqVe4DkCSjth1E4JWgGaBMaYCds6CNK8WBXAZzvOjVwJ66E/PoKkLXunIwdbEct4ZwvpN0l+xaYHmrasEHUdqZy6Zyu7aCBMglGt4Kq++EZAi//kO6fMmLnLZ2LY/Eu+6ydLMTVH369VSEqr2pU/3ygTkrmkdZ07sdnttRV+qqPwNwBhYZFGjpc7mMFx3q9awbHQtFBYkRCLAdmWr9Q+IRIqMGl8bIVH5tlbL/JbCNvb+josxtwJS+tmYL02aV/Ze/UlVhbaHqXthNccuBxupJ1Bqxi3kmHFIVAf+z+201CTgYxPyrE1COEMmm9oub6CnPmBeB7xvGLKLhMSjogV1bSwx/ww0ZZOFNQAOzLwQBEoDmlBd0AGMEOqEYCftO2HVvRKROCpszNYBj+ICWAIT8q485+ARksp/BoAUX1hlVQEtJWElpZa7ved9vi/8YkKZelptXt6ocI66bWVDDMJEm6rp0bFLB2voBjGpEDVFu68s9mZUxCkgkymFPExkfRCXBjtfqBCgGuy7oEqxTzMqNVkgS9tEMNYdNSveKcDNwkBgCN+0k+lajSgQBejO2+xjXYIR/hagKzaivAkkK0i0zB+yz3GXKBrPi3ltKIw1ihMzTfn71ppKMCuvMBYzQndWqfbtIZ1uKXFTI2RAJJLok2mw/WZEZO0gY7kmRzwYBOdldResOaVHT5HPL6xQYvBIM9qLEg16ZZyAnqYQowkCDStk2zaMcI30C6wPYFCZEE632vs2qeFtIhWl3bigxCVVWjhc2zKOsWnFW+Coj2E7jcCF6BjKkHBGGNxT4ukBKsTeFr49Kx4zxbadU7YXqlhCCJm4JR7pUcD6+0OSYXPMZb0udegMcDhwzRBFI+xBZXuQUCMN5G0WYoGw5gRk6PZJoTQ0jlMG0YSJozXvospxaTeBqh/sRxm01JanC9GQOMEmJhDDIuwoV8CyLd4NtOsxLwll459baGyvXLGIOQoVUYQMN2uzt4y37knabqMjX6mji2aBB065VQdviVSR7wxzEboilEMuLPsDdokMYMZlVrCeG11zpLV7IpREIdmIjqN0o5sigmYsJQSCaStnRzaJrlMlT4QohrIgm2TLMBtBwqiu58J7JxGvozWrXL8sjDaYmZVM9uORdCMn0krTpNW62Xd+iI0fKvydukwgkyzCeCiQ2s2ZRL5AsSFhsRO69QbLOsICOCHSBQNAAZkN0izCZvAPDChSQSkl4pOQV7EoJ35IXnNRe+f1g7NhjyNo1hP0C85uyifx3wRKJrIHLeX2UZHvpwlqkRCbT26sTayMIQArLdtWDbGPHtXtLHYYbMO2Gj+S02io/ekgjbS2BRR+55pIdmCa8HkqizBuvEVYCQjb3sRAkO2fGilZBw7s4iA/B2TyMcYBw1BVJo8rp8kNNJkGEQDx/5YvSZGAU6tbLjP6eFt4Pc9n91JDICWuULWrA/rARnz4b2oZ4qGk7nEqQY2+j3pY7NBdL6IxI5fAjfegMfsuI+56cJAptgP4jO9TCgmEK42zHfePsln5kr2QnfuRXza23KKdpn1ztDCTGMtb8gyVNuCwDROW/wVwTAndYWAGGboLxNcbOq3kMR8aSfBkv5jxeRAK9vblEmU8PXmO2ZJXWLZZLYXUUtcmlAb/woidRisRUxSHiryvzJpWZTenFBxDpPZbhMTpiXARisDCIZA1saYG30bT9uJSHNoltlBAH4YejQPzPQ/k8iHas/94jRJYpslyp4bP9Bh3mlpxwUSBt8zwcZeMC0DIj5UQGqZyViNXX+EQQUyQXNVjWYevhOerHOW8EINQ1xZc0jIxMsNcugd7KXjJueeztvtHA7AIxRUctfk2tVvcqTLPW28cx+wwGz0lrwKMEmnPrSPYVCXcZo4yM7k9XJsWmdTnmMl+KrxSjVBwzTxY6V62tGvbHwZHW22mb6axkq03YOZtDSgNS5zY0rFnC79EXj3lqnRL1oIxM0ZwwnVojOR57VtIcNIBQ0jdQBDpsHEoLigfDAdQxHGhDtZADPHe6AKJquiZefbEeM+GoBJtLUKY8gyIpZk9hnti8kF7dX8maDxESJmzLgQiuYCTsZc3/oDfjCCv2HSsgi+k+kBuDCoUrzSb8WhaOUqEUzr0cv8E1iaTKDMpUDad/rGNGNkErcE6zuNlH3VIKlhysB7xDHQAkPSgiClX2jBOKh0/xgF+h9iShsJgqCRhPEvCJcJLYjVHmK0V6vyaJ+b6HiNCrGZbd9lEWRObKzwWWd1jKUXw+aRcLUZi3wKwVu0wYPmATCOvB1f1aIsamsjpyksBR3MjqDUBE0eSkr9y6tVQk1qOt/W/YhZAFqsZYIV7mAGIjNxpGwc2zFD6yRBNwJ29Gdv1xi8bOT5jdxrngRi/Epi9LFXgRZtdTvWyu1GFvTUHuyUNamNEG4n3UtoxXl292z1WpmaIhl8Ctu72eWSrQ5wJz+/boy4nXPY3xWSbufkt9oWN7BOpdOyfpb5wVXjmqyt54vmy7S3OtHteB4AEg9x8A502apvWGdMBcLd23rhsmdDxussm6zTv3uWMkwkznECBYgiNoLkek+X2GT8dvBlfk5MBGVaWhEXAR7OExS4QpwtbXQ6t3ZlA2QhJIAFsz7be++9h3U5zys8FXgrKJXlBo6gQaFBK+BtJQJuENb4CzmkgUg3MKX/wpOAkc+MB8jq/dAQYafGtTER8pO1aMGyVecQLIQL1RZOoJGQQgDvO+13fIb/10kEL2QYmGktSYZZ3APyQokWMxWUMAOieHm2XmUo6jdxV+tcMggIjeiifYMv7ukNDZZRFO5gJqK4z0U4ENRCqLMOTZbg6IOkCzT97bfMOMIKPVp87MBMebuOcdCGexFeURG/XFVzY0Z8JQNSYoJdfWCAcYvtxKExSAhCEMZMD+q3C1W4U9mC5zo4U0hkfsZQgWpFPhs2iZKYtMdgSIQfktyJNCRDpkBGGor0neBQWkbxaNW8tFHejUlFQJDdQDFO9iECYl7BMKYIVglIxZsm4DPEFWxjjvSPmIe2Wv4hxQggFpRZUCVsHpKz+q2YqBNqOliyegy/zYEQ0mR1hAS0VBeGycwbtzmoezQOpeItasZIbZmvuE/xTec90sDGQks9b94Uwv3roMiFGibrjQB+dIpRInlOFnE71JH2MS9STAaJwCTQwNrxaMKyAur8Bhv8bykzCa/mMHESx/RinglUecuMITwThyAEg98isb3bEhH5L/9DsqqCaSoCaBPhMQYTOqrB2LTdm9fLRmA2zSUUvZCVoNGASvKYQEJcSqzK3XKhVRTHOLSTK/R5q8kV9ohBCZ32pbH0tc5xEgsZJosuyrfAZr2GdHakK8ZYOe1FcIjecQ+9Hd09JAgxEAHBmD3tsNlMKmIzQ7LehCGCMaOkuGV1Ey3I5rtorWV/GoT4fpQmMHtWj2mG80UIlTHIOHQyqXEhMpNoKUW7rTSzGqyK/1kABM2/lKXBaHMgwNpy+V1mHiNb1C1D0wJv/q1XguiHIHgWg82T0E1dCxmmM9Ihm17FLhBgMJw7AuvQYA2opQsaYpLjfcEG2hkZmRfPYaAUlHQUIiIeRurb/eskQpsc04g5fI6LEBAwTOgIQD5ZUY9+5tGexVVjJuUYwheW56sPCWNCQeN7N8sUcXfF9yuPfaA5lsEhukV5swZEszBmWbHpOMAEaGgvJGjZv5eojSfHuSOY7TqW28eXJXZnyNOqKmmt8mK0cjnawaQTAj7Wpg5FQL5zrgcNdNFoiW3AAcOZUMLpPpn68QVocQVcBO1kgmtnnikBkFX0WsTIdYPwpQxDGDV8LmZo2Q5H5g5RSSbQsc4KNTCAkFZ7F520w+QipDGoO6yWX9u0gVlBMCaMGeKrEFOWv3UsGkyjaTwt057+tKFvzJYvJWQ0u/xmZ9Qz+cCMMgLlBhCzBUvaSUuhU0zpFHAmzXg8Q3j5LkJhrCyT/tw/3mDB57MmTK3dPxZCp66lDLN4KMYwSMhKY4sCQNoifVUmf6pUq1XiXvFeUSU/gRi0FdF6eRzzk9QmPAjWYWTGBKgAO4isfRoT+jI+Wlw1k36YNYlgiLLj0Dtr0anY/J6xaEudB3Mo5iNoEB9mybMaA79qzg6hgZYhSXOS6NUnYQKoSjxDwQqTQqXGYyvU2KSvYtrKHZi0B7zu1b7iBA7cAEhGh4TolAS35cZg2vjmNzPFZBlYS/K9SaGSa5MkiZZdTMjnTCOt8XmSSjAAHVrB7LXQWb6zhUQaA4VBpMaDIbTQfcrfIFzM6Q0QvaBOwqAzO2gDRkCHEByG8d+0UqwG9kObFaG2aNvmx1bNWZ/8tzb5V7QLcPhNENYpdFrKMPac1PID0KL1MSCk5fjOhip7YJChLkwp89EqcZOJ0WPggqCYXgVvmwZogu98HpApyDQOUtmiX6hyvLwDhYkDtaE+RBvMK40h8YqMjIOw0AzCMK7HQESBd681ZsIKfgtzCLGyNxVaxkCYtNFiLkvS6rNxWHrp9G00KnDe8gGXzByCUWGXgWJcWoUYBZ2+M9igLOYEe2Oe3yTX57Sl0mZEDG7rh1/BsHFZgfbb0+UejGKyIpA2CJDPO8bW8y7Wwec0COGNgYnsdFL3uJcJJqTupzntwvR91boBJsLbPjJt8W+YgCboI35kAfhMmuzvLEiBc2uJBND4oeJ19pgt1TBSiHD77LPPkLlov5YBIJTB0xaE5FANturXVotJO82TFUCUTr12eKSBM3nariQAEaA/tfW1pV9/LzuhG7O1I9xgSqFaOTm+CzBZlOM0fuMVr/W+E5ponKB9YCtfog9mr1Jy/0siFEYIHwAHYQpTDwEzlRWpTgGJjXy/lGHiFk6UNlQOrWG746k5qcEMRBJcQ4gdMyuo5aQRix/xPSJFPLUi2kVcPgsh9OUZb40N3NgIqL/5i/aD2h0FwZxiqh8xGO0jrfyqkGR80SB1kcbKZ5RwJYh238jAjJOw1bdAcSFlSNDcbVp3ARbiVLRwKRplSgljlmYd9LwO4xYyjHYhQrZ33JDcHTNJCyy7Q2RgvSQtNIkxUJuSLnGPe2kOH+G3gUOBbDdi2t2pH79pCaK5EMqmbgzsIijMkfHxG4AAKaYtJNvfxtDuFQyTNhv7OuPpyD9aUMKVhtmTbF7jS5++03YnAThzQ26zN+V2zgbthDqNAUp0+Z+fbYlqfBJqJRPrMKp7FjIM8e0pHktFi23K30g352rQTA/7z6yZPAm19MGnkEDmSkwEOJBMyVjCILZBMLacaZWFcA/pZgYxzORIdeOA0rTXMa6e7UxfztxFGBBU6olfMTZAA9H04zeCAkPjDRr68z2hcuWT3d/LcPyGEM2NBXJSKs3Uh7Ewkdpk7ss5MpWlvGib74CZNvKxEiwG6yJoX7aXbiXDMnEkgF2XqullN5K1aZ5BILroVAAAAz9JREFUBl1JMajbgZSkjpRhlhiuSl33e653bxkwyI2oMhTQlclqR5Asi2GizJ2+EYTZ49hJrWxJB2kKuIUW7q0EGvqiCdrADPeC9cy2sWBIW4kIIv9VbtDYaKPEtewKQEEgQHPt9fIgGZPqGbVVIZFnO+KcRSEEvUGeFcBsisAdAB2EfepaqGG9IZ1pM1kSC1jowGDFL0Ht8oiYa9AITVqZAmZEKGCnSPumSKdnQORMSrv+ST3m8QUmzez1Gintq5sHhHzOB1rTwhyxFH+EcLQe0kQYgAJh3N/mi84cIXQtwBqbdqTC+Fdzo9WID1m2Nqh9FoDWEJay9egjYU04MEl2xnG25uW0IDtF3Y9h5meMvqt2k7Cj3aZLtaEccQotMHH/iy0Qhd+oILJNcCTeZPikJAmBWw/zDNOpveA502rylYAbsAkDITSsJRLttT/LOHptYQuEJJ3m6QPjQPJOqJGC8jlmkeAyHh3vTpr5Td8ZFyGR3SmkwDgAqJpLOUlCqD9jN2ZMEKvKiGgHM30vW4LhlfkZJ2HlBzthyNxorX5ZDtZi6lqoYYhm4swFB08C1NWZMFODGS2PkETpJN+V4W6JwQA7e6OBIAaJp4Ednuw7DDABbfE9JlpmJO1k62lYSzdlDxCd3yRUSTbhQAgr4XzLeNPDIsTGVMpoMJXzl+wHrW+jxvz5+OP7508EmF8ZyAJhkLgPAzF7/BLyVYngpbCec5+vMWDGdNSuw+IZnXa+EyKSvDIXGINoHQ/e5Ba177s2C2jDNR484WHKxo4ZgSpcXSadpLjSge6ZJwohZDG2UswTMBtXQwnYWRcASpqLxQKQmGvmdp0DwcbzWsowE2LSTKQlEJ1WuD9uhOSPj7pDdAQ3IGZsvmzZs+uWJ48nv+zFcVNmZHd/DzyhZ8dNEJ5yh4SfKZ3XzGVj3lBdoqATcpp/bdK82teZz3tf1u4m2u7s3/lYktC9ZMBvlgL4Kom97oLthhg2nvS6C267k1D7h77zh+sG0WsxbH73yf6BEP+rY1yLYf+rk98/zmsPw3YA1zbiXvYwbAcwbCND2MOwjVBrB9y7h2E7gAkbGcIehm2EWjvg3j0M2wFM2MgQ/h+j8+JsnsP8vg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30724" name="AutoShape 4" descr="file:///D:/%D0%9C%D1%83%D0%B7.%D1%82%D0%B5%D0%BE%D1%80%D0%B8%D1%8F/%D0%9D%D0%B0%D1%81%D1%82%D1%8F/%D0%A2%D1%80%D0%B8%D0%BE-%D1%81%D0%BE%D0%BD%D0%B0%D1%82%D1%8B/%D0%9A%D0%BE%D1%80%D0%B5%D0%BB%D0%BB%D0%B8.%20%D0%A2%D1%80%D0%B8%D0%BE-%D1%81%D0%BE%D0%BD%D0%B0%D1%82%D1%8B.%20%D0%9A%D0%B0%D1%80%D1%82%D0%B8%D0%BD%D0%BA%D0%B8/i1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13" name="Рисунок 12" descr="CorelliTSonataOp1No1FULLFirst_BIG.gif"/>
          <p:cNvPicPr>
            <a:picLocks noChangeAspect="1"/>
          </p:cNvPicPr>
          <p:nvPr/>
        </p:nvPicPr>
        <p:blipFill>
          <a:blip r:embed="rId1"/>
          <a:srcRect t="1429" r="2153" b="7415"/>
          <a:stretch>
            <a:fillRect/>
          </a:stretch>
        </p:blipFill>
        <p:spPr>
          <a:xfrm>
            <a:off x="4857752" y="714356"/>
            <a:ext cx="3643338" cy="5357850"/>
          </a:xfrm>
          <a:prstGeom prst="rect">
            <a:avLst/>
          </a:prstGeom>
        </p:spPr>
      </p:pic>
      <p:pic>
        <p:nvPicPr>
          <p:cNvPr id="15" name="arcangelo-corelli-sonata-in-f-major-op-1-no-1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72066" y="1000108"/>
            <a:ext cx="376238" cy="376238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00034" y="428604"/>
            <a:ext cx="3786214" cy="566308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Церковные» трио-сонаты </a:t>
            </a:r>
            <a:r>
              <a:rPr lang="ru-RU" sz="1900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Корелли</a:t>
            </a:r>
            <a:r>
              <a:rPr lang="ru-RU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обычно представляют из себя  </a:t>
            </a:r>
            <a:r>
              <a:rPr lang="ru-RU" sz="1900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четырёхчастную</a:t>
            </a:r>
            <a:r>
              <a:rPr lang="ru-RU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сонату с преимущественно медленным торжественным</a:t>
            </a:r>
            <a:r>
              <a:rPr lang="en-US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вступлением </a:t>
            </a:r>
            <a:r>
              <a:rPr lang="en-US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Grave</a:t>
            </a:r>
            <a:r>
              <a:rPr lang="ru-RU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 ним идёт быстрая динамическая часть </a:t>
            </a:r>
            <a:r>
              <a:rPr lang="en-US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Allegro(</a:t>
            </a:r>
            <a:r>
              <a:rPr lang="en-US" sz="1900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Vivace</a:t>
            </a:r>
            <a:r>
              <a:rPr lang="en-US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9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Третья часть </a:t>
            </a:r>
            <a:r>
              <a:rPr lang="en-US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Adagio</a:t>
            </a:r>
            <a:r>
              <a:rPr lang="ru-RU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9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Largo</a:t>
            </a:r>
            <a:r>
              <a:rPr lang="ru-RU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лирически открытая часть. Нередки в ней </a:t>
            </a:r>
            <a:r>
              <a:rPr lang="ru-RU" sz="1900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пасторальность</a:t>
            </a:r>
            <a:r>
              <a:rPr lang="ru-RU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элементы </a:t>
            </a:r>
            <a:r>
              <a:rPr lang="ru-RU" sz="1900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танцевальности</a:t>
            </a:r>
            <a:r>
              <a:rPr lang="ru-RU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9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Финал-</a:t>
            </a:r>
            <a:r>
              <a:rPr lang="en-US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Allegro-</a:t>
            </a:r>
            <a:r>
              <a:rPr lang="ru-RU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энергичная, напористая. Эта часть придаёт целостность циклу и яркую </a:t>
            </a:r>
            <a:r>
              <a:rPr lang="ru-RU" sz="1900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концертность</a:t>
            </a:r>
            <a:r>
              <a:rPr lang="ru-RU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9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891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7728367b2ca5852ee23c51e8115a5b585183475f.png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5000628" y="928670"/>
            <a:ext cx="3643338" cy="5286412"/>
          </a:xfrm>
        </p:spPr>
      </p:pic>
      <p:pic>
        <p:nvPicPr>
          <p:cNvPr id="5" name="arcangelo-corelli-sonata-in-g-major-op-2-no-12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3504" y="1214422"/>
            <a:ext cx="357190" cy="3571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2910" y="500042"/>
            <a:ext cx="3643338" cy="5647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Камерные трио-сонаты во многом близки  к «церковным сонатам». Прежде всего, своим строением. Первая часть медленная, торжественная, придающая ощущение важности и величавости.</a:t>
            </a:r>
            <a:endParaRPr lang="ru-RU" sz="19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9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при этом смысл камерных сонат отличается от церковных. </a:t>
            </a:r>
            <a:endParaRPr lang="ru-RU" sz="19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9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них как бы проникают живые танцевальные ритмы улицы.</a:t>
            </a:r>
            <a:endParaRPr lang="ru-RU" sz="19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9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9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Смысловая, ритмическая, интонационная и гармоническая палитра камерных сонат куда смелее и разнообразней, чем в церковных сонатах. </a:t>
            </a:r>
            <a:endParaRPr lang="ru-RU" sz="19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5000628" y="428604"/>
            <a:ext cx="3714776" cy="5929354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Корелли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обобщил основные черты жанра трио-сонаты, которые складывались на протяжении почти века в творчестве многих итальянских композиторов, создал законченные образы.</a:t>
            </a:r>
            <a:endParaRPr lang="ru-RU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Трио-соната с подачи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Корелли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стала концертным, а не прикладным, бытовым жанром.</a:t>
            </a:r>
            <a:endParaRPr lang="ru-RU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1687 Д.Габбиани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596" y="428604"/>
            <a:ext cx="4143404" cy="3786215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59936" cy="545308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сонату он привнёс свои переживания, личное отношение.</a:t>
            </a:r>
            <a:endParaRPr lang="ru-RU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br>
              <a:rPr lang="ru-RU" i="1" dirty="0" smtClean="0"/>
            </a:b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сочинения отличает мастерство – архитектурная уравновешенность, стилистическое единство, тщательность отделки.</a:t>
            </a:r>
            <a:b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воздух нового времени, изменение социального климата формируют в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Корелли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музыканта со своей художественной концепцией.</a:t>
            </a:r>
            <a:endParaRPr lang="ru-RU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Содержимое 4" descr="600x337_corelli_getty_bis.jpg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786314" y="928670"/>
            <a:ext cx="3929090" cy="40212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59936" cy="573883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Корелли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умело пользуется в трио-сонатах мастерством обоих исполнителей-скрипачей, хотя роль первой скрипки, почти солирующей, явно важней. </a:t>
            </a:r>
            <a:endParaRPr lang="ru-RU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Позже он использует все свои дуэтные находки - переклички, имитации, переплетения в своих </a:t>
            </a:r>
            <a:r>
              <a:rPr lang="ru-RU" b="1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concerto</a:t>
            </a: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grosso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сонатах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Корелли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использует и находки своего исполнительского стиля: кантилену,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декламационность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речитативность, пытается  придать инструментальной музыке вокальную и речевую выразительность. </a:t>
            </a:r>
            <a:endParaRPr lang="ru-RU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hqdefault.jpg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648200" y="3500438"/>
            <a:ext cx="413864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s://upload.wikimedia.org/wikipedia/commons/3/3e/Arcangelo_Corelli_-_Sonata_Op_5_n_6_-_Allegr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571480"/>
            <a:ext cx="3857652" cy="271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500042"/>
            <a:ext cx="4533084" cy="592935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ru-RU" sz="2200" dirty="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Именно трио-сонаты А. </a:t>
            </a:r>
            <a:r>
              <a:rPr lang="ru-RU" sz="22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Корелли</a:t>
            </a:r>
            <a:r>
              <a:rPr lang="ru-RU" sz="2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оказали значительное воздействие на композиторов других стран, так как данный жанр оказался более близок сложившимся традициям (ещё не совсем порвавшим с полифоническим стилем, как, например, жанр сольной сонаты и концерта). Ф. </a:t>
            </a:r>
            <a:r>
              <a:rPr lang="ru-RU" sz="22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Куперен</a:t>
            </a:r>
            <a:r>
              <a:rPr lang="ru-RU" sz="2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первым принял сонаты </a:t>
            </a:r>
            <a:r>
              <a:rPr lang="ru-RU" sz="22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Корелли</a:t>
            </a:r>
            <a:r>
              <a:rPr lang="ru-RU" sz="2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качестве образца, за ним последовали Г. </a:t>
            </a:r>
            <a:r>
              <a:rPr lang="ru-RU" sz="22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Пёрселл</a:t>
            </a:r>
            <a:r>
              <a:rPr lang="ru-RU" sz="2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немецкие композиторы, в особенности  ученик </a:t>
            </a:r>
            <a:r>
              <a:rPr lang="ru-RU" sz="22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Корелли</a:t>
            </a:r>
            <a:r>
              <a:rPr lang="ru-RU" sz="2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Г.Муффат</a:t>
            </a:r>
            <a:r>
              <a:rPr lang="ru-RU" sz="22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Vw_XgrUAAAzkwp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0694" y="494301"/>
            <a:ext cx="3128211" cy="43634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15074" y="5357826"/>
            <a:ext cx="1933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Георг </a:t>
            </a:r>
            <a:r>
              <a:rPr lang="ru-RU" b="1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Муффат</a:t>
            </a:r>
            <a:endParaRPr lang="ru-RU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1653-1704</a:t>
            </a:r>
            <a:endParaRPr lang="ru-RU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86124"/>
            <a:ext cx="4059936" cy="280987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3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Франсуа </a:t>
            </a:r>
            <a:r>
              <a:rPr lang="ru-RU" sz="2300" b="1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Куперен</a:t>
            </a:r>
            <a:r>
              <a:rPr lang="ru-RU" sz="23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(1668-1704)</a:t>
            </a:r>
            <a:endParaRPr lang="ru-RU" sz="2300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</a:t>
            </a:r>
            <a:r>
              <a:rPr lang="ru-RU" sz="2800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Куперен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своему любимому композитору посвятил сюиту «Парнас, или Апофеоз </a:t>
            </a:r>
            <a:r>
              <a:rPr lang="ru-RU" sz="2800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Корелли</a:t>
            </a: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Франсуа Куперен `ПАРНАС ИЛИ АПОФЕОЗ КОРЕЛЛИ` (192 kbps).mp3">
            <a:hlinkClick r:id="" action="ppaction://media"/>
          </p:cNvPr>
          <p:cNvPicPr>
            <a:picLocks noGrp="1" noRot="1" noChangeAspect="1"/>
          </p:cNvPicPr>
          <p:nvPr>
            <p:ph sz="half" idx="1"/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4929190" y="6000768"/>
            <a:ext cx="428628" cy="375050"/>
          </a:xfrm>
          <a:prstGeom prst="rect">
            <a:avLst/>
          </a:prstGeom>
        </p:spPr>
      </p:pic>
      <p:pic>
        <p:nvPicPr>
          <p:cNvPr id="9" name="Рисунок 8" descr="pGSwAIhFN5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42911" y="642918"/>
            <a:ext cx="4071966" cy="5643602"/>
          </a:xfrm>
          <a:prstGeom prst="rect">
            <a:avLst/>
          </a:prstGeom>
        </p:spPr>
      </p:pic>
      <p:pic>
        <p:nvPicPr>
          <p:cNvPr id="10" name="Рисунок 9" descr="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714356"/>
            <a:ext cx="3071834" cy="3357586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0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</a:t>
            </a:r>
            <a:endParaRPr lang="ru-RU" sz="32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 smtClean="0"/>
          </a:p>
          <a:p>
            <a:pPr algn="ctr">
              <a:buNone/>
            </a:pP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Г. Кузьмичева. Статья «Скрипичные сонаты А. </a:t>
            </a:r>
            <a:r>
              <a:rPr lang="ru-RU" sz="2400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Корелли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зеркале его личности»</a:t>
            </a:r>
            <a:endParaRPr lang="ru-RU" sz="24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4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Ливанова Т. История </a:t>
            </a:r>
            <a:r>
              <a:rPr lang="ru-RU" sz="2400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западно-европейской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музыки до 1789 г.. Том</a:t>
            </a:r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I. 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</a:t>
            </a:r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1983</a:t>
            </a:r>
            <a:endParaRPr lang="ru-RU" sz="24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4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«</a:t>
            </a:r>
            <a:r>
              <a:rPr lang="ru-RU" sz="2400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Арканджело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Корелли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Музыкальный мир Италии 17 в.»</a:t>
            </a:r>
            <a:r>
              <a:rPr lang="en-US" sz="24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https://barucaba.livejournal.com/26027.html</a:t>
            </a:r>
            <a:endParaRPr lang="ru-RU" sz="24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8329642" cy="592935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выполнила  </a:t>
            </a:r>
            <a:endParaRPr lang="ru-RU" sz="2800" b="1" dirty="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теоретических дисциплин муниципального казённого образовательного учреждения дополнительного образования «</a:t>
            </a:r>
            <a:r>
              <a:rPr lang="ru-RU" sz="2400" dirty="0" err="1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Лопухинская</a:t>
            </a: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детская школа искусств»</a:t>
            </a:r>
            <a:endParaRPr lang="ru-RU" sz="2400" dirty="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Ломоносовского муниципального района Ленинградской области</a:t>
            </a:r>
            <a:endParaRPr lang="ru-RU" sz="2400" dirty="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Нечаева Наталия Николаевна</a:t>
            </a:r>
            <a:endParaRPr lang="ru-RU" sz="2400" b="1" dirty="0" smtClean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>
              <a:buNone/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endParaRPr lang="ru-RU" sz="20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642918"/>
            <a:ext cx="8072494" cy="5500726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Истоки трио-сонаты, как формы исполнительского ансамбля (две скрипки и смычковый бас), восходят к народному скрипичному искусству. Это обычный состав народного инструментального танцевального ансамбля, распространенный с давних времен у многих народов.</a:t>
            </a:r>
            <a:endParaRPr lang="ru-RU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Италии трио-соната явилась плодом давно сложившейся народной музыкальной практики.</a:t>
            </a:r>
            <a:br>
              <a:rPr lang="ru-RU" sz="2400" dirty="0" smtClean="0"/>
            </a:br>
            <a:endParaRPr lang="ru-RU" sz="2200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428604"/>
            <a:ext cx="3786214" cy="600079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endParaRPr lang="ru-RU" sz="22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2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2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инструментальный ансамбль из двух скрипок и баса являлся своеобразной народной формой сольной скрипичной игры, при которой первый скрипач, поддерживаемый остальными участниками ансамбля, "ведет мелодию". </a:t>
            </a:r>
            <a:endParaRPr lang="ru-RU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endParaRPr lang="ru-RU" sz="28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 descr="28f1463a2647032df36a896fe27f05c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0575" y="452437"/>
            <a:ext cx="3567111" cy="2690811"/>
          </a:xfrm>
          <a:prstGeom prst="rect">
            <a:avLst/>
          </a:prstGeom>
        </p:spPr>
      </p:pic>
      <p:pic>
        <p:nvPicPr>
          <p:cNvPr id="11" name="Рисунок 10" descr="hu18jOsN69Y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57224" y="3500438"/>
            <a:ext cx="3429024" cy="3000396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876"/>
            <a:ext cx="4059936" cy="278608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Инструментальный состав, для которого сочинялись подобные сонаты, включал 2 мелодических голоса (2 скрипки) и аккомпанемент (орган, клавесин,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viola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gamba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Поэтому их называют </a:t>
            </a: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трио-сонатами.</a:t>
            </a:r>
            <a:endParaRPr lang="ru-RU" dirty="0"/>
          </a:p>
        </p:txBody>
      </p:sp>
      <p:pic>
        <p:nvPicPr>
          <p:cNvPr id="5" name="Рисунок 4" descr="img11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857752" y="428604"/>
            <a:ext cx="3786214" cy="3000396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maxresdefault.jpg"/>
          <p:cNvPicPr>
            <a:picLocks noGrp="1" noChangeAspect="1"/>
          </p:cNvPicPr>
          <p:nvPr>
            <p:ph sz="half" idx="2"/>
          </p:nvPr>
        </p:nvPicPr>
        <p:blipFill>
          <a:blip r:embed="rId1"/>
          <a:srcRect/>
          <a:stretch>
            <a:fillRect/>
          </a:stretch>
        </p:blipFill>
        <p:spPr>
          <a:xfrm>
            <a:off x="4071934" y="571480"/>
            <a:ext cx="457203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4929198"/>
            <a:ext cx="8043890" cy="14287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 трио-сонаты именно в творчестве итальянского скрипача и композитора эпохи барокко А. </a:t>
            </a:r>
            <a:r>
              <a:rPr lang="ru-RU" sz="2400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Корелли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сформировался в том виде, в каком он характерен для </a:t>
            </a:r>
            <a:r>
              <a:rPr lang="ru-RU" sz="2400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доклассической</a:t>
            </a:r>
            <a:r>
              <a:rPr lang="ru-RU" sz="24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эпохи.</a:t>
            </a:r>
            <a:endParaRPr lang="ru-RU" sz="24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Arcangelo_Corelli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04"/>
            <a:ext cx="2928958" cy="3500462"/>
          </a:xfrm>
          <a:prstGeom prst="ellipse">
            <a:avLst/>
          </a:prstGeom>
          <a:ln w="12700" cap="rnd">
            <a:solidFill>
              <a:schemeClr val="tx1">
                <a:lumMod val="1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785786" y="4000504"/>
            <a:ext cx="292895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Арканджело</a:t>
            </a:r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Корелли</a:t>
            </a:r>
            <a:endParaRPr lang="ru-RU" b="1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1653-1713</a:t>
            </a:r>
            <a:endParaRPr lang="ru-RU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4429132"/>
            <a:ext cx="8258204" cy="207170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то время эстетика барокко оказала влияние на манеру скрипичной игры, и она часто страдала излишним применением виртуозных приемов. Чрезмерная концентрация островыразительных эффектов создавала в скрипичном исполнительском искусстве ту </a:t>
            </a:r>
            <a:r>
              <a:rPr lang="ru-RU" sz="2000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взвихренность</a:t>
            </a: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стиля, неистовость эмоционального тонуса, какую можно было видеть в скульптурных группах, на фасадах церквей и дворцовых плафонах. </a:t>
            </a:r>
            <a:endParaRPr lang="ru-RU" sz="20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1" y="3857628"/>
            <a:ext cx="4572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Бернини «Аполлон и Дафна»</a:t>
            </a:r>
            <a:endParaRPr lang="en-US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://images.myshared.ru/9/905976/slide_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43570" y="357166"/>
            <a:ext cx="2500330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72066" y="3857629"/>
            <a:ext cx="3643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Базилика Св. Петра, Ватикан, 1624 г.</a:t>
            </a:r>
            <a:endParaRPr lang="ru-RU" sz="1600" b="1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b958f410186cdfb1d7f911a63543b30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57166"/>
            <a:ext cx="4214842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71480"/>
            <a:ext cx="8186766" cy="552452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28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Всему этому </a:t>
            </a:r>
            <a:r>
              <a:rPr lang="ru-RU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Корелли</a:t>
            </a: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противопоставил строгую сдержанность чувства, ясность, уравновешенность формы и мудрую экономию в средствах и приемах выразительности. </a:t>
            </a:r>
            <a:endParaRPr lang="ru-RU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Техника его, в то время не знавшая равных, всецело подчинена была художественной интерпретации произведения. </a:t>
            </a:r>
            <a:endParaRPr lang="ru-RU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Он играл мягким, певучим и глубоким звуком; выравненность тона сочеталась с выразительной, разнообразной нюансировкой.</a:t>
            </a:r>
            <a:br>
              <a:rPr lang="ru-RU" sz="18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 smtClean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642910" y="3429000"/>
            <a:ext cx="8065226" cy="307183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2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Трио - сонаты А. </a:t>
            </a:r>
            <a:r>
              <a:rPr lang="ru-RU" sz="2200" dirty="0" err="1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Корелли</a:t>
            </a:r>
            <a:r>
              <a:rPr lang="ru-RU" sz="22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принято делить на 2 группы: </a:t>
            </a:r>
            <a:r>
              <a:rPr lang="ru-RU" sz="2200" b="1" i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церковные</a:t>
            </a:r>
            <a:r>
              <a:rPr lang="ru-RU" sz="22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(Op.1 и 3) и </a:t>
            </a:r>
            <a:r>
              <a:rPr lang="ru-RU" sz="2200" b="1" i="1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камерные </a:t>
            </a:r>
            <a:r>
              <a:rPr lang="ru-RU" sz="2200" dirty="0" smtClean="0">
                <a:solidFill>
                  <a:schemeClr val="tx1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(Ор. 2,4,5), хотя сам композитор никогда не давал такое определение. Возможно, они  имеют такое название, потому что различаются как по исполнительскому составу (в так называемой « церковной сонате» аккомпанирует орган, в камерной — клавесин), так и по содержанию («церковная» отличается строгостью и углубленностью содержания, камерная близка танцевальной сюите).</a:t>
            </a:r>
            <a:endParaRPr lang="ru-RU" sz="2200" dirty="0">
              <a:solidFill>
                <a:schemeClr val="tx1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ao-phong-for-suzy-5-painting.jp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785786" y="357166"/>
            <a:ext cx="3429024" cy="271464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Рисунок 4" descr="d35bec71d1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6" y="357166"/>
            <a:ext cx="3500462" cy="2714644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Другая 1">
      <a:dk1>
        <a:srgbClr val="FDF59C"/>
      </a:dk1>
      <a:lt1>
        <a:srgbClr val="FCF073"/>
      </a:lt1>
      <a:dk2>
        <a:srgbClr val="DFCE04"/>
      </a:dk2>
      <a:lt2>
        <a:srgbClr val="F7C890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5283</Words>
  <Application>WPS Presentation</Application>
  <PresentationFormat>Экран (4:3)</PresentationFormat>
  <Paragraphs>98</Paragraphs>
  <Slides>17</Slides>
  <Notes>0</Notes>
  <HiddenSlides>0</HiddenSlides>
  <MMClips>3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8" baseType="lpstr">
      <vt:lpstr>Arial</vt:lpstr>
      <vt:lpstr>SimSun</vt:lpstr>
      <vt:lpstr>Wingdings</vt:lpstr>
      <vt:lpstr>Wingdings 2</vt:lpstr>
      <vt:lpstr>Wingdings 2</vt:lpstr>
      <vt:lpstr>Times New Roman</vt:lpstr>
      <vt:lpstr>Microsoft YaHei</vt:lpstr>
      <vt:lpstr>Arial Unicode MS</vt:lpstr>
      <vt:lpstr>Constantia</vt:lpstr>
      <vt:lpstr>Calibri</vt:lpstr>
      <vt:lpstr>Бумажная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Используемая литература</vt:lpstr>
    </vt:vector>
  </TitlesOfParts>
  <Company>Imiks Company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возникновения и развитие домры</dc:title>
  <dc:creator>Екатерина Иванова</dc:creator>
  <cp:lastModifiedBy>Муз Школа</cp:lastModifiedBy>
  <cp:revision>115</cp:revision>
  <dcterms:created xsi:type="dcterms:W3CDTF">2016-09-23T07:57:00Z</dcterms:created>
  <dcterms:modified xsi:type="dcterms:W3CDTF">2021-11-03T12:18:33Z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2C6EA2BD4613405DAC3934A4E4FFE334</vt:lpwstr>
  </property>
  <property fmtid="{D5CDD505-2E9C-101B-9397-08002B2CF9AE}" pid="3" name="KSOProductBuildVer">
    <vt:lpwstr>1049-11.2.0.10351</vt:lpwstr>
  </property>
</Properties>
</file>