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6C4741-60E8-4666-9E9B-056F93247690}">
          <p14:sldIdLst>
            <p14:sldId id="256"/>
            <p14:sldId id="257"/>
            <p14:sldId id="259"/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599B61-0BC4-4BE7-81ED-65090D360847}" type="doc">
      <dgm:prSet loTypeId="urn:microsoft.com/office/officeart/2008/layout/RadialCluster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73B21AA-F348-493E-B00A-3FC7D1A7ABB4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Педагогическая технология</a:t>
          </a:r>
          <a:endParaRPr lang="ru-RU" dirty="0"/>
        </a:p>
      </dgm:t>
    </dgm:pt>
    <dgm:pt modelId="{C73E51B6-D9C2-43EA-9527-F55E4B5EA2DC}" type="parTrans" cxnId="{5015C2EF-F0B5-4821-8BBE-7511F8CC8325}">
      <dgm:prSet/>
      <dgm:spPr/>
      <dgm:t>
        <a:bodyPr/>
        <a:lstStyle/>
        <a:p>
          <a:endParaRPr lang="ru-RU"/>
        </a:p>
      </dgm:t>
    </dgm:pt>
    <dgm:pt modelId="{F16D0138-41C2-4F0C-ACA1-F8E9FF54E37A}" type="sibTrans" cxnId="{5015C2EF-F0B5-4821-8BBE-7511F8CC8325}">
      <dgm:prSet/>
      <dgm:spPr/>
      <dgm:t>
        <a:bodyPr/>
        <a:lstStyle/>
        <a:p>
          <a:endParaRPr lang="ru-RU"/>
        </a:p>
      </dgm:t>
    </dgm:pt>
    <dgm:pt modelId="{274A98F2-416E-4A4E-835D-A0BD3C39CDF6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/>
            <a:t>описание процесса достижения планируемых результатов обучения.</a:t>
          </a:r>
          <a:r>
            <a:rPr lang="ru-RU" sz="1200" dirty="0" smtClean="0"/>
            <a:t> </a:t>
          </a:r>
        </a:p>
        <a:p>
          <a:r>
            <a:rPr lang="ru-RU" sz="1200" dirty="0" smtClean="0"/>
            <a:t>(И. П. Волков)</a:t>
          </a:r>
          <a:endParaRPr lang="ru-RU" sz="1200" dirty="0"/>
        </a:p>
      </dgm:t>
    </dgm:pt>
    <dgm:pt modelId="{8CF34D90-5142-4B7D-AEB4-915356010114}" type="parTrans" cxnId="{B744A342-4363-459A-A19A-920574CE3EF8}">
      <dgm:prSet/>
      <dgm:spPr/>
      <dgm:t>
        <a:bodyPr/>
        <a:lstStyle/>
        <a:p>
          <a:endParaRPr lang="ru-RU"/>
        </a:p>
      </dgm:t>
    </dgm:pt>
    <dgm:pt modelId="{B8D0F370-EDEE-4A07-A656-0DF30CDB5E2E}" type="sibTrans" cxnId="{B744A342-4363-459A-A19A-920574CE3EF8}">
      <dgm:prSet/>
      <dgm:spPr/>
      <dgm:t>
        <a:bodyPr/>
        <a:lstStyle/>
        <a:p>
          <a:endParaRPr lang="ru-RU"/>
        </a:p>
      </dgm:t>
    </dgm:pt>
    <dgm:pt modelId="{392B856F-B809-4A0E-BB0C-89616A0AFF31}">
      <dgm:prSet phldrT="[Текст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/>
            <a:t>системный метод создания, применения и определения всего процесса преподавания и усвоения знаний с учётом технических и человеческих ресурсов и их взаимодействия, ставящий своей задачей оптимизацию форм образования</a:t>
          </a:r>
        </a:p>
        <a:p>
          <a:r>
            <a:rPr lang="ru-RU" sz="1800" dirty="0" smtClean="0"/>
            <a:t> </a:t>
          </a:r>
          <a:r>
            <a:rPr lang="ru-RU" sz="1200" dirty="0" smtClean="0"/>
            <a:t>(ЮНЕСКО)</a:t>
          </a:r>
          <a:endParaRPr lang="ru-RU" sz="1200" dirty="0"/>
        </a:p>
      </dgm:t>
    </dgm:pt>
    <dgm:pt modelId="{E9B0737C-4A02-433C-BD7F-27AA1861D576}" type="parTrans" cxnId="{DB9D6E9C-31E0-4829-9D35-106886471AEE}">
      <dgm:prSet/>
      <dgm:spPr/>
      <dgm:t>
        <a:bodyPr/>
        <a:lstStyle/>
        <a:p>
          <a:endParaRPr lang="ru-RU"/>
        </a:p>
      </dgm:t>
    </dgm:pt>
    <dgm:pt modelId="{0B19E17A-9D5F-4805-87BD-A44E78D4C693}" type="sibTrans" cxnId="{DB9D6E9C-31E0-4829-9D35-106886471AEE}">
      <dgm:prSet/>
      <dgm:spPr/>
      <dgm:t>
        <a:bodyPr/>
        <a:lstStyle/>
        <a:p>
          <a:endParaRPr lang="ru-RU"/>
        </a:p>
      </dgm:t>
    </dgm:pt>
    <dgm:pt modelId="{F2EFEC51-059C-4BA1-A9F0-B89D23D8A51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800" dirty="0" smtClean="0"/>
            <a:t>продуманная во всех деталях модель совместной педагогической деятельности по проектированию, организации и проведению учебного процесса с безусловным обеспечением комфортных условий для учащихся и учителя.</a:t>
          </a:r>
        </a:p>
        <a:p>
          <a:r>
            <a:rPr lang="ru-RU" sz="1200" dirty="0" smtClean="0"/>
            <a:t> (В.М. Монахов) </a:t>
          </a:r>
          <a:endParaRPr lang="ru-RU" sz="1200" dirty="0"/>
        </a:p>
      </dgm:t>
    </dgm:pt>
    <dgm:pt modelId="{FDFD4A13-C27A-40DB-93B8-8C63876126F7}" type="parTrans" cxnId="{99348CDD-6DD5-4672-A150-1EE10D2592D1}">
      <dgm:prSet/>
      <dgm:spPr/>
      <dgm:t>
        <a:bodyPr/>
        <a:lstStyle/>
        <a:p>
          <a:endParaRPr lang="ru-RU"/>
        </a:p>
      </dgm:t>
    </dgm:pt>
    <dgm:pt modelId="{AC6AA147-73D6-4078-9511-31C4662C6FEF}" type="sibTrans" cxnId="{99348CDD-6DD5-4672-A150-1EE10D2592D1}">
      <dgm:prSet/>
      <dgm:spPr/>
      <dgm:t>
        <a:bodyPr/>
        <a:lstStyle/>
        <a:p>
          <a:endParaRPr lang="ru-RU"/>
        </a:p>
      </dgm:t>
    </dgm:pt>
    <dgm:pt modelId="{92FB99A4-DB40-423C-9863-0BCC0DECADBB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/>
            <a:t>совокупность </a:t>
          </a:r>
          <a:r>
            <a:rPr lang="ru-RU" sz="1800" dirty="0" err="1" smtClean="0"/>
            <a:t>психолого</a:t>
          </a:r>
          <a:r>
            <a:rPr lang="ru-RU" sz="1800" dirty="0" smtClean="0"/>
            <a:t> – педагогических установок, определяющих специальный набор и компоновку форм, методов, способов, приёмов обучения, воспитательных средств; она есть организационно – методический инструментарий педагогического процесса .</a:t>
          </a:r>
        </a:p>
        <a:p>
          <a:r>
            <a:rPr lang="ru-RU" sz="1200" dirty="0" smtClean="0"/>
            <a:t>(Б.Т. Лихачёв)</a:t>
          </a:r>
          <a:endParaRPr lang="ru-RU" sz="1200" dirty="0"/>
        </a:p>
      </dgm:t>
    </dgm:pt>
    <dgm:pt modelId="{C23AA40D-C34D-44C8-B645-9A11F915E0B4}" type="parTrans" cxnId="{E37EB2E5-F3C4-4367-931D-813EBA51B9B5}">
      <dgm:prSet/>
      <dgm:spPr/>
      <dgm:t>
        <a:bodyPr/>
        <a:lstStyle/>
        <a:p>
          <a:endParaRPr lang="ru-RU"/>
        </a:p>
      </dgm:t>
    </dgm:pt>
    <dgm:pt modelId="{75F7E7F0-EF4E-45D8-AAD8-00996E1C038E}" type="sibTrans" cxnId="{E37EB2E5-F3C4-4367-931D-813EBA51B9B5}">
      <dgm:prSet/>
      <dgm:spPr/>
      <dgm:t>
        <a:bodyPr/>
        <a:lstStyle/>
        <a:p>
          <a:endParaRPr lang="ru-RU"/>
        </a:p>
      </dgm:t>
    </dgm:pt>
    <dgm:pt modelId="{A8E27DE7-0FA0-4491-B5EB-52CE8EEFAA37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700" dirty="0" smtClean="0"/>
            <a:t>содержательная техника реализации учебного процесса. </a:t>
          </a:r>
          <a:r>
            <a:rPr lang="ru-RU" sz="1200" dirty="0" smtClean="0"/>
            <a:t>(В.П. Беспалько)</a:t>
          </a:r>
          <a:endParaRPr lang="ru-RU" sz="1200" dirty="0"/>
        </a:p>
      </dgm:t>
    </dgm:pt>
    <dgm:pt modelId="{4D012FE9-C32B-481A-958F-71A9615EFCFF}" type="parTrans" cxnId="{55FE4876-2F15-4A72-AE92-2ECDC1ED862D}">
      <dgm:prSet/>
      <dgm:spPr/>
      <dgm:t>
        <a:bodyPr/>
        <a:lstStyle/>
        <a:p>
          <a:endParaRPr lang="ru-RU"/>
        </a:p>
      </dgm:t>
    </dgm:pt>
    <dgm:pt modelId="{6CF065E4-1EB0-4620-9B89-678272FC760E}" type="sibTrans" cxnId="{55FE4876-2F15-4A72-AE92-2ECDC1ED862D}">
      <dgm:prSet/>
      <dgm:spPr/>
      <dgm:t>
        <a:bodyPr/>
        <a:lstStyle/>
        <a:p>
          <a:endParaRPr lang="ru-RU"/>
        </a:p>
      </dgm:t>
    </dgm:pt>
    <dgm:pt modelId="{A92980FA-DB13-4EB9-BC61-CDEFD5FE5BCD}" type="pres">
      <dgm:prSet presAssocID="{CC599B61-0BC4-4BE7-81ED-65090D36084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F46D813-1086-4E5D-8D53-ED6EC51E27F7}" type="pres">
      <dgm:prSet presAssocID="{473B21AA-F348-493E-B00A-3FC7D1A7ABB4}" presName="singleCycle" presStyleCnt="0"/>
      <dgm:spPr/>
    </dgm:pt>
    <dgm:pt modelId="{4F6BB422-D107-4FB6-8FEB-F80ADC956149}" type="pres">
      <dgm:prSet presAssocID="{473B21AA-F348-493E-B00A-3FC7D1A7ABB4}" presName="singleCenter" presStyleLbl="node1" presStyleIdx="0" presStyleCnt="6" custScaleX="174765" custScaleY="56901" custLinFactNeighborX="31534" custLinFactNeighborY="-41172">
        <dgm:presLayoutVars>
          <dgm:chMax val="7"/>
          <dgm:chPref val="7"/>
        </dgm:presLayoutVars>
      </dgm:prSet>
      <dgm:spPr/>
    </dgm:pt>
    <dgm:pt modelId="{ABADB7A3-F5C8-47C5-8721-DA5F86F47C73}" type="pres">
      <dgm:prSet presAssocID="{4D012FE9-C32B-481A-958F-71A9615EFCFF}" presName="Name56" presStyleLbl="parChTrans1D2" presStyleIdx="0" presStyleCnt="5"/>
      <dgm:spPr/>
    </dgm:pt>
    <dgm:pt modelId="{0DC7029F-EFA5-4A5E-98AD-D0D2303FEC69}" type="pres">
      <dgm:prSet presAssocID="{A8E27DE7-0FA0-4491-B5EB-52CE8EEFAA37}" presName="text0" presStyleLbl="node1" presStyleIdx="1" presStyleCnt="6" custScaleX="165141" custScaleY="124570" custRadScaleRad="2923" custRadScaleInc="367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7AC2F1-905E-4D6D-8373-A732CDD70CEA}" type="pres">
      <dgm:prSet presAssocID="{8CF34D90-5142-4B7D-AEB4-915356010114}" presName="Name56" presStyleLbl="parChTrans1D2" presStyleIdx="1" presStyleCnt="5"/>
      <dgm:spPr/>
    </dgm:pt>
    <dgm:pt modelId="{817B14E2-CBA1-487B-910E-47E7611765E2}" type="pres">
      <dgm:prSet presAssocID="{274A98F2-416E-4A4E-835D-A0BD3C39CDF6}" presName="text0" presStyleLbl="node1" presStyleIdx="2" presStyleCnt="6" custScaleX="175219" custScaleY="187295" custRadScaleRad="80469" custRadScaleInc="3015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6EF25-E216-4C63-80F4-65C566DF351F}" type="pres">
      <dgm:prSet presAssocID="{E9B0737C-4A02-433C-BD7F-27AA1861D576}" presName="Name56" presStyleLbl="parChTrans1D2" presStyleIdx="2" presStyleCnt="5"/>
      <dgm:spPr/>
    </dgm:pt>
    <dgm:pt modelId="{74984845-CC28-4C96-8903-992FEBC913AA}" type="pres">
      <dgm:prSet presAssocID="{392B856F-B809-4A0E-BB0C-89616A0AFF31}" presName="text0" presStyleLbl="node1" presStyleIdx="3" presStyleCnt="6" custScaleX="195754" custScaleY="304180" custRadScaleRad="106917" custRadScaleInc="-68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4743E5-B6ED-432E-9B32-923F7463370C}" type="pres">
      <dgm:prSet presAssocID="{FDFD4A13-C27A-40DB-93B8-8C63876126F7}" presName="Name56" presStyleLbl="parChTrans1D2" presStyleIdx="3" presStyleCnt="5"/>
      <dgm:spPr/>
    </dgm:pt>
    <dgm:pt modelId="{2FA5F285-1B3A-4191-8504-11190104C255}" type="pres">
      <dgm:prSet presAssocID="{F2EFEC51-059C-4BA1-A9F0-B89D23D8A51A}" presName="text0" presStyleLbl="node1" presStyleIdx="4" presStyleCnt="6" custScaleX="249316" custScaleY="252606" custRadScaleRad="127074" custRadScaleInc="65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1C5EEC-E686-426E-B097-A9B0941CFF86}" type="pres">
      <dgm:prSet presAssocID="{C23AA40D-C34D-44C8-B645-9A11F915E0B4}" presName="Name56" presStyleLbl="parChTrans1D2" presStyleIdx="4" presStyleCnt="5"/>
      <dgm:spPr/>
    </dgm:pt>
    <dgm:pt modelId="{55FBAA59-9324-45C7-B6E4-2521F7F0C5FA}" type="pres">
      <dgm:prSet presAssocID="{92FB99A4-DB40-423C-9863-0BCC0DECADBB}" presName="text0" presStyleLbl="node1" presStyleIdx="5" presStyleCnt="6" custScaleX="286161" custScaleY="221150" custRadScaleRad="115667" custRadScaleInc="316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348CDD-6DD5-4672-A150-1EE10D2592D1}" srcId="{473B21AA-F348-493E-B00A-3FC7D1A7ABB4}" destId="{F2EFEC51-059C-4BA1-A9F0-B89D23D8A51A}" srcOrd="3" destOrd="0" parTransId="{FDFD4A13-C27A-40DB-93B8-8C63876126F7}" sibTransId="{AC6AA147-73D6-4078-9511-31C4662C6FEF}"/>
    <dgm:cxn modelId="{F696AE52-4D2C-4A08-88D3-713D8DA2D357}" type="presOf" srcId="{4D012FE9-C32B-481A-958F-71A9615EFCFF}" destId="{ABADB7A3-F5C8-47C5-8721-DA5F86F47C73}" srcOrd="0" destOrd="0" presId="urn:microsoft.com/office/officeart/2008/layout/RadialCluster"/>
    <dgm:cxn modelId="{77D091C4-7F6B-4D7A-A3EE-6C3A070022CE}" type="presOf" srcId="{C23AA40D-C34D-44C8-B645-9A11F915E0B4}" destId="{711C5EEC-E686-426E-B097-A9B0941CFF86}" srcOrd="0" destOrd="0" presId="urn:microsoft.com/office/officeart/2008/layout/RadialCluster"/>
    <dgm:cxn modelId="{BB37F25A-6B80-4157-AC4E-7D1203AE4EF2}" type="presOf" srcId="{392B856F-B809-4A0E-BB0C-89616A0AFF31}" destId="{74984845-CC28-4C96-8903-992FEBC913AA}" srcOrd="0" destOrd="0" presId="urn:microsoft.com/office/officeart/2008/layout/RadialCluster"/>
    <dgm:cxn modelId="{10DD1B51-58C4-4BDB-82BF-3718ABF895DE}" type="presOf" srcId="{473B21AA-F348-493E-B00A-3FC7D1A7ABB4}" destId="{4F6BB422-D107-4FB6-8FEB-F80ADC956149}" srcOrd="0" destOrd="0" presId="urn:microsoft.com/office/officeart/2008/layout/RadialCluster"/>
    <dgm:cxn modelId="{55FE4876-2F15-4A72-AE92-2ECDC1ED862D}" srcId="{473B21AA-F348-493E-B00A-3FC7D1A7ABB4}" destId="{A8E27DE7-0FA0-4491-B5EB-52CE8EEFAA37}" srcOrd="0" destOrd="0" parTransId="{4D012FE9-C32B-481A-958F-71A9615EFCFF}" sibTransId="{6CF065E4-1EB0-4620-9B89-678272FC760E}"/>
    <dgm:cxn modelId="{B744A342-4363-459A-A19A-920574CE3EF8}" srcId="{473B21AA-F348-493E-B00A-3FC7D1A7ABB4}" destId="{274A98F2-416E-4A4E-835D-A0BD3C39CDF6}" srcOrd="1" destOrd="0" parTransId="{8CF34D90-5142-4B7D-AEB4-915356010114}" sibTransId="{B8D0F370-EDEE-4A07-A656-0DF30CDB5E2E}"/>
    <dgm:cxn modelId="{B5B56147-8FEF-4D34-99E3-E56AB0155868}" type="presOf" srcId="{A8E27DE7-0FA0-4491-B5EB-52CE8EEFAA37}" destId="{0DC7029F-EFA5-4A5E-98AD-D0D2303FEC69}" srcOrd="0" destOrd="0" presId="urn:microsoft.com/office/officeart/2008/layout/RadialCluster"/>
    <dgm:cxn modelId="{DB9D6E9C-31E0-4829-9D35-106886471AEE}" srcId="{473B21AA-F348-493E-B00A-3FC7D1A7ABB4}" destId="{392B856F-B809-4A0E-BB0C-89616A0AFF31}" srcOrd="2" destOrd="0" parTransId="{E9B0737C-4A02-433C-BD7F-27AA1861D576}" sibTransId="{0B19E17A-9D5F-4805-87BD-A44E78D4C693}"/>
    <dgm:cxn modelId="{C8AD6B6B-92F0-4696-BB2B-BBDF4906FC5A}" type="presOf" srcId="{FDFD4A13-C27A-40DB-93B8-8C63876126F7}" destId="{1A4743E5-B6ED-432E-9B32-923F7463370C}" srcOrd="0" destOrd="0" presId="urn:microsoft.com/office/officeart/2008/layout/RadialCluster"/>
    <dgm:cxn modelId="{A50D29A4-FED2-4A61-B16D-2A4E2A7FFCD4}" type="presOf" srcId="{8CF34D90-5142-4B7D-AEB4-915356010114}" destId="{867AC2F1-905E-4D6D-8373-A732CDD70CEA}" srcOrd="0" destOrd="0" presId="urn:microsoft.com/office/officeart/2008/layout/RadialCluster"/>
    <dgm:cxn modelId="{E37EB2E5-F3C4-4367-931D-813EBA51B9B5}" srcId="{473B21AA-F348-493E-B00A-3FC7D1A7ABB4}" destId="{92FB99A4-DB40-423C-9863-0BCC0DECADBB}" srcOrd="4" destOrd="0" parTransId="{C23AA40D-C34D-44C8-B645-9A11F915E0B4}" sibTransId="{75F7E7F0-EF4E-45D8-AAD8-00996E1C038E}"/>
    <dgm:cxn modelId="{5015C2EF-F0B5-4821-8BBE-7511F8CC8325}" srcId="{CC599B61-0BC4-4BE7-81ED-65090D360847}" destId="{473B21AA-F348-493E-B00A-3FC7D1A7ABB4}" srcOrd="0" destOrd="0" parTransId="{C73E51B6-D9C2-43EA-9527-F55E4B5EA2DC}" sibTransId="{F16D0138-41C2-4F0C-ACA1-F8E9FF54E37A}"/>
    <dgm:cxn modelId="{E5DFDEA4-DD98-4A98-A862-F5A8E7DF62EC}" type="presOf" srcId="{F2EFEC51-059C-4BA1-A9F0-B89D23D8A51A}" destId="{2FA5F285-1B3A-4191-8504-11190104C255}" srcOrd="0" destOrd="0" presId="urn:microsoft.com/office/officeart/2008/layout/RadialCluster"/>
    <dgm:cxn modelId="{223355B8-ABB8-4A57-A3B2-1A037BFB6914}" type="presOf" srcId="{274A98F2-416E-4A4E-835D-A0BD3C39CDF6}" destId="{817B14E2-CBA1-487B-910E-47E7611765E2}" srcOrd="0" destOrd="0" presId="urn:microsoft.com/office/officeart/2008/layout/RadialCluster"/>
    <dgm:cxn modelId="{252BBAE7-171E-40BA-B072-5412F44940C3}" type="presOf" srcId="{CC599B61-0BC4-4BE7-81ED-65090D360847}" destId="{A92980FA-DB13-4EB9-BC61-CDEFD5FE5BCD}" srcOrd="0" destOrd="0" presId="urn:microsoft.com/office/officeart/2008/layout/RadialCluster"/>
    <dgm:cxn modelId="{FF938423-9E8A-4405-BEED-7A63DE04ACD9}" type="presOf" srcId="{92FB99A4-DB40-423C-9863-0BCC0DECADBB}" destId="{55FBAA59-9324-45C7-B6E4-2521F7F0C5FA}" srcOrd="0" destOrd="0" presId="urn:microsoft.com/office/officeart/2008/layout/RadialCluster"/>
    <dgm:cxn modelId="{E517CCD1-5AA5-4925-B3FB-6125B572D9F9}" type="presOf" srcId="{E9B0737C-4A02-433C-BD7F-27AA1861D576}" destId="{8906EF25-E216-4C63-80F4-65C566DF351F}" srcOrd="0" destOrd="0" presId="urn:microsoft.com/office/officeart/2008/layout/RadialCluster"/>
    <dgm:cxn modelId="{A9D6089B-9698-4EB1-B02A-B60FFB7DBF6B}" type="presParOf" srcId="{A92980FA-DB13-4EB9-BC61-CDEFD5FE5BCD}" destId="{FF46D813-1086-4E5D-8D53-ED6EC51E27F7}" srcOrd="0" destOrd="0" presId="urn:microsoft.com/office/officeart/2008/layout/RadialCluster"/>
    <dgm:cxn modelId="{61D48C85-3362-444E-8F63-109C36A6FF52}" type="presParOf" srcId="{FF46D813-1086-4E5D-8D53-ED6EC51E27F7}" destId="{4F6BB422-D107-4FB6-8FEB-F80ADC956149}" srcOrd="0" destOrd="0" presId="urn:microsoft.com/office/officeart/2008/layout/RadialCluster"/>
    <dgm:cxn modelId="{540553A9-24DD-4C67-92A4-D8AB70C35981}" type="presParOf" srcId="{FF46D813-1086-4E5D-8D53-ED6EC51E27F7}" destId="{ABADB7A3-F5C8-47C5-8721-DA5F86F47C73}" srcOrd="1" destOrd="0" presId="urn:microsoft.com/office/officeart/2008/layout/RadialCluster"/>
    <dgm:cxn modelId="{3E521A02-B9AD-4F90-AC5A-DF67C10DCC0A}" type="presParOf" srcId="{FF46D813-1086-4E5D-8D53-ED6EC51E27F7}" destId="{0DC7029F-EFA5-4A5E-98AD-D0D2303FEC69}" srcOrd="2" destOrd="0" presId="urn:microsoft.com/office/officeart/2008/layout/RadialCluster"/>
    <dgm:cxn modelId="{69FAC17C-CB66-4019-9149-63A54FA192A0}" type="presParOf" srcId="{FF46D813-1086-4E5D-8D53-ED6EC51E27F7}" destId="{867AC2F1-905E-4D6D-8373-A732CDD70CEA}" srcOrd="3" destOrd="0" presId="urn:microsoft.com/office/officeart/2008/layout/RadialCluster"/>
    <dgm:cxn modelId="{8DA0D92C-51BE-4550-B8D2-BA30BEFB6BFA}" type="presParOf" srcId="{FF46D813-1086-4E5D-8D53-ED6EC51E27F7}" destId="{817B14E2-CBA1-487B-910E-47E7611765E2}" srcOrd="4" destOrd="0" presId="urn:microsoft.com/office/officeart/2008/layout/RadialCluster"/>
    <dgm:cxn modelId="{BBB9FC08-7C7F-4B9E-9B3C-6F9555F1AB32}" type="presParOf" srcId="{FF46D813-1086-4E5D-8D53-ED6EC51E27F7}" destId="{8906EF25-E216-4C63-80F4-65C566DF351F}" srcOrd="5" destOrd="0" presId="urn:microsoft.com/office/officeart/2008/layout/RadialCluster"/>
    <dgm:cxn modelId="{B87FB556-D551-4DE4-941D-F3090260FFB0}" type="presParOf" srcId="{FF46D813-1086-4E5D-8D53-ED6EC51E27F7}" destId="{74984845-CC28-4C96-8903-992FEBC913AA}" srcOrd="6" destOrd="0" presId="urn:microsoft.com/office/officeart/2008/layout/RadialCluster"/>
    <dgm:cxn modelId="{64EF132F-0863-4417-9A54-70652F04CF46}" type="presParOf" srcId="{FF46D813-1086-4E5D-8D53-ED6EC51E27F7}" destId="{1A4743E5-B6ED-432E-9B32-923F7463370C}" srcOrd="7" destOrd="0" presId="urn:microsoft.com/office/officeart/2008/layout/RadialCluster"/>
    <dgm:cxn modelId="{425A202B-E73B-442D-B778-5049DD3F5E6F}" type="presParOf" srcId="{FF46D813-1086-4E5D-8D53-ED6EC51E27F7}" destId="{2FA5F285-1B3A-4191-8504-11190104C255}" srcOrd="8" destOrd="0" presId="urn:microsoft.com/office/officeart/2008/layout/RadialCluster"/>
    <dgm:cxn modelId="{3FD8A458-8563-4BB1-8460-1DEC9E6F5FDA}" type="presParOf" srcId="{FF46D813-1086-4E5D-8D53-ED6EC51E27F7}" destId="{711C5EEC-E686-426E-B097-A9B0941CFF86}" srcOrd="9" destOrd="0" presId="urn:microsoft.com/office/officeart/2008/layout/RadialCluster"/>
    <dgm:cxn modelId="{4AF161EE-CD8D-4C4E-B892-7513214660E2}" type="presParOf" srcId="{FF46D813-1086-4E5D-8D53-ED6EC51E27F7}" destId="{55FBAA59-9324-45C7-B6E4-2521F7F0C5FA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BB422-D107-4FB6-8FEB-F80ADC956149}">
      <dsp:nvSpPr>
        <dsp:cNvPr id="0" name=""/>
        <dsp:cNvSpPr/>
      </dsp:nvSpPr>
      <dsp:spPr>
        <a:xfrm>
          <a:off x="5004058" y="126663"/>
          <a:ext cx="3548822" cy="1155446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Педагогическая технология</a:t>
          </a:r>
          <a:endParaRPr lang="ru-RU" sz="3200" kern="1200" dirty="0"/>
        </a:p>
      </dsp:txBody>
      <dsp:txXfrm>
        <a:off x="5060462" y="183067"/>
        <a:ext cx="3436014" cy="1042638"/>
      </dsp:txXfrm>
    </dsp:sp>
    <dsp:sp modelId="{ABADB7A3-F5C8-47C5-8721-DA5F86F47C73}">
      <dsp:nvSpPr>
        <dsp:cNvPr id="0" name=""/>
        <dsp:cNvSpPr/>
      </dsp:nvSpPr>
      <dsp:spPr>
        <a:xfrm rot="7550651">
          <a:off x="5411182" y="1767757"/>
          <a:ext cx="11982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8224" y="0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7029F-EFA5-4A5E-98AD-D0D2303FEC69}">
      <dsp:nvSpPr>
        <dsp:cNvPr id="0" name=""/>
        <dsp:cNvSpPr/>
      </dsp:nvSpPr>
      <dsp:spPr>
        <a:xfrm>
          <a:off x="3923920" y="2253405"/>
          <a:ext cx="2246774" cy="1694798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содержательная техника реализации учебного процесса. </a:t>
          </a:r>
          <a:r>
            <a:rPr lang="ru-RU" sz="1200" kern="1200" dirty="0" smtClean="0"/>
            <a:t>(В.П. Беспалько)</a:t>
          </a:r>
          <a:endParaRPr lang="ru-RU" sz="1200" kern="1200" dirty="0"/>
        </a:p>
      </dsp:txBody>
      <dsp:txXfrm>
        <a:off x="4006653" y="2336138"/>
        <a:ext cx="2081308" cy="1529332"/>
      </dsp:txXfrm>
    </dsp:sp>
    <dsp:sp modelId="{867AC2F1-905E-4D6D-8373-A732CDD70CEA}">
      <dsp:nvSpPr>
        <dsp:cNvPr id="0" name=""/>
        <dsp:cNvSpPr/>
      </dsp:nvSpPr>
      <dsp:spPr>
        <a:xfrm rot="6684450">
          <a:off x="4517109" y="2670006"/>
          <a:ext cx="29814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81492" y="0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B14E2-CBA1-487B-910E-47E7611765E2}">
      <dsp:nvSpPr>
        <dsp:cNvPr id="0" name=""/>
        <dsp:cNvSpPr/>
      </dsp:nvSpPr>
      <dsp:spPr>
        <a:xfrm>
          <a:off x="3772286" y="4057902"/>
          <a:ext cx="2383888" cy="254818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описание процесса достижения планируемых результатов обучения.</a:t>
          </a:r>
          <a:r>
            <a:rPr lang="ru-RU" sz="1200" kern="120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(И. П. Волков)</a:t>
          </a:r>
          <a:endParaRPr lang="ru-RU" sz="1200" kern="1200" dirty="0"/>
        </a:p>
      </dsp:txBody>
      <dsp:txXfrm>
        <a:off x="3888658" y="4174274"/>
        <a:ext cx="2151144" cy="2315440"/>
      </dsp:txXfrm>
    </dsp:sp>
    <dsp:sp modelId="{8906EF25-E216-4C63-80F4-65C566DF351F}">
      <dsp:nvSpPr>
        <dsp:cNvPr id="0" name=""/>
        <dsp:cNvSpPr/>
      </dsp:nvSpPr>
      <dsp:spPr>
        <a:xfrm rot="4647314">
          <a:off x="6430581" y="1876217"/>
          <a:ext cx="121727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17275" y="0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84845-CC28-4C96-8903-992FEBC913AA}">
      <dsp:nvSpPr>
        <dsp:cNvPr id="0" name=""/>
        <dsp:cNvSpPr/>
      </dsp:nvSpPr>
      <dsp:spPr>
        <a:xfrm>
          <a:off x="6300211" y="2470324"/>
          <a:ext cx="2663270" cy="4138427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системный метод создания, применения и определения всего процесса преподавания и усвоения знаний с учётом технических и человеческих ресурсов и их взаимодействия, ставящий своей задачей оптимизацию форм образования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</a:t>
          </a:r>
          <a:r>
            <a:rPr lang="ru-RU" sz="1200" kern="1200" dirty="0" smtClean="0"/>
            <a:t>(ЮНЕСКО)</a:t>
          </a:r>
          <a:endParaRPr lang="ru-RU" sz="1200" kern="1200" dirty="0"/>
        </a:p>
      </dsp:txBody>
      <dsp:txXfrm>
        <a:off x="6430221" y="2600334"/>
        <a:ext cx="2403250" cy="3878407"/>
      </dsp:txXfrm>
    </dsp:sp>
    <dsp:sp modelId="{1A4743E5-B6ED-432E-9B32-923F7463370C}">
      <dsp:nvSpPr>
        <dsp:cNvPr id="0" name=""/>
        <dsp:cNvSpPr/>
      </dsp:nvSpPr>
      <dsp:spPr>
        <a:xfrm rot="8382320">
          <a:off x="3169868" y="2356072"/>
          <a:ext cx="33212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21266" y="0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5F285-1B3A-4191-8504-11190104C255}">
      <dsp:nvSpPr>
        <dsp:cNvPr id="0" name=""/>
        <dsp:cNvSpPr/>
      </dsp:nvSpPr>
      <dsp:spPr>
        <a:xfrm>
          <a:off x="171897" y="3149695"/>
          <a:ext cx="3391991" cy="3436753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продуманная во всех деталях модель совместной педагогической деятельности по проектированию, организации и проведению учебного процесса с безусловным обеспечением комфортных условий для учащихся и учителя.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 (В.М. Монахов) </a:t>
          </a:r>
          <a:endParaRPr lang="ru-RU" sz="1200" kern="1200" dirty="0"/>
        </a:p>
      </dsp:txBody>
      <dsp:txXfrm>
        <a:off x="337480" y="3315278"/>
        <a:ext cx="3060825" cy="3105587"/>
      </dsp:txXfrm>
    </dsp:sp>
    <dsp:sp modelId="{711C5EEC-E686-426E-B097-A9B0941CFF86}">
      <dsp:nvSpPr>
        <dsp:cNvPr id="0" name=""/>
        <dsp:cNvSpPr/>
      </dsp:nvSpPr>
      <dsp:spPr>
        <a:xfrm rot="10215172">
          <a:off x="4061087" y="1089597"/>
          <a:ext cx="9498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49827" y="0"/>
              </a:lnTo>
            </a:path>
          </a:pathLst>
        </a:custGeom>
        <a:noFill/>
        <a:ln w="11429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BAA59-9324-45C7-B6E4-2521F7F0C5FA}">
      <dsp:nvSpPr>
        <dsp:cNvPr id="0" name=""/>
        <dsp:cNvSpPr/>
      </dsp:nvSpPr>
      <dsp:spPr>
        <a:xfrm>
          <a:off x="174667" y="0"/>
          <a:ext cx="3893275" cy="3008788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совокупность </a:t>
          </a:r>
          <a:r>
            <a:rPr lang="ru-RU" sz="1800" kern="1200" dirty="0" err="1" smtClean="0"/>
            <a:t>психолого</a:t>
          </a:r>
          <a:r>
            <a:rPr lang="ru-RU" sz="1800" kern="1200" dirty="0" smtClean="0"/>
            <a:t> – педагогических установок, определяющих специальный набор и компоновку форм, методов, способов, приёмов обучения, воспитательных средств; она есть организационно – методический инструментарий педагогического процесса 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(Б.Т. Лихачёв)</a:t>
          </a:r>
          <a:endParaRPr lang="ru-RU" sz="1200" kern="1200" dirty="0"/>
        </a:p>
      </dsp:txBody>
      <dsp:txXfrm>
        <a:off x="321544" y="146877"/>
        <a:ext cx="3599521" cy="2715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0714874-9EFF-4A3B-9B18-AF57887380B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2D2FB3-61A0-4FBA-9912-D0EEFD830C31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&#1076;&#1086;&#1089;&#1090;&#1080;&#1075;&#1072;&#1077;&#1084;&#1099;&#1077;%20&#1088;&#1077;&#1079;&#1091;&#1083;&#1100;&#1090;&#1072;&#1090;&#1099;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drawing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4797152"/>
            <a:ext cx="4712568" cy="766936"/>
          </a:xfrm>
        </p:spPr>
        <p:txBody>
          <a:bodyPr/>
          <a:lstStyle/>
          <a:p>
            <a:r>
              <a:rPr lang="ru-RU" dirty="0" smtClean="0"/>
              <a:t>Выполнила: Якимова И.Н.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852154" cy="1512168"/>
          </a:xfrm>
        </p:spPr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Современные технологии в образовании.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42739" y="6349970"/>
            <a:ext cx="780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2020г.</a:t>
            </a:r>
            <a:endParaRPr lang="ru-RU" dirty="0"/>
          </a:p>
        </p:txBody>
      </p:sp>
      <p:pic>
        <p:nvPicPr>
          <p:cNvPr id="5" name="Picture 4" descr="PRTF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752346"/>
            <a:ext cx="1001719" cy="110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46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79512" y="3573016"/>
            <a:ext cx="8784976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8181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Технология </a:t>
            </a:r>
            <a:r>
              <a:rPr lang="ru-RU" b="1" dirty="0" smtClean="0"/>
              <a:t>обучения </a:t>
            </a:r>
            <a:r>
              <a:rPr lang="ru-RU" b="1" dirty="0"/>
              <a:t>в </a:t>
            </a:r>
            <a:r>
              <a:rPr lang="ru-RU" b="1" dirty="0" smtClean="0"/>
              <a:t>сотрудничестве.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84784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Педагогика сотрудничества </a:t>
            </a:r>
            <a:r>
              <a:rPr lang="ru-RU" dirty="0"/>
              <a:t>- эта одна из технологий личностно ориентированного обучения, которая основана на следующих принципах:</a:t>
            </a:r>
          </a:p>
          <a:p>
            <a:r>
              <a:rPr lang="ru-RU" dirty="0"/>
              <a:t>- взаимозависимость членов группы;</a:t>
            </a:r>
          </a:p>
          <a:p>
            <a:r>
              <a:rPr lang="ru-RU" dirty="0"/>
              <a:t>- личная ответственность каждого члена группы за собственные успехи и успехи группы;</a:t>
            </a:r>
          </a:p>
          <a:p>
            <a:r>
              <a:rPr lang="ru-RU" dirty="0"/>
              <a:t>- совместная учебно-познавательная деятельность в группе;</a:t>
            </a:r>
          </a:p>
          <a:p>
            <a:r>
              <a:rPr lang="ru-RU" dirty="0" smtClean="0"/>
              <a:t>- общая </a:t>
            </a:r>
            <a:r>
              <a:rPr lang="ru-RU" dirty="0"/>
              <a:t>оценка работы группы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algn="ctr"/>
            <a:r>
              <a:rPr lang="ru-RU" dirty="0" smtClean="0"/>
              <a:t>Технология обучения </a:t>
            </a:r>
            <a:r>
              <a:rPr lang="ru-RU" dirty="0"/>
              <a:t>в сотрудничестве рассматривается как метод обучения. Существуют несколько вариантов данного метода </a:t>
            </a:r>
            <a:r>
              <a:rPr lang="ru-RU" dirty="0" smtClean="0"/>
              <a:t>обучения:</a:t>
            </a: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79512" y="4642520"/>
            <a:ext cx="4283968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«Обучение </a:t>
            </a:r>
            <a:r>
              <a:rPr lang="ru-RU" b="1" dirty="0"/>
              <a:t>в </a:t>
            </a:r>
            <a:r>
              <a:rPr lang="ru-RU" b="1" dirty="0" smtClean="0"/>
              <a:t>команде»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716016" y="4642520"/>
            <a:ext cx="4248472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«Учимся вместе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508296" y="5548389"/>
            <a:ext cx="4104456" cy="83293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«Пила</a:t>
            </a:r>
            <a:r>
              <a:rPr lang="ru-RU" b="1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16024"/>
            <a:ext cx="8784976" cy="134076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Система инновационной оценки «портфолио»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56792"/>
            <a:ext cx="90364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Важная </a:t>
            </a:r>
            <a:r>
              <a:rPr lang="ru-RU" b="1" dirty="0"/>
              <a:t>цель портфолио </a:t>
            </a:r>
            <a:r>
              <a:rPr lang="ru-RU" dirty="0"/>
              <a:t>— представить отчёт по процессу образования полростка, увидеть «картину» значимых образовательных результатов, в целом, обеспечить отслеживание индивидуального прогресса ученика в широком образовательном контексте, продемонстрировать его способность практически применять приобретённые знания и умения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ctr"/>
            <a:r>
              <a:rPr lang="ru-RU" dirty="0" smtClean="0"/>
              <a:t>Помогает </a:t>
            </a:r>
            <a:r>
              <a:rPr lang="ru-RU" dirty="0"/>
              <a:t>решать </a:t>
            </a:r>
            <a:r>
              <a:rPr lang="ru-RU" b="1" dirty="0"/>
              <a:t>важные педагогические задачи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/>
              <a:t>поддерживать высокую учебную мотивацию школьников;</a:t>
            </a:r>
          </a:p>
          <a:p>
            <a:r>
              <a:rPr lang="ru-RU" dirty="0"/>
              <a:t>- поощрять их активность и самостоятельность, расширять возможности обучения и самообучения;</a:t>
            </a:r>
          </a:p>
          <a:p>
            <a:r>
              <a:rPr lang="ru-RU" dirty="0"/>
              <a:t>- развивать навыки рефлексивной и оценочной (</a:t>
            </a:r>
            <a:r>
              <a:rPr lang="ru-RU" dirty="0" err="1" smtClean="0"/>
              <a:t>самооценочной</a:t>
            </a:r>
            <a:r>
              <a:rPr lang="ru-RU" dirty="0"/>
              <a:t>) деятельности учащихся;</a:t>
            </a:r>
          </a:p>
          <a:p>
            <a:r>
              <a:rPr lang="ru-RU" dirty="0"/>
              <a:t>- формировать умение учиться — ставить цели, планировать и организовывать собственную учебную деятельность;</a:t>
            </a:r>
          </a:p>
          <a:p>
            <a:r>
              <a:rPr lang="ru-RU" dirty="0"/>
              <a:t>- содействовать индивидуализации (персонализации) образования учащихся;</a:t>
            </a:r>
          </a:p>
          <a:p>
            <a:r>
              <a:rPr lang="ru-RU" dirty="0"/>
              <a:t>- закладывать дополнительные предпосылки возможности для успешной социализации.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79784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Информационно-коммуникационные технологии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84784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широком значении информационно-коммуникационные технологии – это использование вычислительной техники и телекоммуникационных средств для реализации информационных процессов с целью оперативной и эффективной работы с информацией на законных </a:t>
            </a:r>
            <a:r>
              <a:rPr lang="ru-RU" dirty="0" smtClean="0"/>
              <a:t>основаниях.</a:t>
            </a:r>
          </a:p>
          <a:p>
            <a:endParaRPr lang="ru-RU" dirty="0" smtClean="0"/>
          </a:p>
          <a:p>
            <a:r>
              <a:rPr lang="ru-RU" dirty="0" smtClean="0"/>
              <a:t>Преимущества: 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создаются предпосылки для обеспечения единой базовой подготовки учащихся независимо от территориального расположения учебного заведения, наличия собственных высокопрофессиональных педагогических кадров, образовательных ресурсов и пр.;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повышается </a:t>
            </a:r>
            <a:r>
              <a:rPr lang="ru-RU" dirty="0" err="1"/>
              <a:t>наукоемкость</a:t>
            </a:r>
            <a:r>
              <a:rPr lang="ru-RU" dirty="0"/>
              <a:t>, результативность и дидактическая эффективность образовательных ресурсов за счет активного использования современных средств вычислительной техники;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значительно сокращаются затраты на создание, поддержку и развитие образовательных ресурсов за счет исключения их массового тиражирования;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становятся принципиально доступными многим образовательным учреждениям или отдельным учащимся уникальные образовательные ресурсы.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8181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Здоровье сберегающие технологии.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772816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Цель здоровье сберегающей педагогики - обеспечить выпускнику школы высокий уровень реального здоровья, вооружив его необходимым багажом знаний, умений, навыков, необходимых для ведения здорового образа жизни, и воспитав у него культуру здоровья. </a:t>
            </a:r>
            <a:endParaRPr lang="ru-RU" dirty="0" smtClean="0"/>
          </a:p>
          <a:p>
            <a:r>
              <a:rPr lang="ru-RU" dirty="0"/>
              <a:t>Использование данных технологий позволяют равномерно во время урока распределять различные виды заданий, чередовать мыслительную деятельность с </a:t>
            </a:r>
            <a:r>
              <a:rPr lang="ru-RU" dirty="0" err="1"/>
              <a:t>физминутками</a:t>
            </a:r>
            <a:r>
              <a:rPr lang="ru-RU" dirty="0"/>
              <a:t>, определять время подачи сложного учебного материала, выделять время на проведение самостоятельных работ, нормативно применять технические средства обучения, что дает положительные результаты в обучении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>
                <a:hlinkClick r:id="rId2" action="ppaction://hlinkfile"/>
              </a:rPr>
              <a:t>достигаемые результаты.</a:t>
            </a:r>
            <a:r>
              <a:rPr lang="en-US" dirty="0" err="1" smtClean="0">
                <a:hlinkClick r:id="rId2" action="ppaction://hlinkfile"/>
              </a:rPr>
              <a:t>png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0403" y="908720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Качество образования мы сводим сегодня к качеству обучения. Именно </a:t>
            </a:r>
            <a:r>
              <a:rPr lang="ru-RU" sz="2000" dirty="0" err="1"/>
              <a:t>обученность</a:t>
            </a:r>
            <a:r>
              <a:rPr lang="ru-RU" sz="2000" dirty="0"/>
              <a:t> ребёнка, вне зависимости от того, какой подход признаётся оптимальным, провозглашается главным критерием качества образования. Одним из способов повышения качества знаний учащихся является организация учебного процесса. К современному уроку предъявляются высокие требования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pPr algn="ctr"/>
            <a:r>
              <a:rPr lang="ru-RU" sz="2000" dirty="0"/>
              <a:t>Общие показатели успешного обучения</a:t>
            </a:r>
            <a:r>
              <a:rPr lang="ru-RU" sz="2000" dirty="0" smtClean="0"/>
              <a:t>:</a:t>
            </a:r>
          </a:p>
          <a:p>
            <a:pPr algn="ctr"/>
            <a:endParaRPr lang="ru-RU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dirty="0"/>
              <a:t>Качество успеваемости – качество знаний, умений, навыков.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dirty="0"/>
              <a:t>Интерес к обучению, мотив ответственности, высокая мотивация </a:t>
            </a:r>
            <a:r>
              <a:rPr lang="ru-RU" sz="2000" dirty="0" smtClean="0"/>
              <a:t>достижения </a:t>
            </a:r>
            <a:r>
              <a:rPr lang="ru-RU" sz="2000" dirty="0"/>
              <a:t>успеха, социально-нравственные ориентации.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Без стрессовое </a:t>
            </a:r>
            <a:r>
              <a:rPr lang="ru-RU" sz="2000" dirty="0"/>
              <a:t>обучение, особенно в кризисные периоды развития.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dirty="0"/>
              <a:t>Стабильность здоровья учащихся.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dirty="0"/>
              <a:t>Удовлетворённость учителя своей работой.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23528" y="1124744"/>
            <a:ext cx="8352928" cy="396044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56792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Любая деятельность может быть либо технологией, либо искусством. Искусство основано на интуиции, технология - на науке. </a:t>
            </a:r>
            <a:endParaRPr lang="ru-RU" sz="2800" dirty="0" smtClean="0"/>
          </a:p>
          <a:p>
            <a:r>
              <a:rPr lang="ru-RU" sz="2800" dirty="0" smtClean="0"/>
              <a:t>С </a:t>
            </a:r>
            <a:r>
              <a:rPr lang="ru-RU" sz="2800" dirty="0"/>
              <a:t>искусства всё начинается, технологией заканчивается, чтобы затем всё началось сначала. </a:t>
            </a:r>
            <a:endParaRPr lang="ru-RU" sz="2800" dirty="0" smtClean="0"/>
          </a:p>
          <a:p>
            <a:pPr algn="r"/>
            <a:r>
              <a:rPr lang="ru-RU" sz="2800" dirty="0" err="1" smtClean="0"/>
              <a:t>В.П.Беспалько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772816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Творческих успехов </a:t>
            </a:r>
            <a:endParaRPr lang="ru-RU" sz="6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</a:t>
            </a:r>
          </a:p>
          <a:p>
            <a:pPr algn="ctr"/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эффективной работы!</a:t>
            </a:r>
            <a:endParaRPr lang="ru-RU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1200206"/>
              </p:ext>
            </p:extLst>
          </p:nvPr>
        </p:nvGraphicFramePr>
        <p:xfrm>
          <a:off x="0" y="94588"/>
          <a:ext cx="9217024" cy="6768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924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788" y="116632"/>
            <a:ext cx="8767700" cy="10081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К числу современных образовательных технологий можно отнести:</a:t>
            </a:r>
            <a:endParaRPr lang="ru-RU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520" y="1628800"/>
            <a:ext cx="7920880" cy="4968552"/>
          </a:xfrm>
          <a:prstGeom prst="rect">
            <a:avLst/>
          </a:prstGeom>
          <a:noFill/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Технология проблемного обучения</a:t>
            </a:r>
            <a:endParaRPr lang="ru-RU" sz="2000" dirty="0"/>
          </a:p>
          <a:p>
            <a:r>
              <a:rPr lang="ru-RU" sz="2000" b="1" dirty="0" err="1"/>
              <a:t>Разноуровневое</a:t>
            </a:r>
            <a:r>
              <a:rPr lang="ru-RU" sz="2000" b="1" dirty="0"/>
              <a:t> </a:t>
            </a:r>
            <a:r>
              <a:rPr lang="ru-RU" sz="2000" b="1" dirty="0" smtClean="0"/>
              <a:t>обучение</a:t>
            </a:r>
          </a:p>
          <a:p>
            <a:r>
              <a:rPr lang="ru-RU" sz="2000" b="1" dirty="0"/>
              <a:t>Технология проектного обучения</a:t>
            </a:r>
            <a:endParaRPr lang="ru-RU" sz="2000" dirty="0"/>
          </a:p>
          <a:p>
            <a:r>
              <a:rPr lang="ru-RU" sz="2000" b="1" dirty="0"/>
              <a:t>Исследовательский метод обучения</a:t>
            </a:r>
            <a:endParaRPr lang="ru-RU" sz="2000" dirty="0"/>
          </a:p>
          <a:p>
            <a:r>
              <a:rPr lang="ru-RU" sz="2000" b="1" dirty="0"/>
              <a:t>Технология лекционно-семинарской зачётной системы</a:t>
            </a:r>
            <a:endParaRPr lang="ru-RU" sz="2000" dirty="0"/>
          </a:p>
          <a:p>
            <a:r>
              <a:rPr lang="ru-RU" sz="2000" b="1" dirty="0"/>
              <a:t>Технология использования в обучении игровых методов</a:t>
            </a:r>
            <a:endParaRPr lang="ru-RU" sz="2000" dirty="0"/>
          </a:p>
          <a:p>
            <a:r>
              <a:rPr lang="ru-RU" sz="2000" b="1" dirty="0"/>
              <a:t>Технология обучение в сотрудничестве</a:t>
            </a:r>
            <a:endParaRPr lang="ru-RU" sz="2000" dirty="0"/>
          </a:p>
          <a:p>
            <a:r>
              <a:rPr lang="ru-RU" sz="2000" b="1" dirty="0"/>
              <a:t>Система инновационной оценки «портфолио»</a:t>
            </a:r>
            <a:endParaRPr lang="ru-RU" sz="2000" dirty="0"/>
          </a:p>
          <a:p>
            <a:r>
              <a:rPr lang="ru-RU" sz="2000" b="1" dirty="0"/>
              <a:t>Информационно-коммуникационные технологии</a:t>
            </a:r>
            <a:endParaRPr lang="ru-RU" sz="2000" dirty="0"/>
          </a:p>
          <a:p>
            <a:r>
              <a:rPr lang="ru-RU" sz="2000" b="1" dirty="0" err="1"/>
              <a:t>Здоровьесберегающие</a:t>
            </a:r>
            <a:r>
              <a:rPr lang="ru-RU" sz="2000" b="1" dirty="0"/>
              <a:t> технологии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2057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ru-RU" b="1" dirty="0" smtClean="0"/>
              <a:t>Технология проблемного обучения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316" y="3861048"/>
            <a:ext cx="890817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    Преимущества технологии проблемного обучения: способствует не только приобретению учащимися необходимой системы знаний, умений и навыков, но и достижению высокого уровня их умственного развития, формированию у них способности к самостоятельному добыванию знаний путем собственной творческой деятельности; развивает интерес к учебному труду; обеспечивает прочные результаты обучения.</a:t>
            </a:r>
          </a:p>
          <a:p>
            <a:pPr fontAlgn="base"/>
            <a:r>
              <a:rPr lang="ru-RU" dirty="0"/>
              <a:t> </a:t>
            </a:r>
          </a:p>
          <a:p>
            <a:pPr fontAlgn="base"/>
            <a:r>
              <a:rPr lang="ru-RU" dirty="0"/>
              <a:t>      Недостатки: большие затраты времени на достижение запланированных результатов, слабая управляемость познавательной деятельностью учащихся.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9917" y="1772816"/>
            <a:ext cx="87849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Сегодня под проблемным обучением понимается такая организация занятий, которая предполагает создание под руководством педагога проблемных ситуаций и активную самостоятельную деятельность обучающихся по их разрешению, в результате чего и происходит творческое овладение профессиональными знаниями, навыками, умениями и развитие мыслительных способностей.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120442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072" y="476672"/>
            <a:ext cx="8534400" cy="1046984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Разноуровневое</a:t>
            </a:r>
            <a:r>
              <a:rPr lang="ru-RU" b="1" dirty="0"/>
              <a:t> </a:t>
            </a:r>
            <a:r>
              <a:rPr lang="ru-RU" b="1" dirty="0" smtClean="0"/>
              <a:t>обучение.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12776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Э</a:t>
            </a:r>
            <a:r>
              <a:rPr lang="ru-RU" sz="2000" dirty="0" smtClean="0"/>
              <a:t>то </a:t>
            </a:r>
            <a:r>
              <a:rPr lang="ru-RU" sz="2000" dirty="0"/>
              <a:t>педагогическая технология организации учебного процесса, в рамках которого предполагается разный уровень усвоения учебного материала, то есть глубина и сложность одного и того же учебного материала различна в группах уровня А, Б, C, что дает возможность каждому ученику овладевать учебным материалом по отдельным предметам школьной программы на разном уровне (А, В, С), но не ниже базового, в зависимости от способностей и индивидуальных особенностей личности каждого учащегося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Схема </a:t>
            </a:r>
            <a:r>
              <a:rPr lang="ru-RU" sz="2000" dirty="0"/>
              <a:t>образовательных траекторий в рамках </a:t>
            </a:r>
            <a:r>
              <a:rPr lang="ru-RU" sz="2000" dirty="0" err="1"/>
              <a:t>разноуровневого</a:t>
            </a:r>
            <a:r>
              <a:rPr lang="ru-RU" sz="2000" dirty="0"/>
              <a:t> обучения - это технология, при которой за критерий оценки деятельности ученика принимаются его усилия по овладению этим материалом, творческому его применению. Темы же, предписанные стандартами образования, остаются едины для всех уровней обучения. </a:t>
            </a:r>
            <a:endParaRPr lang="ru-RU" sz="2000" dirty="0" smtClean="0"/>
          </a:p>
          <a:p>
            <a:r>
              <a:rPr lang="ru-RU" sz="2000" dirty="0"/>
              <a:t>Переход учащегося из уровня в уровень возможен и на практике происходит безболезненно, так как содержание (тематика) едина для всех уровней. </a:t>
            </a:r>
          </a:p>
        </p:txBody>
      </p:sp>
    </p:spTree>
    <p:extLst>
      <p:ext uri="{BB962C8B-B14F-4D97-AF65-F5344CB8AC3E}">
        <p14:creationId xmlns:p14="http://schemas.microsoft.com/office/powerpoint/2010/main" val="327242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/>
          </a:bodyPr>
          <a:lstStyle/>
          <a:p>
            <a:r>
              <a:rPr lang="ru-RU" b="1" dirty="0"/>
              <a:t>Технология проектного обучения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663055"/>
            <a:ext cx="88569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Цель проектного обучения состоит в том, чтобы создать условия, при которых учащиеся: самостоятельно и охотно приобретают недостающие знания из разных источников; учатся пользоваться приобретенными знаниями для решения познавательных и практических задач; приобретают коммуникативные умения, работая в различных группах; развивают у себя исследовательские умения (умения выявления проблем, сбора информации, наблюдения, проведения эксперимента, анализа, построения гипотез, обобщения); развивают системное мышление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/>
              <a:t>К настоящему моменту сложились следующие стадии разработки проекта: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разработка </a:t>
            </a:r>
            <a:r>
              <a:rPr lang="ru-RU" dirty="0"/>
              <a:t>проектного </a:t>
            </a:r>
            <a:r>
              <a:rPr lang="ru-RU" dirty="0" smtClean="0"/>
              <a:t>задания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разработка </a:t>
            </a:r>
            <a:r>
              <a:rPr lang="ru-RU" dirty="0"/>
              <a:t>самого </a:t>
            </a:r>
            <a:r>
              <a:rPr lang="ru-RU" dirty="0" smtClean="0"/>
              <a:t>проекта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оформление результатов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общественная презентация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рефлексия.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en-US" dirty="0" smtClean="0">
                <a:hlinkClick r:id="rId2" action="ppaction://hlinkfile"/>
              </a:rPr>
              <a:t>drawing.png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796" y="11266"/>
            <a:ext cx="8534400" cy="968152"/>
          </a:xfrm>
        </p:spPr>
        <p:txBody>
          <a:bodyPr>
            <a:normAutofit/>
          </a:bodyPr>
          <a:lstStyle/>
          <a:p>
            <a:r>
              <a:rPr lang="ru-RU" b="1" dirty="0"/>
              <a:t>Исследовательский метод </a:t>
            </a:r>
            <a:r>
              <a:rPr lang="ru-RU" b="1" dirty="0" smtClean="0"/>
              <a:t>обучения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56792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Под исследовательской деятельностью в целом понимается такая форма организации работы, которая связана с решением учащимися исследовательской задачи с неизвестным заранее решением. В рамках исследовательского подхода обучение ведётся с опорой на непосредственный опыт учащихся, его расширение в ходе поисковой, исследовательской деятельности, активного освоения мира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dirty="0" smtClean="0"/>
              <a:t>Основные этапы:</a:t>
            </a:r>
          </a:p>
          <a:p>
            <a:r>
              <a:rPr lang="ru-RU" dirty="0" smtClean="0"/>
              <a:t>- постановка </a:t>
            </a:r>
            <a:r>
              <a:rPr lang="ru-RU" dirty="0"/>
              <a:t>проблемы;</a:t>
            </a:r>
          </a:p>
          <a:p>
            <a:r>
              <a:rPr lang="ru-RU" dirty="0"/>
              <a:t>- ознакомление с литературой по данной проблеме;</a:t>
            </a:r>
          </a:p>
          <a:p>
            <a:r>
              <a:rPr lang="ru-RU" dirty="0"/>
              <a:t>- овладение методикой исследования;</a:t>
            </a:r>
          </a:p>
          <a:p>
            <a:r>
              <a:rPr lang="ru-RU" dirty="0"/>
              <a:t>- сбор собственного материала;</a:t>
            </a:r>
          </a:p>
          <a:p>
            <a:r>
              <a:rPr lang="ru-RU" dirty="0"/>
              <a:t>- анализ;</a:t>
            </a:r>
          </a:p>
          <a:p>
            <a:r>
              <a:rPr lang="ru-RU" dirty="0"/>
              <a:t>- обобщение;</a:t>
            </a:r>
          </a:p>
          <a:p>
            <a:r>
              <a:rPr lang="ru-RU" dirty="0"/>
              <a:t>- выводы.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44624"/>
            <a:ext cx="8534400" cy="11121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Технология лекционно-семинарской зачётной системы.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56792"/>
            <a:ext cx="87849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Педагог </a:t>
            </a:r>
            <a:r>
              <a:rPr lang="ru-RU" dirty="0"/>
              <a:t>подает учащимся материал большими блоками, в каждый из которых входит одна крупная или несколько мелких тем. Это позволяет учащимся познать причинно-следственные связи во всем комплексе явлений по данной теме. На втором уроке учитель ведет вторичный разбор все той же темы, включая в лекцию элементы беседы, демонстрирует учебный эксперимент и учебный кинофильм. Учащиеся постигают логику раскрытия темы и записывают в тетради основные мысли, формулы и расчеты. Следующие четыре урока отводятся на лабораторные занятия, на которых они самостоятельно прорабатывают тему.</a:t>
            </a:r>
          </a:p>
          <a:p>
            <a:endParaRPr lang="ru-RU" dirty="0" smtClean="0"/>
          </a:p>
          <a:p>
            <a:r>
              <a:rPr lang="ru-RU" dirty="0" smtClean="0"/>
              <a:t>Использование </a:t>
            </a:r>
            <a:r>
              <a:rPr lang="ru-RU" dirty="0"/>
              <a:t>лекционно-семинарской система обучения в школе имеет ряд существенных преимуществ:</a:t>
            </a:r>
          </a:p>
          <a:p>
            <a:pPr lvl="0"/>
            <a:r>
              <a:rPr lang="ru-RU" dirty="0" smtClean="0"/>
              <a:t>- осознанность </a:t>
            </a:r>
            <a:r>
              <a:rPr lang="ru-RU" dirty="0"/>
              <a:t>школьниками процесса учения;</a:t>
            </a:r>
          </a:p>
          <a:p>
            <a:pPr lvl="0"/>
            <a:r>
              <a:rPr lang="ru-RU" dirty="0" smtClean="0"/>
              <a:t>- возможность </a:t>
            </a:r>
            <a:r>
              <a:rPr lang="ru-RU" dirty="0"/>
              <a:t>активного включения в него;</a:t>
            </a:r>
          </a:p>
          <a:p>
            <a:pPr lvl="0"/>
            <a:r>
              <a:rPr lang="ru-RU" dirty="0" smtClean="0"/>
              <a:t>- планирования </a:t>
            </a:r>
            <a:r>
              <a:rPr lang="ru-RU" dirty="0"/>
              <a:t>ими своей деятельности;</a:t>
            </a:r>
          </a:p>
          <a:p>
            <a:pPr lvl="0"/>
            <a:r>
              <a:rPr lang="ru-RU" dirty="0" smtClean="0"/>
              <a:t>- возможность </a:t>
            </a:r>
            <a:r>
              <a:rPr lang="ru-RU" dirty="0"/>
              <a:t>строить учебный процесс на разных уровнях сложности;</a:t>
            </a:r>
          </a:p>
          <a:p>
            <a:pPr lvl="0"/>
            <a:r>
              <a:rPr lang="ru-RU" dirty="0" smtClean="0"/>
              <a:t>- возможность </a:t>
            </a:r>
            <a:r>
              <a:rPr lang="ru-RU" dirty="0"/>
              <a:t>широко использовать нетрадиционные формы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Технология использования в обучении игровых методов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8478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Игровые технологии связаны с игровой формой взаимодействия педагога и учащихся через реализацию определенного сюжета (игры, сказки, спектакли, деловое общение). При этом образовательные задачи включаются в содержание игры. В образовательном процессе используют занимательные, театрализованные, деловые, ролевые, компьютерные игры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Игровые </a:t>
            </a:r>
            <a:r>
              <a:rPr lang="ru-RU" dirty="0"/>
              <a:t>технологии занимают важное место в учебно-воспитательном процессе, так как не только способствуют воспитанию познавательных интересов и активизации деятельности учащихся, но и выполняют ряд других функций:</a:t>
            </a:r>
          </a:p>
          <a:p>
            <a:r>
              <a:rPr lang="ru-RU" dirty="0"/>
              <a:t>1) правильно организованная с учётом специфики материала игра тренирует память, помогает учащимся выработать речевые умения и навыки;</a:t>
            </a:r>
          </a:p>
          <a:p>
            <a:r>
              <a:rPr lang="ru-RU" dirty="0"/>
              <a:t>2) игра стимулирует умственную деятельность учащихся, развивает внимание и познавательный интерес к предмету;</a:t>
            </a:r>
          </a:p>
          <a:p>
            <a:r>
              <a:rPr lang="ru-RU" dirty="0"/>
              <a:t>3) игра - один из приёмов преодоления пассивности учеников.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1000</TotalTime>
  <Words>1199</Words>
  <Application>Microsoft Office PowerPoint</Application>
  <PresentationFormat>Экран (4:3)</PresentationFormat>
  <Paragraphs>126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Официальная</vt:lpstr>
      <vt:lpstr>Современные технологии в образовании.</vt:lpstr>
      <vt:lpstr>Презентация PowerPoint</vt:lpstr>
      <vt:lpstr>К числу современных образовательных технологий можно отнести:</vt:lpstr>
      <vt:lpstr>Технология проблемного обучения </vt:lpstr>
      <vt:lpstr>Разноуровневое обучение. </vt:lpstr>
      <vt:lpstr>Технология проектного обучения </vt:lpstr>
      <vt:lpstr>Исследовательский метод обучения.</vt:lpstr>
      <vt:lpstr>Технология лекционно-семинарской зачётной системы. </vt:lpstr>
      <vt:lpstr>Технология использования в обучении игровых методов </vt:lpstr>
      <vt:lpstr>Технология обучения в сотрудничестве. </vt:lpstr>
      <vt:lpstr>Система инновационной оценки «портфолио» </vt:lpstr>
      <vt:lpstr>Информационно-коммуникационные технологии </vt:lpstr>
      <vt:lpstr>Здоровье сберегающие технологии. 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в образовании.</dc:title>
  <dc:creator>Пользователь Windows</dc:creator>
  <cp:lastModifiedBy>Пользователь Windows</cp:lastModifiedBy>
  <cp:revision>29</cp:revision>
  <cp:lastPrinted>2020-10-29T06:58:32Z</cp:lastPrinted>
  <dcterms:created xsi:type="dcterms:W3CDTF">2020-10-28T15:22:12Z</dcterms:created>
  <dcterms:modified xsi:type="dcterms:W3CDTF">2020-10-29T08:02:45Z</dcterms:modified>
</cp:coreProperties>
</file>