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84" r:id="rId4"/>
    <p:sldId id="285" r:id="rId5"/>
    <p:sldId id="279" r:id="rId6"/>
    <p:sldId id="268" r:id="rId7"/>
    <p:sldId id="286" r:id="rId8"/>
    <p:sldId id="257" r:id="rId9"/>
    <p:sldId id="270" r:id="rId10"/>
  </p:sldIdLst>
  <p:sldSz cx="18288000" cy="10287000"/>
  <p:notesSz cx="6858000" cy="9144000"/>
  <p:embeddedFontLst>
    <p:embeddedFont>
      <p:font typeface="Montserrat Semi-Bold Bold" charset="-52"/>
      <p:regular r:id="rId11"/>
    </p:embeddedFont>
    <p:embeddedFont>
      <p:font typeface="Montserrat Semi-Bold" charset="-52"/>
      <p:regular r:id="rId12"/>
    </p:embeddedFont>
    <p:embeddedFont>
      <p:font typeface="Montserrat" charset="-52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832" userDrawn="1">
          <p15:clr>
            <a:srgbClr val="A4A3A4"/>
          </p15:clr>
        </p15:guide>
        <p15:guide id="3" orient="horz" pos="1656" userDrawn="1">
          <p15:clr>
            <a:srgbClr val="A4A3A4"/>
          </p15:clr>
        </p15:guide>
        <p15:guide id="4" pos="1392" userDrawn="1">
          <p15:clr>
            <a:srgbClr val="A4A3A4"/>
          </p15:clr>
        </p15:guide>
        <p15:guide id="5" orient="horz" pos="1224" userDrawn="1">
          <p15:clr>
            <a:srgbClr val="A4A3A4"/>
          </p15:clr>
        </p15:guide>
        <p15:guide id="6" pos="10560" userDrawn="1">
          <p15:clr>
            <a:srgbClr val="A4A3A4"/>
          </p15:clr>
        </p15:guide>
        <p15:guide id="7" pos="7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BF2D00"/>
    <a:srgbClr val="303030"/>
    <a:srgbClr val="1919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5" autoAdjust="0"/>
    <p:restoredTop sz="94622" autoAdjust="0"/>
  </p:normalViewPr>
  <p:slideViewPr>
    <p:cSldViewPr>
      <p:cViewPr>
        <p:scale>
          <a:sx n="58" d="100"/>
          <a:sy n="58" d="100"/>
        </p:scale>
        <p:origin x="-414" y="-180"/>
      </p:cViewPr>
      <p:guideLst>
        <p:guide orient="horz" pos="5832"/>
        <p:guide orient="horz" pos="1656"/>
        <p:guide orient="horz" pos="1224"/>
        <p:guide pos="1392"/>
        <p:guide pos="10560"/>
        <p:guide pos="7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5804" y="2390952"/>
            <a:ext cx="14060596" cy="5963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22"/>
              </a:lnSpc>
            </a:pPr>
            <a:r>
              <a:rPr lang="ru-RU" sz="6000" dirty="0" smtClean="0">
                <a:solidFill>
                  <a:srgbClr val="FFFFFF"/>
                </a:solidFill>
                <a:latin typeface="Montserrat Semi-Bold Bold"/>
              </a:rPr>
              <a:t>Положение об организации и порядке проведения социально-культурных проектов в </a:t>
            </a:r>
          </a:p>
          <a:p>
            <a:pPr>
              <a:lnSpc>
                <a:spcPts val="9322"/>
              </a:lnSpc>
            </a:pPr>
            <a:r>
              <a:rPr lang="ru-RU" sz="6000" dirty="0" smtClean="0">
                <a:solidFill>
                  <a:srgbClr val="FFFFFF"/>
                </a:solidFill>
                <a:latin typeface="Montserrat Semi-Bold Bold"/>
              </a:rPr>
              <a:t>ГАУДО СО «ДШИ №2 </a:t>
            </a:r>
          </a:p>
          <a:p>
            <a:pPr>
              <a:lnSpc>
                <a:spcPts val="9322"/>
              </a:lnSpc>
            </a:pPr>
            <a:r>
              <a:rPr lang="ru-RU" sz="6000" dirty="0" smtClean="0">
                <a:solidFill>
                  <a:srgbClr val="FFFFFF"/>
                </a:solidFill>
                <a:latin typeface="Montserrat Semi-Bold Bold"/>
              </a:rPr>
              <a:t>г. Каменска – Уральского»</a:t>
            </a:r>
            <a:endParaRPr lang="en-US" sz="6000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524980" y="-168128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4" name="Group 4"/>
          <p:cNvGrpSpPr/>
          <p:nvPr/>
        </p:nvGrpSpPr>
        <p:grpSpPr>
          <a:xfrm rot="-5400000">
            <a:off x="-160652" y="5065925"/>
            <a:ext cx="1948417" cy="155149"/>
            <a:chOff x="0" y="0"/>
            <a:chExt cx="1913890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F2D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5849600" y="9639300"/>
            <a:ext cx="1509278" cy="194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>
                <a:solidFill>
                  <a:srgbClr val="FFFFFF"/>
                </a:solidFill>
                <a:latin typeface="Montserrat Semi-Bold"/>
              </a:rPr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1442233"/>
            <a:ext cx="7797709" cy="63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 smtClean="0">
                <a:solidFill>
                  <a:srgbClr val="303030"/>
                </a:solidFill>
                <a:latin typeface="Montserrat Semi-Bold"/>
              </a:rPr>
              <a:t>    1. Общее положение</a:t>
            </a:r>
            <a:endParaRPr lang="en-US" sz="4200" dirty="0">
              <a:solidFill>
                <a:srgbClr val="303030"/>
              </a:solidFill>
              <a:latin typeface="Montserrat Semi-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57200" y="2171700"/>
            <a:ext cx="7696199" cy="3602570"/>
            <a:chOff x="0" y="0"/>
            <a:chExt cx="5767677" cy="3845804"/>
          </a:xfrm>
        </p:grpSpPr>
        <p:grpSp>
          <p:nvGrpSpPr>
            <p:cNvPr id="5" name="Group 5"/>
            <p:cNvGrpSpPr/>
            <p:nvPr/>
          </p:nvGrpSpPr>
          <p:grpSpPr>
            <a:xfrm>
              <a:off x="43441" y="0"/>
              <a:ext cx="1533663" cy="122123"/>
              <a:chOff x="54211" y="0"/>
              <a:chExt cx="191389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54211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587617"/>
              <a:ext cx="5767677" cy="32581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1.1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 </a:t>
              </a:r>
            </a:p>
            <a:p>
              <a:pPr>
                <a:lnSpc>
                  <a:spcPts val="3359"/>
                </a:lnSpc>
              </a:pP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Проекты направлены на выявление социально значимых проектов в области культуры и искусства.</a:t>
              </a: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 rot="5400000">
            <a:off x="9293664" y="-6820541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6068675" y="-16812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20" name="Group 3"/>
          <p:cNvGrpSpPr/>
          <p:nvPr/>
        </p:nvGrpSpPr>
        <p:grpSpPr>
          <a:xfrm>
            <a:off x="9212101" y="2247900"/>
            <a:ext cx="8847299" cy="6272556"/>
            <a:chOff x="0" y="0"/>
            <a:chExt cx="5107056" cy="6657644"/>
          </a:xfrm>
        </p:grpSpPr>
        <p:grpSp>
          <p:nvGrpSpPr>
            <p:cNvPr id="22" name="Group 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3" name="TextBox 7"/>
            <p:cNvSpPr txBox="1"/>
            <p:nvPr/>
          </p:nvSpPr>
          <p:spPr>
            <a:xfrm>
              <a:off x="0" y="485269"/>
              <a:ext cx="5107056" cy="61723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1.2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 </a:t>
              </a:r>
            </a:p>
            <a:p>
              <a:pPr>
                <a:lnSpc>
                  <a:spcPts val="3359"/>
                </a:lnSpc>
              </a:pP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Под проектом понимается  комплекс взаимосвязанных мероприятий, объединенных по функциональным, профессиональным и иным признакам, ограниченный периодом времени и направленный на решение конкретных социально-значимых задач.</a:t>
              </a: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26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rgbClr val="303030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rgbClr val="303030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rgbClr val="30303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7629" y="1442233"/>
            <a:ext cx="6574880" cy="63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 smtClean="0">
                <a:solidFill>
                  <a:srgbClr val="303030"/>
                </a:solidFill>
                <a:latin typeface="Montserrat Semi-Bold"/>
              </a:rPr>
              <a:t>Общее положение</a:t>
            </a:r>
            <a:endParaRPr lang="en-US" sz="4200" dirty="0">
              <a:solidFill>
                <a:srgbClr val="303030"/>
              </a:solidFill>
              <a:latin typeface="Montserrat Semi-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09600" y="2171700"/>
            <a:ext cx="7924799" cy="4474602"/>
            <a:chOff x="0" y="0"/>
            <a:chExt cx="5767677" cy="4776710"/>
          </a:xfrm>
        </p:grpSpPr>
        <p:grpSp>
          <p:nvGrpSpPr>
            <p:cNvPr id="4" name="Group 5"/>
            <p:cNvGrpSpPr/>
            <p:nvPr/>
          </p:nvGrpSpPr>
          <p:grpSpPr>
            <a:xfrm>
              <a:off x="43441" y="0"/>
              <a:ext cx="1533663" cy="122123"/>
              <a:chOff x="54211" y="0"/>
              <a:chExt cx="191389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54211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587616"/>
              <a:ext cx="5767677" cy="41890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1.3</a:t>
              </a:r>
            </a:p>
            <a:p>
              <a:pPr>
                <a:lnSpc>
                  <a:spcPts val="3359"/>
                </a:lnSpc>
              </a:pP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Настоящее положение определяет порядок организации и проведения социально-культурных проектов в ГАУДО СО «ДШИ №2 к. Каменска-Уральского.</a:t>
              </a: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 rot="5400000">
            <a:off x="9293664" y="-6820541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6068675" y="-16812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5" name="Group 3"/>
          <p:cNvGrpSpPr/>
          <p:nvPr/>
        </p:nvGrpSpPr>
        <p:grpSpPr>
          <a:xfrm>
            <a:off x="9753600" y="2247900"/>
            <a:ext cx="8229600" cy="4964506"/>
            <a:chOff x="0" y="0"/>
            <a:chExt cx="5107056" cy="5269288"/>
          </a:xfrm>
        </p:grpSpPr>
        <p:grpSp>
          <p:nvGrpSpPr>
            <p:cNvPr id="8" name="Group 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3" name="TextBox 7"/>
            <p:cNvSpPr txBox="1"/>
            <p:nvPr/>
          </p:nvSpPr>
          <p:spPr>
            <a:xfrm>
              <a:off x="0" y="485269"/>
              <a:ext cx="5107056" cy="47840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1.4</a:t>
              </a: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 </a:t>
              </a: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Организатором проекта является создатель идеи, разработчик проекта и его Заявитель (руководитель проекта), участниками проекта являются – все заинтересованные лица в реализации этого проекта.</a:t>
              </a: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26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rgbClr val="303030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rgbClr val="303030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rgbClr val="30303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7629" y="1442233"/>
            <a:ext cx="6574880" cy="63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200" dirty="0" smtClean="0">
                <a:solidFill>
                  <a:srgbClr val="303030"/>
                </a:solidFill>
                <a:latin typeface="Montserrat Semi-Bold"/>
              </a:rPr>
              <a:t>Общее положение</a:t>
            </a:r>
            <a:endParaRPr lang="en-US" sz="4200" dirty="0">
              <a:solidFill>
                <a:srgbClr val="303030"/>
              </a:solidFill>
              <a:latin typeface="Montserrat Semi-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62000" y="2171700"/>
            <a:ext cx="7391401" cy="4038586"/>
            <a:chOff x="0" y="0"/>
            <a:chExt cx="5863419" cy="4311255"/>
          </a:xfrm>
        </p:grpSpPr>
        <p:grpSp>
          <p:nvGrpSpPr>
            <p:cNvPr id="4" name="Group 5"/>
            <p:cNvGrpSpPr/>
            <p:nvPr/>
          </p:nvGrpSpPr>
          <p:grpSpPr>
            <a:xfrm>
              <a:off x="43441" y="0"/>
              <a:ext cx="1533663" cy="122123"/>
              <a:chOff x="54211" y="0"/>
              <a:chExt cx="191389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54211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0" y="587616"/>
              <a:ext cx="5863419" cy="37236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1.5</a:t>
              </a:r>
            </a:p>
            <a:p>
              <a:pPr>
                <a:lnSpc>
                  <a:spcPts val="3359"/>
                </a:lnSpc>
              </a:pP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Продолжительность 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проекта должна быть долгосрочная </a:t>
              </a: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(не менее одного учебного года, с количеством мероприятий – не менее двух)</a:t>
              </a: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 rot="5400000">
            <a:off x="9293664" y="-6820541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16068675" y="-168126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grpSp>
        <p:nvGrpSpPr>
          <p:cNvPr id="5" name="Group 3"/>
          <p:cNvGrpSpPr/>
          <p:nvPr/>
        </p:nvGrpSpPr>
        <p:grpSpPr>
          <a:xfrm>
            <a:off x="10591800" y="2247900"/>
            <a:ext cx="6781800" cy="3509318"/>
            <a:chOff x="0" y="0"/>
            <a:chExt cx="5107056" cy="3724763"/>
          </a:xfrm>
        </p:grpSpPr>
        <p:grpSp>
          <p:nvGrpSpPr>
            <p:cNvPr id="8" name="Group 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  <p:sp>
          <p:nvSpPr>
            <p:cNvPr id="23" name="TextBox 7"/>
            <p:cNvSpPr txBox="1"/>
            <p:nvPr/>
          </p:nvSpPr>
          <p:spPr>
            <a:xfrm>
              <a:off x="0" y="485269"/>
              <a:ext cx="5107056" cy="32394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1.6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 </a:t>
              </a:r>
            </a:p>
            <a:p>
              <a:pPr>
                <a:lnSpc>
                  <a:spcPts val="3359"/>
                </a:lnSpc>
              </a:pP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Срок </a:t>
              </a: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реализации данного Положения</a:t>
              </a: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С 01.09.2021 года по</a:t>
              </a:r>
            </a:p>
            <a:p>
              <a:pPr>
                <a:lnSpc>
                  <a:spcPts val="3359"/>
                </a:lnSpc>
              </a:pPr>
              <a:r>
                <a:rPr lang="ru-RU" sz="36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31.05.2024 года.</a:t>
              </a:r>
              <a:endParaRPr lang="ru-RU" sz="36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3359"/>
                </a:lnSpc>
              </a:pPr>
              <a:endParaRPr lang="en-US" sz="36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26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rgbClr val="303030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rgbClr val="303030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rgbClr val="303030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2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571501"/>
            <a:ext cx="132588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ru-RU" sz="4000" dirty="0" smtClean="0">
                <a:solidFill>
                  <a:schemeClr val="bg1"/>
                </a:solidFill>
                <a:latin typeface="Montserrat Semi-Bold" panose="020B0604020202020204" charset="-52"/>
              </a:rPr>
              <a:t>2. Условия проведения </a:t>
            </a:r>
          </a:p>
          <a:p>
            <a:pPr algn="r">
              <a:lnSpc>
                <a:spcPts val="6720"/>
              </a:lnSpc>
            </a:pPr>
            <a:r>
              <a:rPr lang="ru-RU" sz="4000" dirty="0" smtClean="0">
                <a:solidFill>
                  <a:schemeClr val="bg1"/>
                </a:solidFill>
                <a:latin typeface="Montserrat Semi-Bold" panose="020B0604020202020204" charset="-52"/>
              </a:rPr>
              <a:t>социально – культурных проектов</a:t>
            </a:r>
            <a:endParaRPr lang="ru-RU" sz="4000" dirty="0">
              <a:solidFill>
                <a:schemeClr val="bg1"/>
              </a:solidFill>
              <a:latin typeface="Montserrat Semi-Bold" panose="020B0604020202020204" charset="-52"/>
            </a:endParaRPr>
          </a:p>
        </p:txBody>
      </p:sp>
      <p:sp>
        <p:nvSpPr>
          <p:cNvPr id="3" name="AutoShape 3"/>
          <p:cNvSpPr/>
          <p:nvPr/>
        </p:nvSpPr>
        <p:spPr>
          <a:xfrm rot="5400000">
            <a:off x="9139233" y="-6967533"/>
            <a:ext cx="9534" cy="18288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0" name="Group 3"/>
          <p:cNvGrpSpPr/>
          <p:nvPr/>
        </p:nvGrpSpPr>
        <p:grpSpPr>
          <a:xfrm>
            <a:off x="381000" y="2400300"/>
            <a:ext cx="17373600" cy="6975596"/>
            <a:chOff x="27093" y="0"/>
            <a:chExt cx="6026508" cy="8613653"/>
          </a:xfrm>
        </p:grpSpPr>
        <p:sp>
          <p:nvSpPr>
            <p:cNvPr id="21" name="TextBox 4"/>
            <p:cNvSpPr txBox="1"/>
            <p:nvPr/>
          </p:nvSpPr>
          <p:spPr>
            <a:xfrm>
              <a:off x="27093" y="695929"/>
              <a:ext cx="6026508" cy="7917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2.1          Проекты   реализуются   участниками   на   добровольной   основе, с  правом   использования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показателей   эффективности  и  высоких  результатов  работы  педагогических   работников.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2.2         Проекты  должны  соответствовать   одному  из  следующих  направлений: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endPara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ТВОРЧЕСКАЯ ДЕЯТЕЛЬНОСТЬ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 - проекты в области культурно-образовательной деятельности по направлениям: 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  изобразительное, декоративно-прикладное творчество, музыкальное, хореографическое, 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  театральное искусство;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- проекты по развитию фестивального и конкурсного движения, выставочной деятельности,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  культурных событий на территории Свердловской области, межрегионального и 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  международного уровней;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- проекты, направленные на патриотическое воспитание.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КУЛЬТУРНОЕ ПРОСТРАНСТВО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 - проекты, направленные на формирование  </a:t>
              </a:r>
              <a:r>
                <a:rPr lang="ru-RU" sz="2400" dirty="0" err="1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социокультурного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пространства  и  положительного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               имиджа территории и ГАУДО СО «ДШИ №2 г. Каменска – Уральского».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bg1"/>
                  </a:solidFill>
                  <a:latin typeface="Montserrat" panose="00000500000000000000" pitchFamily="2" charset="-52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2" name="Group 5"/>
            <p:cNvGrpSpPr/>
            <p:nvPr/>
          </p:nvGrpSpPr>
          <p:grpSpPr>
            <a:xfrm>
              <a:off x="29709" y="0"/>
              <a:ext cx="1533663" cy="122123"/>
              <a:chOff x="0" y="0"/>
              <a:chExt cx="1913890" cy="15240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sp>
        <p:nvSpPr>
          <p:cNvPr id="37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rgbClr val="E6E6E6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rgbClr val="E6E6E6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rgbClr val="E6E6E6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3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6800" y="419101"/>
            <a:ext cx="119634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ru-RU" sz="4000" dirty="0" smtClean="0">
                <a:solidFill>
                  <a:srgbClr val="303030"/>
                </a:solidFill>
                <a:latin typeface="Montserrat Semi-Bold" panose="020B0604020202020204" charset="-52"/>
              </a:rPr>
              <a:t>3. Организация и порядок проведения социально-культурных проектов</a:t>
            </a:r>
            <a:endParaRPr lang="ru-RU" sz="4000" dirty="0">
              <a:solidFill>
                <a:srgbClr val="303030"/>
              </a:solidFill>
              <a:latin typeface="Montserrat Semi-Bold" panose="020B0604020202020204" charset="-52"/>
            </a:endParaRPr>
          </a:p>
        </p:txBody>
      </p:sp>
      <p:sp>
        <p:nvSpPr>
          <p:cNvPr id="18" name="AutoShape 18"/>
          <p:cNvSpPr/>
          <p:nvPr/>
        </p:nvSpPr>
        <p:spPr>
          <a:xfrm rot="5400000">
            <a:off x="9363717" y="-6811015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41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rgbClr val="191919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rgbClr val="191919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rgbClr val="191919"/>
              </a:solidFill>
              <a:latin typeface="Montserrat Semi-Bold"/>
            </a:endParaRPr>
          </a:p>
        </p:txBody>
      </p:sp>
      <p:grpSp>
        <p:nvGrpSpPr>
          <p:cNvPr id="43" name="Group 3"/>
          <p:cNvGrpSpPr/>
          <p:nvPr/>
        </p:nvGrpSpPr>
        <p:grpSpPr>
          <a:xfrm>
            <a:off x="914400" y="2095501"/>
            <a:ext cx="4191001" cy="2288750"/>
            <a:chOff x="1" y="0"/>
            <a:chExt cx="4775199" cy="2113362"/>
          </a:xfrm>
        </p:grpSpPr>
        <p:sp>
          <p:nvSpPr>
            <p:cNvPr id="44" name="TextBox 4"/>
            <p:cNvSpPr txBox="1"/>
            <p:nvPr/>
          </p:nvSpPr>
          <p:spPr>
            <a:xfrm>
              <a:off x="1" y="337164"/>
              <a:ext cx="4775199" cy="17761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3.1 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Для организации 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проекта необходимо брать за основу данное Положение.</a:t>
              </a: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45" name="Group 5"/>
            <p:cNvGrpSpPr/>
            <p:nvPr/>
          </p:nvGrpSpPr>
          <p:grpSpPr>
            <a:xfrm>
              <a:off x="29709" y="0"/>
              <a:ext cx="1533663" cy="122123"/>
              <a:chOff x="0" y="0"/>
              <a:chExt cx="1913890" cy="152400"/>
            </a:xfrm>
          </p:grpSpPr>
          <p:sp>
            <p:nvSpPr>
              <p:cNvPr id="47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grpSp>
        <p:nvGrpSpPr>
          <p:cNvPr id="48" name="Group 8"/>
          <p:cNvGrpSpPr/>
          <p:nvPr/>
        </p:nvGrpSpPr>
        <p:grpSpPr>
          <a:xfrm>
            <a:off x="5257800" y="3695700"/>
            <a:ext cx="5181600" cy="4152007"/>
            <a:chOff x="0" y="0"/>
            <a:chExt cx="5347680" cy="5097923"/>
          </a:xfrm>
        </p:grpSpPr>
        <p:sp>
          <p:nvSpPr>
            <p:cNvPr id="49" name="TextBox 9"/>
            <p:cNvSpPr txBox="1"/>
            <p:nvPr/>
          </p:nvSpPr>
          <p:spPr>
            <a:xfrm>
              <a:off x="0" y="374240"/>
              <a:ext cx="5347680" cy="47236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3.2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Предоставить проект на рассмотрение в </a:t>
              </a:r>
              <a:r>
                <a:rPr lang="ru-RU" sz="2400" b="1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Методический совет малого состава</a:t>
              </a: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 (Директор, зам. директора по УВР, методисты), где указываются цели, задачи, значимость, целевая аудитория и т.д.</a:t>
              </a: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0" name="Group 10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2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grpSp>
        <p:nvGrpSpPr>
          <p:cNvPr id="53" name="Group 13"/>
          <p:cNvGrpSpPr/>
          <p:nvPr/>
        </p:nvGrpSpPr>
        <p:grpSpPr>
          <a:xfrm>
            <a:off x="11887200" y="5295900"/>
            <a:ext cx="5257800" cy="4075808"/>
            <a:chOff x="0" y="0"/>
            <a:chExt cx="6096001" cy="3730726"/>
          </a:xfrm>
        </p:grpSpPr>
        <p:sp>
          <p:nvSpPr>
            <p:cNvPr id="54" name="TextBox 14"/>
            <p:cNvSpPr txBox="1"/>
            <p:nvPr/>
          </p:nvSpPr>
          <p:spPr>
            <a:xfrm>
              <a:off x="4699" y="209246"/>
              <a:ext cx="6091302" cy="3521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3.3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На основании «положительного» решения </a:t>
              </a:r>
              <a:r>
                <a:rPr lang="ru-RU" sz="2400" b="1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общего Методического совета школы, </a:t>
              </a: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Директором издаётся приказ о реализации проекта, который включается в план мероприятий школы.</a:t>
              </a: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5" name="Group 1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7" name="Freeform 1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6800" y="419101"/>
            <a:ext cx="11963400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0"/>
              </a:lnSpc>
            </a:pPr>
            <a:r>
              <a:rPr lang="ru-RU" sz="4000" dirty="0" smtClean="0">
                <a:solidFill>
                  <a:srgbClr val="303030"/>
                </a:solidFill>
                <a:latin typeface="Montserrat Semi-Bold" panose="020B0604020202020204" charset="-52"/>
              </a:rPr>
              <a:t>Организация и порядок проведения социально-культурных проектов</a:t>
            </a:r>
            <a:endParaRPr lang="ru-RU" sz="4000" dirty="0">
              <a:solidFill>
                <a:srgbClr val="303030"/>
              </a:solidFill>
              <a:latin typeface="Montserrat Semi-Bold" panose="020B0604020202020204" charset="-52"/>
            </a:endParaRPr>
          </a:p>
        </p:txBody>
      </p:sp>
      <p:sp>
        <p:nvSpPr>
          <p:cNvPr id="18" name="AutoShape 18"/>
          <p:cNvSpPr/>
          <p:nvPr/>
        </p:nvSpPr>
        <p:spPr>
          <a:xfrm rot="5400000">
            <a:off x="9363717" y="-6811015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41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rgbClr val="191919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rgbClr val="191919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rgbClr val="191919"/>
              </a:solidFill>
              <a:latin typeface="Montserrat Semi-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" y="2095501"/>
            <a:ext cx="4191001" cy="1968149"/>
            <a:chOff x="1" y="0"/>
            <a:chExt cx="4775199" cy="1817328"/>
          </a:xfrm>
        </p:grpSpPr>
        <p:sp>
          <p:nvSpPr>
            <p:cNvPr id="44" name="TextBox 4"/>
            <p:cNvSpPr txBox="1"/>
            <p:nvPr/>
          </p:nvSpPr>
          <p:spPr>
            <a:xfrm>
              <a:off x="1" y="337164"/>
              <a:ext cx="4775199" cy="1480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3.4 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Данное решение пересмотру не </a:t>
              </a: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подлежит.</a:t>
              </a: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4" name="Group 5"/>
            <p:cNvGrpSpPr/>
            <p:nvPr/>
          </p:nvGrpSpPr>
          <p:grpSpPr>
            <a:xfrm>
              <a:off x="29709" y="0"/>
              <a:ext cx="1533663" cy="122123"/>
              <a:chOff x="0" y="0"/>
              <a:chExt cx="1913890" cy="152400"/>
            </a:xfrm>
          </p:grpSpPr>
          <p:sp>
            <p:nvSpPr>
              <p:cNvPr id="47" name="Freeform 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grpSp>
        <p:nvGrpSpPr>
          <p:cNvPr id="5" name="Group 8"/>
          <p:cNvGrpSpPr/>
          <p:nvPr/>
        </p:nvGrpSpPr>
        <p:grpSpPr>
          <a:xfrm>
            <a:off x="5257800" y="3695700"/>
            <a:ext cx="5181600" cy="2869605"/>
            <a:chOff x="0" y="0"/>
            <a:chExt cx="5347680" cy="3523363"/>
          </a:xfrm>
        </p:grpSpPr>
        <p:sp>
          <p:nvSpPr>
            <p:cNvPr id="49" name="TextBox 9"/>
            <p:cNvSpPr txBox="1"/>
            <p:nvPr/>
          </p:nvSpPr>
          <p:spPr>
            <a:xfrm>
              <a:off x="0" y="374240"/>
              <a:ext cx="5347680" cy="31491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3.5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Для реализации проекта его Руководитель может привлечь других педагогических работников.</a:t>
              </a: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6" name="Group 10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2" name="Freeform 11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grpSp>
        <p:nvGrpSpPr>
          <p:cNvPr id="7" name="Group 13"/>
          <p:cNvGrpSpPr/>
          <p:nvPr/>
        </p:nvGrpSpPr>
        <p:grpSpPr>
          <a:xfrm>
            <a:off x="11887200" y="5295900"/>
            <a:ext cx="5257800" cy="4396409"/>
            <a:chOff x="0" y="0"/>
            <a:chExt cx="6096001" cy="4024183"/>
          </a:xfrm>
        </p:grpSpPr>
        <p:sp>
          <p:nvSpPr>
            <p:cNvPr id="54" name="TextBox 14"/>
            <p:cNvSpPr txBox="1"/>
            <p:nvPr/>
          </p:nvSpPr>
          <p:spPr>
            <a:xfrm>
              <a:off x="4699" y="209246"/>
              <a:ext cx="6091302" cy="38149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3.6</a:t>
              </a: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По завершению  реализации проекта, в течение одного месяца с момента его окончания, Заявитель представляет в </a:t>
              </a:r>
              <a:r>
                <a:rPr lang="ru-RU" sz="2400" b="1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общий Методический совет школы </a:t>
              </a:r>
              <a:r>
                <a:rPr lang="ru-RU" sz="2400" dirty="0" smtClean="0">
                  <a:solidFill>
                    <a:srgbClr val="303030"/>
                  </a:solidFill>
                  <a:latin typeface="Montserrat" panose="00000500000000000000" pitchFamily="2" charset="-52"/>
                </a:rPr>
                <a:t>«Аналитический отчёт».</a:t>
              </a: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ru-RU" sz="2400" dirty="0" smtClean="0">
                <a:solidFill>
                  <a:srgbClr val="303030"/>
                </a:solidFill>
                <a:latin typeface="Montserrat" panose="00000500000000000000" pitchFamily="2" charset="-52"/>
              </a:endParaRPr>
            </a:p>
            <a:p>
              <a:pPr>
                <a:lnSpc>
                  <a:spcPts val="2500"/>
                </a:lnSpc>
              </a:pPr>
              <a:endParaRPr lang="en-US" sz="2400" dirty="0">
                <a:solidFill>
                  <a:srgbClr val="303030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>
              <a:off x="0" y="0"/>
              <a:ext cx="1533663" cy="122123"/>
              <a:chOff x="0" y="0"/>
              <a:chExt cx="1913890" cy="152400"/>
            </a:xfrm>
          </p:grpSpPr>
          <p:sp>
            <p:nvSpPr>
              <p:cNvPr id="57" name="Freeform 16"/>
              <p:cNvSpPr/>
              <p:nvPr/>
            </p:nvSpPr>
            <p:spPr>
              <a:xfrm>
                <a:off x="0" y="0"/>
                <a:ext cx="191389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5240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rgbClr val="E6E6E6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rgbClr val="E6E6E6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rgbClr val="E6E6E6"/>
              </a:solidFill>
              <a:latin typeface="Montserrat Semi-Bold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05296" y="3275194"/>
            <a:ext cx="3967304" cy="1985720"/>
          </a:xfrm>
          <a:prstGeom prst="roundRect">
            <a:avLst>
              <a:gd name="adj" fmla="val 45031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191919"/>
                </a:solidFill>
                <a:latin typeface="Montserrat Semi-Bold Bold" panose="020B0604020202020204" charset="-52"/>
              </a:rPr>
              <a:t>Социокультурный</a:t>
            </a:r>
            <a:r>
              <a:rPr lang="ru-RU" sz="2400" dirty="0" smtClean="0">
                <a:solidFill>
                  <a:srgbClr val="191919"/>
                </a:solidFill>
                <a:latin typeface="Montserrat Semi-Bold Bold" panose="020B0604020202020204" charset="-52"/>
              </a:rPr>
              <a:t> проект</a:t>
            </a:r>
            <a:endParaRPr lang="ru-RU" sz="2400" dirty="0">
              <a:solidFill>
                <a:srgbClr val="191919"/>
              </a:solidFill>
              <a:latin typeface="Montserrat Semi-Bold Bold" panose="020B0604020202020204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12269" y="2729989"/>
            <a:ext cx="2438400" cy="1219200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3030"/>
                </a:solidFill>
                <a:latin typeface="Montserrat Semi-Bold Bold" panose="020B0604020202020204" charset="-52"/>
              </a:rPr>
              <a:t>1. Этап </a:t>
            </a:r>
            <a:r>
              <a:rPr lang="ru-RU" sz="2000" dirty="0" smtClean="0">
                <a:solidFill>
                  <a:srgbClr val="303030"/>
                </a:solidFill>
                <a:latin typeface="Montserrat Semi-Bold Bold" panose="020B0604020202020204" charset="-52"/>
              </a:rPr>
              <a:t>подготовки </a:t>
            </a:r>
            <a:endParaRPr lang="ru-RU" sz="2000" dirty="0">
              <a:solidFill>
                <a:srgbClr val="303030"/>
              </a:solidFill>
              <a:latin typeface="Montserrat Semi-Bold Bold" panose="020B0604020202020204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29400" y="6336502"/>
            <a:ext cx="2667000" cy="1219200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3030"/>
                </a:solidFill>
                <a:latin typeface="Montserrat Semi-Bold Bold" panose="020B0604020202020204" charset="-52"/>
              </a:rPr>
              <a:t>3. Завершающий этап</a:t>
            </a:r>
            <a:endParaRPr lang="ru-RU" sz="2000" dirty="0">
              <a:solidFill>
                <a:srgbClr val="303030"/>
              </a:solidFill>
              <a:latin typeface="Montserrat Semi-Bold Bold" panose="020B0604020202020204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4679" y="2730032"/>
            <a:ext cx="2438400" cy="1219200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 w="571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303030"/>
                </a:solidFill>
                <a:latin typeface="Montserrat Semi-Bold Bold" panose="020B0604020202020204" charset="-52"/>
              </a:rPr>
              <a:t>2. Основной этап</a:t>
            </a:r>
            <a:endParaRPr lang="ru-RU" sz="2000" dirty="0">
              <a:solidFill>
                <a:srgbClr val="303030"/>
              </a:solidFill>
              <a:latin typeface="Montserrat Semi-Bold Bold" panose="020B060402020202020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4457701"/>
            <a:ext cx="4800600" cy="749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   - Идея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   - Выбор темы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- </a:t>
            </a:r>
            <a:r>
              <a:rPr lang="ru-RU" sz="2400" dirty="0" smtClean="0">
                <a:solidFill>
                  <a:schemeClr val="bg1"/>
                </a:solidFill>
              </a:rPr>
              <a:t>Цели, задачи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  - Значимость</a:t>
            </a:r>
          </a:p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   - Целевая аудитория</a:t>
            </a:r>
          </a:p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- Сроки, периодичность   и т. д.</a:t>
            </a:r>
          </a:p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- Представление или презентация  проекта для общего Методического совета.</a:t>
            </a:r>
          </a:p>
          <a:p>
            <a:pPr>
              <a:spcAft>
                <a:spcPts val="21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</a:p>
          <a:p>
            <a:pPr>
              <a:spcAft>
                <a:spcPts val="210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spcAft>
                <a:spcPts val="2100"/>
              </a:spcAft>
            </a:pPr>
            <a:endParaRPr lang="ru-RU" sz="2200" dirty="0" smtClean="0">
              <a:solidFill>
                <a:schemeClr val="bg1"/>
              </a:solidFill>
            </a:endParaRPr>
          </a:p>
          <a:p>
            <a:pPr>
              <a:spcAft>
                <a:spcPts val="2100"/>
              </a:spcAft>
            </a:pP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58800" y="876300"/>
            <a:ext cx="3790395" cy="654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 Утверждается  план-график, ответственные лица, сроки, место проведения, график репетиций</a:t>
            </a:r>
          </a:p>
          <a:p>
            <a:pPr>
              <a:spcAft>
                <a:spcPts val="2100"/>
              </a:spcAft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Подбирается материал, сценарий, концертные номера, работы по ИЗО и т.д.</a:t>
            </a:r>
          </a:p>
          <a:p>
            <a:pPr>
              <a:spcAft>
                <a:spcPts val="2100"/>
              </a:spcAft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 Разрабатываются афиши, информация в СМИ и т.д.</a:t>
            </a:r>
          </a:p>
          <a:p>
            <a:pPr>
              <a:spcAft>
                <a:spcPts val="2100"/>
              </a:spcAft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 Реализуется сам проект.</a:t>
            </a:r>
          </a:p>
          <a:p>
            <a:pPr>
              <a:spcAft>
                <a:spcPts val="2100"/>
              </a:spcAft>
            </a:pPr>
            <a:endParaRPr lang="ru-RU" sz="2200" dirty="0" smtClean="0">
              <a:solidFill>
                <a:schemeClr val="bg1"/>
              </a:solidFill>
            </a:endParaRPr>
          </a:p>
          <a:p>
            <a:pPr>
              <a:spcAft>
                <a:spcPts val="2100"/>
              </a:spcAft>
            </a:pP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527628" y="1442233"/>
            <a:ext cx="1058817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4400" spc="239" dirty="0" smtClean="0">
                <a:solidFill>
                  <a:schemeClr val="bg1"/>
                </a:solidFill>
                <a:latin typeface="Montserrat Semi-Bold"/>
              </a:rPr>
              <a:t>Этапы реализации проекта</a:t>
            </a:r>
            <a:endParaRPr lang="en-US" sz="4200" dirty="0">
              <a:solidFill>
                <a:schemeClr val="bg1"/>
              </a:solidFill>
              <a:latin typeface="Montserrat Semi-Bold"/>
            </a:endParaRPr>
          </a:p>
        </p:txBody>
      </p:sp>
      <p:grpSp>
        <p:nvGrpSpPr>
          <p:cNvPr id="19" name="Group 4"/>
          <p:cNvGrpSpPr/>
          <p:nvPr/>
        </p:nvGrpSpPr>
        <p:grpSpPr>
          <a:xfrm rot="-5400000">
            <a:off x="16654109" y="5065925"/>
            <a:ext cx="1948417" cy="155149"/>
            <a:chOff x="0" y="0"/>
            <a:chExt cx="1913890" cy="152400"/>
          </a:xfrm>
        </p:grpSpPr>
        <p:sp>
          <p:nvSpPr>
            <p:cNvPr id="20" name="Freeform 5"/>
            <p:cNvSpPr/>
            <p:nvPr/>
          </p:nvSpPr>
          <p:spPr>
            <a:xfrm>
              <a:off x="0" y="0"/>
              <a:ext cx="1913890" cy="152400"/>
            </a:xfrm>
            <a:custGeom>
              <a:avLst/>
              <a:gdLst/>
              <a:ahLst/>
              <a:cxnLst/>
              <a:rect l="l" t="t" r="r" b="b"/>
              <a:pathLst>
                <a:path w="1913890" h="152400">
                  <a:moveTo>
                    <a:pt x="0" y="0"/>
                  </a:moveTo>
                  <a:lnTo>
                    <a:pt x="1913890" y="0"/>
                  </a:lnTo>
                  <a:lnTo>
                    <a:pt x="191389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BF2D00"/>
            </a:solidFill>
          </p:spPr>
        </p:sp>
      </p:grpSp>
      <p:sp>
        <p:nvSpPr>
          <p:cNvPr id="22" name="AutoShape 3"/>
          <p:cNvSpPr/>
          <p:nvPr/>
        </p:nvSpPr>
        <p:spPr>
          <a:xfrm>
            <a:off x="17049196" y="-168128"/>
            <a:ext cx="9525" cy="10623253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03" name="Левая круглая скобка 102"/>
          <p:cNvSpPr/>
          <p:nvPr/>
        </p:nvSpPr>
        <p:spPr>
          <a:xfrm>
            <a:off x="1600201" y="3314700"/>
            <a:ext cx="152400" cy="6400800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1" name="Левая круглая скобка 110"/>
          <p:cNvSpPr/>
          <p:nvPr/>
        </p:nvSpPr>
        <p:spPr>
          <a:xfrm>
            <a:off x="12801600" y="952500"/>
            <a:ext cx="381000" cy="5410200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6" name="Левая круглая скобка 115"/>
          <p:cNvSpPr/>
          <p:nvPr/>
        </p:nvSpPr>
        <p:spPr>
          <a:xfrm>
            <a:off x="8458201" y="7734300"/>
            <a:ext cx="228600" cy="1295400"/>
          </a:xfrm>
          <a:prstGeom prst="leftBracket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23" name="Прямая соединительная линия 122"/>
          <p:cNvCxnSpPr>
            <a:stCxn id="17" idx="3"/>
          </p:cNvCxnSpPr>
          <p:nvPr/>
        </p:nvCxnSpPr>
        <p:spPr>
          <a:xfrm>
            <a:off x="4350669" y="3339589"/>
            <a:ext cx="1211931" cy="356111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endCxn id="23" idx="1"/>
          </p:cNvCxnSpPr>
          <p:nvPr/>
        </p:nvCxnSpPr>
        <p:spPr>
          <a:xfrm flipV="1">
            <a:off x="8809139" y="3339632"/>
            <a:ext cx="1125540" cy="356068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7848600" y="5219700"/>
            <a:ext cx="172247" cy="1075588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12357216" y="3145736"/>
            <a:ext cx="563137" cy="106621"/>
          </a:xfrm>
          <a:prstGeom prst="line">
            <a:avLst/>
          </a:prstGeom>
          <a:ln w="28575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9337609" y="6945592"/>
            <a:ext cx="264815" cy="510"/>
          </a:xfrm>
          <a:prstGeom prst="line">
            <a:avLst/>
          </a:prstGeom>
          <a:ln w="28575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9"/>
          <p:cNvSpPr txBox="1"/>
          <p:nvPr/>
        </p:nvSpPr>
        <p:spPr>
          <a:xfrm>
            <a:off x="1676401" y="4730899"/>
            <a:ext cx="4267199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endParaRPr lang="en-US" sz="2400" dirty="0">
              <a:solidFill>
                <a:srgbClr val="303030"/>
              </a:solidFill>
              <a:latin typeface="Montserrat"/>
            </a:endParaRPr>
          </a:p>
        </p:txBody>
      </p:sp>
      <p:sp>
        <p:nvSpPr>
          <p:cNvPr id="42" name="TextBox 9"/>
          <p:cNvSpPr txBox="1"/>
          <p:nvPr/>
        </p:nvSpPr>
        <p:spPr>
          <a:xfrm flipH="1">
            <a:off x="8839200" y="7962900"/>
            <a:ext cx="5486400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 Аналитический отчет</a:t>
            </a:r>
          </a:p>
          <a:p>
            <a:pPr>
              <a:lnSpc>
                <a:spcPts val="2500"/>
              </a:lnSpc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Анализ мероприятия малым </a:t>
            </a:r>
          </a:p>
          <a:p>
            <a:pPr>
              <a:lnSpc>
                <a:spcPts val="25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Методическим советом, даётся оценка.  </a:t>
            </a:r>
          </a:p>
          <a:p>
            <a:pPr>
              <a:lnSpc>
                <a:spcPts val="2500"/>
              </a:lnSpc>
              <a:buFontTx/>
              <a:buChar char="-"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876300"/>
            <a:ext cx="16916400" cy="7720062"/>
            <a:chOff x="-949315" y="-754508"/>
            <a:chExt cx="12317355" cy="7602490"/>
          </a:xfrm>
        </p:grpSpPr>
        <p:sp>
          <p:nvSpPr>
            <p:cNvPr id="3" name="TextBox 3"/>
            <p:cNvSpPr txBox="1"/>
            <p:nvPr/>
          </p:nvSpPr>
          <p:spPr>
            <a:xfrm>
              <a:off x="-949315" y="-754508"/>
              <a:ext cx="9099307" cy="76024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34"/>
                </a:lnSpc>
              </a:pPr>
              <a:r>
                <a:rPr lang="ru-RU" sz="7200" dirty="0" smtClean="0">
                  <a:solidFill>
                    <a:schemeClr val="bg1"/>
                  </a:solidFill>
                </a:rPr>
                <a:t>«В любом</a:t>
              </a:r>
              <a:r>
                <a:rPr lang="ru-RU" sz="7200" dirty="0" smtClean="0">
                  <a:solidFill>
                    <a:schemeClr val="bg1"/>
                  </a:solidFill>
                </a:rPr>
                <a:t> </a:t>
              </a:r>
              <a:r>
                <a:rPr lang="ru-RU" sz="7200" b="1" dirty="0" smtClean="0">
                  <a:solidFill>
                    <a:schemeClr val="bg1"/>
                  </a:solidFill>
                </a:rPr>
                <a:t>проекте</a:t>
              </a:r>
              <a:r>
                <a:rPr lang="ru-RU" sz="7200" dirty="0" smtClean="0">
                  <a:solidFill>
                    <a:schemeClr val="bg1"/>
                  </a:solidFill>
                </a:rPr>
                <a:t> важнейшим фактором является вера в успех. </a:t>
              </a:r>
              <a:endParaRPr lang="ru-RU" sz="7200" dirty="0" smtClean="0">
                <a:solidFill>
                  <a:schemeClr val="bg1"/>
                </a:solidFill>
              </a:endParaRPr>
            </a:p>
            <a:p>
              <a:pPr>
                <a:lnSpc>
                  <a:spcPts val="8634"/>
                </a:lnSpc>
              </a:pPr>
              <a:r>
                <a:rPr lang="ru-RU" sz="7200" dirty="0" smtClean="0">
                  <a:solidFill>
                    <a:schemeClr val="bg1"/>
                  </a:solidFill>
                </a:rPr>
                <a:t>Без </a:t>
              </a:r>
              <a:r>
                <a:rPr lang="ru-RU" sz="7200" dirty="0" smtClean="0">
                  <a:solidFill>
                    <a:schemeClr val="bg1"/>
                  </a:solidFill>
                </a:rPr>
                <a:t>веры успех </a:t>
              </a:r>
              <a:r>
                <a:rPr lang="ru-RU" sz="7200" dirty="0" smtClean="0">
                  <a:solidFill>
                    <a:schemeClr val="bg1"/>
                  </a:solidFill>
                </a:rPr>
                <a:t>невозможен».</a:t>
              </a:r>
            </a:p>
            <a:p>
              <a:pPr>
                <a:lnSpc>
                  <a:spcPts val="8634"/>
                </a:lnSpc>
              </a:pPr>
              <a:endParaRPr lang="ru-RU" sz="7200" dirty="0" smtClean="0">
                <a:solidFill>
                  <a:schemeClr val="bg1"/>
                </a:solidFill>
              </a:endParaRPr>
            </a:p>
            <a:p>
              <a:pPr>
                <a:lnSpc>
                  <a:spcPts val="8634"/>
                </a:lnSpc>
              </a:pPr>
              <a:endParaRPr lang="ru-RU" sz="7200" dirty="0" smtClean="0">
                <a:solidFill>
                  <a:schemeClr val="bg1"/>
                </a:solidFill>
                <a:latin typeface="Montserrat Semi-Bold"/>
              </a:endParaRPr>
            </a:p>
            <a:p>
              <a:pPr>
                <a:lnSpc>
                  <a:spcPts val="8634"/>
                </a:lnSpc>
              </a:pPr>
              <a:endParaRPr lang="en-US" sz="7195" dirty="0">
                <a:solidFill>
                  <a:schemeClr val="bg1"/>
                </a:solidFill>
                <a:latin typeface="Montserrat Semi-Bold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8375037" y="707352"/>
              <a:ext cx="2993003" cy="117664"/>
              <a:chOff x="-286961" y="0"/>
              <a:chExt cx="3876570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286961" y="0"/>
                <a:ext cx="387657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876570" h="152400">
                    <a:moveTo>
                      <a:pt x="0" y="0"/>
                    </a:moveTo>
                    <a:lnTo>
                      <a:pt x="3876570" y="0"/>
                    </a:lnTo>
                    <a:lnTo>
                      <a:pt x="387657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BF2D00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 rot="5400000">
            <a:off x="9293664" y="-1083786"/>
            <a:ext cx="9525" cy="18889356"/>
          </a:xfrm>
          <a:prstGeom prst="rect">
            <a:avLst/>
          </a:prstGeom>
          <a:solidFill>
            <a:srgbClr val="FFFFFF">
              <a:alpha val="29804"/>
            </a:srgbClr>
          </a:solidFill>
        </p:spPr>
      </p:sp>
      <p:sp>
        <p:nvSpPr>
          <p:cNvPr id="15" name="TextBox 9"/>
          <p:cNvSpPr txBox="1"/>
          <p:nvPr/>
        </p:nvSpPr>
        <p:spPr>
          <a:xfrm>
            <a:off x="15925800" y="9728673"/>
            <a:ext cx="800618" cy="20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79"/>
              </a:lnSpc>
              <a:spcBef>
                <a:spcPct val="0"/>
              </a:spcBef>
            </a:pPr>
            <a:r>
              <a:rPr lang="en-US" sz="1199" spc="120" dirty="0" smtClean="0">
                <a:solidFill>
                  <a:schemeClr val="bg1"/>
                </a:solidFill>
                <a:latin typeface="Montserrat Semi-Bold"/>
              </a:rPr>
              <a:t>202</a:t>
            </a:r>
            <a:r>
              <a:rPr lang="ru-RU" sz="1199" spc="120" dirty="0" smtClean="0">
                <a:solidFill>
                  <a:schemeClr val="bg1"/>
                </a:solidFill>
                <a:latin typeface="Montserrat Semi-Bold"/>
              </a:rPr>
              <a:t>1</a:t>
            </a:r>
            <a:endParaRPr lang="en-US" sz="1199" spc="120" dirty="0">
              <a:solidFill>
                <a:schemeClr val="bg1"/>
              </a:solidFill>
              <a:latin typeface="Montserrat Semi-Bold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5245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Уильям </a:t>
            </a:r>
            <a:r>
              <a:rPr lang="ru-RU" sz="3200" b="1" dirty="0" smtClean="0">
                <a:solidFill>
                  <a:schemeClr val="bg1"/>
                </a:solidFill>
              </a:rPr>
              <a:t>Джеймс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(1842—1910</a:t>
            </a:r>
            <a:r>
              <a:rPr lang="ru-RU" sz="3200" dirty="0" smtClean="0">
                <a:solidFill>
                  <a:schemeClr val="bg1"/>
                </a:solidFill>
              </a:rPr>
              <a:t>) — американский философ и психолог.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560</Words>
  <Application>Microsoft Office PowerPoint</Application>
  <PresentationFormat>Произвольный</PresentationFormat>
  <Paragraphs>109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Montserrat Semi-Bold Bold</vt:lpstr>
      <vt:lpstr>Montserrat Semi-Bold</vt:lpstr>
      <vt:lpstr>Montserrat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Простой Красный и Черный Образовательный Ключевые моменты Презентация</dc:title>
  <dc:creator>Мария</dc:creator>
  <cp:lastModifiedBy>1314125</cp:lastModifiedBy>
  <cp:revision>57</cp:revision>
  <dcterms:created xsi:type="dcterms:W3CDTF">2006-08-16T00:00:00Z</dcterms:created>
  <dcterms:modified xsi:type="dcterms:W3CDTF">2021-10-25T17:58:41Z</dcterms:modified>
  <dc:identifier>DAEqDwESKeQ</dc:identifier>
</cp:coreProperties>
</file>