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3" r:id="rId11"/>
    <p:sldId id="265" r:id="rId12"/>
    <p:sldId id="267" r:id="rId13"/>
    <p:sldId id="268" r:id="rId14"/>
    <p:sldId id="269" r:id="rId15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77BD5-096A-49A8-A9B9-AE08868E44C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4E386-DC52-4339-8E8F-0A34F5906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0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E386-DC52-4339-8E8F-0A34F59067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8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E386-DC52-4339-8E8F-0A34F59067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2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E386-DC52-4339-8E8F-0A34F59067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5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729-AFBB-47EC-B0C0-AC3B0E340DE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524F-E258-478D-858E-30771AC03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1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729-AFBB-47EC-B0C0-AC3B0E340DE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524F-E258-478D-858E-30771AC03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4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729-AFBB-47EC-B0C0-AC3B0E340DE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524F-E258-478D-858E-30771AC03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3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729-AFBB-47EC-B0C0-AC3B0E340DE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524F-E258-478D-858E-30771AC03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5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729-AFBB-47EC-B0C0-AC3B0E340DE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524F-E258-478D-858E-30771AC03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7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729-AFBB-47EC-B0C0-AC3B0E340DE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524F-E258-478D-858E-30771AC03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7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729-AFBB-47EC-B0C0-AC3B0E340DE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524F-E258-478D-858E-30771AC03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4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729-AFBB-47EC-B0C0-AC3B0E340DE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524F-E258-478D-858E-30771AC03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5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729-AFBB-47EC-B0C0-AC3B0E340DE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524F-E258-478D-858E-30771AC03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9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729-AFBB-47EC-B0C0-AC3B0E340DE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524F-E258-478D-858E-30771AC03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1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D729-AFBB-47EC-B0C0-AC3B0E340DE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524F-E258-478D-858E-30771AC03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6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4D729-AFBB-47EC-B0C0-AC3B0E340DE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524F-E258-478D-858E-30771AC03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1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5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04665"/>
            <a:ext cx="6982544" cy="108011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Муниципальное бюджетное дошкольное образовательное учреждение «Детский сад №389 г. Челябинска»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887893"/>
            <a:ext cx="6609928" cy="38884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Организация дополнительных платных образовательных услуг в ДОУ</a:t>
            </a:r>
            <a:endParaRPr lang="ru-RU" sz="3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МБДОУ «ДС №389 г. Челябинска»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Викторовна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Китибаева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2505472" cy="167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47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340768"/>
            <a:ext cx="6480720" cy="3528392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3600" b="1" u="sng" dirty="0" smtClean="0">
                <a:effectLst/>
                <a:latin typeface="Times New Roman"/>
                <a:ea typeface="Calibri"/>
                <a:cs typeface="Times New Roman"/>
              </a:rPr>
              <a:t>Обучение грамоте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sz="3600" dirty="0" smtClean="0">
                <a:ea typeface="Calibri"/>
                <a:cs typeface="Times New Roman"/>
              </a:rPr>
              <a:t> </a:t>
            </a:r>
            <a:br>
              <a:rPr lang="ru-RU" sz="3600" dirty="0" smtClean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Программа  способствует развитию активной мыслительной деятельности, работоспособности, нравственно- волевых и эстетических качеств личности. Программа дает представление о звуковом анализе слова, грамматическом строе речи, развивает интерес и способности к чтению. Развитие внимания, мышления, памяти по усвоению зрительного образа бук, является одним из составляющих комплексной подготовки ребенка к школе.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2736304" cy="182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9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47664" y="620688"/>
            <a:ext cx="6347048" cy="3301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детского творчества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программы элементы декоративно – прикладного творчества и реализация творческого потенциала детей.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способствует познанию окружающей действительности, развитию пространственно- конструктивного мышления, зрительной памяти, мелкой моторики рук, речевому развитию.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3302150" cy="247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1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4288"/>
            <a:ext cx="9102725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352752" y="692696"/>
            <a:ext cx="4163811" cy="39512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u="sng" dirty="0" smtClean="0">
                <a:effectLst/>
                <a:latin typeface="Times New Roman"/>
                <a:ea typeface="Calibri"/>
                <a:cs typeface="Times New Roman"/>
              </a:rPr>
              <a:t>Хореография </a:t>
            </a:r>
            <a:endParaRPr lang="ru-RU" sz="36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Развитие умений сочинять несложные плясовые движения и их комбинации, укрепление мышечного корсета средствами классического, современного и бального танцев.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271116" cy="324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81375"/>
            <a:ext cx="15843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3533775"/>
            <a:ext cx="15843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81375"/>
            <a:ext cx="15843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4288"/>
            <a:ext cx="9107487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483768" y="1124745"/>
            <a:ext cx="5974432" cy="2475706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3600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Развивай-ка</a:t>
            </a:r>
            <a:r>
              <a:rPr lang="ru-RU" sz="3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Обучение навыкам практической деятельности, расширение кругозора ребенка, развитие речи ребенка путем развития мелкой моторики</a:t>
            </a:r>
            <a: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8925"/>
            <a:ext cx="1585913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098925"/>
            <a:ext cx="15843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76613"/>
            <a:ext cx="158432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76613"/>
            <a:ext cx="15843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3529013"/>
            <a:ext cx="15843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76613"/>
            <a:ext cx="15843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76613"/>
            <a:ext cx="15843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92" y="3068960"/>
            <a:ext cx="3499941" cy="327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6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4288"/>
            <a:ext cx="9107487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Расписание дополнительных платных образовательных услуг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583293"/>
              </p:ext>
            </p:extLst>
          </p:nvPr>
        </p:nvGraphicFramePr>
        <p:xfrm>
          <a:off x="1547664" y="1584166"/>
          <a:ext cx="6933454" cy="3688080"/>
        </p:xfrm>
        <a:graphic>
          <a:graphicData uri="http://schemas.openxmlformats.org/drawingml/2006/table">
            <a:tbl>
              <a:tblPr firstRow="1" firstCol="1" bandRow="1"/>
              <a:tblGrid>
                <a:gridCol w="759650"/>
                <a:gridCol w="591308"/>
                <a:gridCol w="760589"/>
                <a:gridCol w="863751"/>
                <a:gridCol w="912050"/>
                <a:gridCol w="759650"/>
                <a:gridCol w="665867"/>
                <a:gridCol w="648048"/>
                <a:gridCol w="972541"/>
              </a:tblGrid>
              <a:tr h="268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Обуч. Грам.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ТРИЗ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Развивай- ка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Крепыш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Хореография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Комп. Гр.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ЛЕГО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Понедельник 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Танюшка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15.30-16.00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Росинка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15.15-15.40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Зоренька+Аленушка+Светлячок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16.00-16.30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16.15-16.35 (</a:t>
                      </a: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16.40- 17.10 (</a:t>
                      </a: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II)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Зоренька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15.30-15.55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.15-16.45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Аленушка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15.50-16.20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Росинка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15.15- 15.45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Среда 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Колосок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15.30- 16.00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16.15-16.35 (</a:t>
                      </a: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16.40- 17.10 (</a:t>
                      </a: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II)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Колосок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15.15-15.45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15.30-16.00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Четверг 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15.10-15.25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.15-16.45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15.15-15.45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16.00-16.30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2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908720"/>
            <a:ext cx="6635080" cy="720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006600"/>
                </a:solidFill>
                <a:effectLst/>
                <a:latin typeface="Times New Roman"/>
                <a:ea typeface="Calibri"/>
                <a:cs typeface="Times New Roman"/>
              </a:rPr>
              <a:t>Нормативно-правовая база по оказанию платных дополнительных образовательных услуг:</a:t>
            </a:r>
            <a:r>
              <a:rPr lang="ru-RU" sz="2000" b="1" dirty="0">
                <a:solidFill>
                  <a:srgbClr val="006600"/>
                </a:solidFill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006600"/>
                </a:solidFill>
                <a:ea typeface="Calibri"/>
                <a:cs typeface="Times New Roman"/>
              </a:rPr>
            </a:b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84784"/>
            <a:ext cx="7211144" cy="468052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Закон «Об образовании в Российской Федерации»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постановление Правительства РФ от 15.09.2020г. № 1441 «Об утверждении Правил оказания платных образовательных услуг»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Правила оказания платных общеразвивающих образовательных услуг в МБДОУ ДС № 389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Договор об оказании платных дополнительных услуг в МБДОУ ДС № 389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Приказ об организации платных дополнительных образовательных услуг в МБДОУ ДС № 389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Приказ о зачислении детей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Должностные инструкции работников, осуществляющих платные дополнительные образовательные услуги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Табель учета посещаемости детей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Табель учета рабочего времени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Дополнительные общеразвивающие образовательные программы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Акт приема и сдачи оказания платных дополнительных образовательных услуг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4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283152" cy="36004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«Выявление потребностей родителей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образовательных услугах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734481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4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336704" cy="72494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1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Уважаемые родители!</a:t>
            </a:r>
            <a:r>
              <a:rPr lang="ru-RU" altLang="ru-RU" sz="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Впишите фамилию своего ребенка в ту графу занятий, которая вас заинтересовала</a:t>
            </a:r>
            <a:r>
              <a:rPr lang="ru-RU" altLang="ru-RU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623753"/>
              </p:ext>
            </p:extLst>
          </p:nvPr>
        </p:nvGraphicFramePr>
        <p:xfrm>
          <a:off x="1763688" y="1340769"/>
          <a:ext cx="6624736" cy="43545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12368"/>
                <a:gridCol w="3312368"/>
              </a:tblGrid>
              <a:tr h="30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Times New Roman"/>
                        </a:rPr>
                        <a:t>Обучение грамоте (старшие и подготовительные)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Times New Roman"/>
                        </a:rPr>
                        <a:t> (4 занятия в месяц)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Times New Roman"/>
                        </a:rPr>
                        <a:t>Уроки детского творчества ) (4 занятия в месяц)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ТРИЗ (творческое решение изобретательских задач)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Times New Roman"/>
                        </a:rPr>
                        <a:t> (4 занятия в месяц)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Times New Roman"/>
                          <a:ea typeface="Times New Roman"/>
                        </a:rPr>
                        <a:t>Физическая культура «Крепыш» 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Times New Roman"/>
                        </a:rPr>
                        <a:t>(8 занятии в месяц)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Times New Roman"/>
                        </a:rPr>
                        <a:t>Лего конструирование ( 4 занятия в месяц)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909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Times New Roman"/>
                        </a:rPr>
                        <a:t>Компьютерная грамотность (4 занятия в месяц)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9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Times New Roman"/>
                        </a:rPr>
                        <a:t>Хореография (8 занятий в месяц)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4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96136" y="3090332"/>
            <a:ext cx="3107906" cy="14175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детского творчества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6600"/>
                </a:solidFill>
                <a:effectLst/>
                <a:latin typeface="Times New Roman"/>
                <a:ea typeface="Calibri"/>
                <a:cs typeface="Times New Roman"/>
              </a:rPr>
              <a:t>Дополнительные платные образовательные услуги в МБДОУ«ДС№389 г. Челябинска» (ДПОУ)</a:t>
            </a:r>
            <a:r>
              <a:rPr lang="ru-RU" sz="2000" dirty="0">
                <a:solidFill>
                  <a:srgbClr val="006600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6600"/>
                </a:solidFill>
                <a:ea typeface="Calibri"/>
                <a:cs typeface="Times New Roman"/>
              </a:rPr>
            </a:b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5756" y="1124743"/>
            <a:ext cx="4398269" cy="1508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Технические: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конструирование</a:t>
            </a:r>
          </a:p>
          <a:p>
            <a:pPr marL="342900" indent="-342900" algn="ctr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уроки компьютерной грамотности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ТРИЗ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688" y="908720"/>
            <a:ext cx="1425352" cy="14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56" y="3307562"/>
            <a:ext cx="152382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222" y="5085184"/>
            <a:ext cx="130725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2937818"/>
            <a:ext cx="2808312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Естественно-научные: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грамоте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5066247"/>
            <a:ext cx="3972002" cy="1224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Физкультурно-оздоровительные</a:t>
            </a:r>
            <a:r>
              <a:rPr lang="ru-RU" i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Крепыш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869160"/>
            <a:ext cx="3528392" cy="1224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Социально-гуманитарные: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Развивай-к</a:t>
            </a: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75856" y="3090332"/>
            <a:ext cx="237626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ДПОУ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90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35696" y="2130425"/>
            <a:ext cx="6622504" cy="1470025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 smtClean="0">
                <a:effectLst/>
                <a:latin typeface="Times New Roman"/>
                <a:ea typeface="Calibri"/>
                <a:cs typeface="Times New Roman"/>
              </a:rPr>
              <a:t>Крепыш 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Программа направлена на формирование поведенческих навыков здорового образа жизни.  Развиваются двигательные способности, физические качества, совершенствуется координация, вестибулярная устойчивость,  работа сердечно - сосудистой и дыхательной системы. В ходе реализации программы у детей вырабатывается правильная осанка, появляются навыки предупреждающие травматизм.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5432648" cy="841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2126432" cy="212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1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" y="-243408"/>
            <a:ext cx="935937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7200800" cy="4752528"/>
          </a:xfrm>
        </p:spPr>
        <p:txBody>
          <a:bodyPr>
            <a:normAutofit fontScale="90000"/>
          </a:bodyPr>
          <a:lstStyle/>
          <a:p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мотивирует к формированию элементарных представлений  в сфере естественно - математического и технического образования, позволяет стимулировать у детей интерес и любознательность, развивать способность к принятию решения в проблемных ситуациях,  умению исследовать, анализировать имеющиеся ресурсы, выдвигать идеи, планировать решение и реализовывать их.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8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" y="29700"/>
            <a:ext cx="9104399" cy="682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6789440" cy="740283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u="sng" dirty="0" smtClean="0">
                <a:effectLst/>
                <a:latin typeface="Times New Roman"/>
                <a:ea typeface="Calibri"/>
                <a:cs typeface="Times New Roman"/>
              </a:rPr>
              <a:t>Компьютерная грамотность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Программа опирается на 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элементарное владение детьми  компьютером, основана на знаниях из разных областей, способствует формированию целостного восприятия окружающего мира. 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effectLst/>
                <a:latin typeface="Times New Roman"/>
                <a:ea typeface="Calibri"/>
              </a:rPr>
              <a:t> Компьютерные игры и упражнения, позволяют целенаправленно и эффективно стимулировать  возможности детей как в интеллектуальной, так и в эмоциональных сферах. В дальнейшем воспитанники получают базовые знания и подготовку к жизни в информационном обществе</a:t>
            </a:r>
            <a:endParaRPr lang="ru-RU" sz="2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152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620688"/>
            <a:ext cx="7211144" cy="55054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ТРИЗ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Программа способствует формированию у детей творческих способностей, воспитанию творческой личности, подготовленной к  решению нестандартных задач в различных областях действительности.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Программа дает представление об окружающем мире и позволяет воспитанникам выявлять противоречивые свойства предметов, явлений и разрешать эти противоречия, развивать «творческие способности» или «креативность».</a:t>
            </a:r>
            <a:endParaRPr lang="ru-RU" sz="2000" dirty="0">
              <a:ea typeface="Calibri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1311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7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445</Words>
  <Application>Microsoft Office PowerPoint</Application>
  <PresentationFormat>Экран (4:3)</PresentationFormat>
  <Paragraphs>149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дошкольное образовательное учреждение «Детский сад №389 г. Челябинска»</vt:lpstr>
      <vt:lpstr> Нормативно-правовая база по оказанию платных дополнительных образовательных услуг: </vt:lpstr>
      <vt:lpstr>Анкета «Выявление потребностей родителей  в образовательных услугах»</vt:lpstr>
      <vt:lpstr>Уважаемые родители! Впишите фамилию своего ребенка в ту графу занятий, которая вас заинтересовала </vt:lpstr>
      <vt:lpstr>Дополнительные платные образовательные услуги в МБДОУ«ДС№389 г. Челябинска» (ДПОУ) </vt:lpstr>
      <vt:lpstr>Крепыш  Программа направлена на формирование поведенческих навыков здорового образа жизни.  Развиваются двигательные способности, физические качества, совершенствуется координация, вестибулярная устойчивость,  работа сердечно - сосудистой и дыхательной системы. В ходе реализации программы у детей вырабатывается правильная осанка, появляются навыки предупреждающие травматизм. </vt:lpstr>
      <vt:lpstr>   Лего   Программа мотивирует к формированию элементарных представлений  в сфере естественно - математического и технического образования, позволяет стимулировать у детей интерес и любознательность, развивать способность к принятию решения в проблемных ситуациях,  умению исследовать, анализировать имеющиеся ресурсы, выдвигать идеи, планировать решение и реализовывать их.  </vt:lpstr>
      <vt:lpstr>Компьютерная грамотность Программа опирается на элементарное владение детьми  компьютером, основана на знаниях из разных областей, способствует формированию целостного восприятия окружающего мира.   Компьютерные игры и упражнения, позволяют целенаправленно и эффективно стимулировать  возможности детей как в интеллектуальной, так и в эмоциональных сферах. В дальнейшем воспитанники получают базовые знания и подготовку к жизни в информационном обществе</vt:lpstr>
      <vt:lpstr>Презентация PowerPoint</vt:lpstr>
      <vt:lpstr> Обучение грамоте   Программа  способствует развитию активной мыслительной деятельности, работоспособности, нравственно- волевых и эстетических качеств личности. Программа дает представление о звуковом анализе слова, грамматическом строе речи, развивает интерес и способности к чтению. Развитие внимания, мышления, памяти по усвоению зрительного образа бук, является одним из составляющих комплексной подготовки ребенка к школе. </vt:lpstr>
      <vt:lpstr>Презентация PowerPoint</vt:lpstr>
      <vt:lpstr>Презентация PowerPoint</vt:lpstr>
      <vt:lpstr>Развивай-ка Обучение навыкам практической деятельности, расширение кругозора ребенка, развитие речи ребенка путем развития мелкой моторики  </vt:lpstr>
      <vt:lpstr>Расписание дополнительных платных образовательных услуг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Пользователь Windows</cp:lastModifiedBy>
  <cp:revision>21</cp:revision>
  <cp:lastPrinted>2022-11-28T09:03:29Z</cp:lastPrinted>
  <dcterms:created xsi:type="dcterms:W3CDTF">2022-11-28T07:38:21Z</dcterms:created>
  <dcterms:modified xsi:type="dcterms:W3CDTF">2022-11-29T04:11:21Z</dcterms:modified>
</cp:coreProperties>
</file>