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0" r:id="rId1"/>
  </p:sldMasterIdLst>
  <p:sldIdLst>
    <p:sldId id="256" r:id="rId2"/>
    <p:sldId id="257" r:id="rId3"/>
    <p:sldId id="286" r:id="rId4"/>
    <p:sldId id="259" r:id="rId5"/>
    <p:sldId id="261" r:id="rId6"/>
    <p:sldId id="263" r:id="rId7"/>
    <p:sldId id="287" r:id="rId8"/>
    <p:sldId id="265" r:id="rId9"/>
    <p:sldId id="267" r:id="rId10"/>
    <p:sldId id="269" r:id="rId11"/>
    <p:sldId id="271" r:id="rId12"/>
    <p:sldId id="273" r:id="rId13"/>
    <p:sldId id="285" r:id="rId14"/>
    <p:sldId id="277" r:id="rId15"/>
    <p:sldId id="279" r:id="rId16"/>
    <p:sldId id="281" r:id="rId17"/>
    <p:sldId id="283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29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2371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130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879483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77405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14125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64759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22348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2959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82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9676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8082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632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4065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1201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651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6600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5229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  <p:sldLayoutId id="2147483755" r:id="rId15"/>
    <p:sldLayoutId id="214748375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gif"/><Relationship Id="rId17" Type="http://schemas.openxmlformats.org/officeDocument/2006/relationships/image" Target="../media/image42.png"/><Relationship Id="rId2" Type="http://schemas.openxmlformats.org/officeDocument/2006/relationships/image" Target="../media/image27.png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wmf"/><Relationship Id="rId11" Type="http://schemas.openxmlformats.org/officeDocument/2006/relationships/image" Target="../media/image36.gif"/><Relationship Id="rId5" Type="http://schemas.openxmlformats.org/officeDocument/2006/relationships/image" Target="../media/image30.wmf"/><Relationship Id="rId15" Type="http://schemas.openxmlformats.org/officeDocument/2006/relationships/image" Target="../media/image40.wmf"/><Relationship Id="rId10" Type="http://schemas.openxmlformats.org/officeDocument/2006/relationships/image" Target="../media/image35.gif"/><Relationship Id="rId4" Type="http://schemas.openxmlformats.org/officeDocument/2006/relationships/image" Target="../media/image29.jpe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13" Type="http://schemas.openxmlformats.org/officeDocument/2006/relationships/image" Target="../media/image54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12" Type="http://schemas.openxmlformats.org/officeDocument/2006/relationships/image" Target="../media/image53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11" Type="http://schemas.openxmlformats.org/officeDocument/2006/relationships/image" Target="../media/image52.jpeg"/><Relationship Id="rId5" Type="http://schemas.openxmlformats.org/officeDocument/2006/relationships/image" Target="../media/image46.png"/><Relationship Id="rId10" Type="http://schemas.openxmlformats.org/officeDocument/2006/relationships/image" Target="../media/image51.jpeg"/><Relationship Id="rId4" Type="http://schemas.openxmlformats.org/officeDocument/2006/relationships/image" Target="../media/image45.png"/><Relationship Id="rId9" Type="http://schemas.openxmlformats.org/officeDocument/2006/relationships/image" Target="../media/image50.jpeg"/><Relationship Id="rId14" Type="http://schemas.openxmlformats.org/officeDocument/2006/relationships/image" Target="../media/image5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microsoft.com/office/2007/relationships/hdphoto" Target="../media/hdphoto3.wdp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8" descr="zog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06" y="144463"/>
            <a:ext cx="8713787" cy="656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7859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0281" y="260648"/>
            <a:ext cx="4795775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dirty="0"/>
              <a:t>Соблюдать чистоту одежды</a:t>
            </a:r>
          </a:p>
        </p:txBody>
      </p:sp>
      <p:pic>
        <p:nvPicPr>
          <p:cNvPr id="4" name="Рисунок 3" descr="modules.ph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136377"/>
            <a:ext cx="3384376" cy="25382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70C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102609-400x265-Learning_to_Ir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18914" y="3986481"/>
            <a:ext cx="3506172" cy="23228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70C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1300268572_chistka-odezhd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0112" y="1082371"/>
            <a:ext cx="2592288" cy="259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70C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86259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4357085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dirty="0"/>
              <a:t>Соблюдать чистоту дома</a:t>
            </a:r>
          </a:p>
        </p:txBody>
      </p:sp>
      <p:pic>
        <p:nvPicPr>
          <p:cNvPr id="3" name="Рисунок 2" descr="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7830" y="1108464"/>
            <a:ext cx="3048339" cy="22862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70C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1192_pi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3068960"/>
            <a:ext cx="2880320" cy="2880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70C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87707041_Uborkadetsko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00192" y="2492896"/>
            <a:ext cx="2258912" cy="3384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70C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72236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5919788" y="24399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pic>
        <p:nvPicPr>
          <p:cNvPr id="55311" name="Picture 15" descr="гмргшпнгшн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87987" y="2439988"/>
            <a:ext cx="2876550" cy="193357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4" name="Прямоугольник 13"/>
          <p:cNvSpPr/>
          <p:nvPr/>
        </p:nvSpPr>
        <p:spPr>
          <a:xfrm>
            <a:off x="4607882" y="1574859"/>
            <a:ext cx="44604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</a:rPr>
              <a:t>«Прежде чем за стол   вам  сесть,</a:t>
            </a:r>
          </a:p>
          <a:p>
            <a:r>
              <a:rPr lang="ru-RU" sz="2000" b="1" i="1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</a:rPr>
              <a:t> Вы  подумайте, что съесть»</a:t>
            </a:r>
          </a:p>
        </p:txBody>
      </p:sp>
      <p:pic>
        <p:nvPicPr>
          <p:cNvPr id="17" name="Рисунок 16" descr="81824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405100">
            <a:off x="426236" y="1772816"/>
            <a:ext cx="3076585" cy="414338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964529" y="45614"/>
            <a:ext cx="5214942" cy="707886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Правильно   питайся!</a:t>
            </a:r>
            <a:endParaRPr lang="ru-RU" sz="4000" dirty="0"/>
          </a:p>
        </p:txBody>
      </p:sp>
      <p:pic>
        <p:nvPicPr>
          <p:cNvPr id="12" name="Рисунок 11" descr="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28678" y="4568766"/>
            <a:ext cx="2247900" cy="1428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70C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207909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5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 descr="молоко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5" y="2325658"/>
            <a:ext cx="1296144" cy="1759053"/>
          </a:xfrm>
          <a:prstGeom prst="rect">
            <a:avLst/>
          </a:prstGeom>
        </p:spPr>
      </p:pic>
      <p:pic>
        <p:nvPicPr>
          <p:cNvPr id="21" name="Рисунок 20" descr="мясо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1268760"/>
            <a:ext cx="1947098" cy="1303784"/>
          </a:xfrm>
          <a:prstGeom prst="rect">
            <a:avLst/>
          </a:prstGeom>
        </p:spPr>
      </p:pic>
      <p:pic>
        <p:nvPicPr>
          <p:cNvPr id="18434" name="Picture 2" descr="j040524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27875" y="2133600"/>
            <a:ext cx="2016125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 descr="j041045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3800" y="0"/>
            <a:ext cx="118110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7" descr="j041189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39975" y="333375"/>
            <a:ext cx="9747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Text Box 18"/>
          <p:cNvSpPr txBox="1">
            <a:spLocks noChangeArrowheads="1"/>
          </p:cNvSpPr>
          <p:nvPr/>
        </p:nvSpPr>
        <p:spPr bwMode="auto">
          <a:xfrm>
            <a:off x="1116013" y="6481763"/>
            <a:ext cx="1584325" cy="3762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>
                <a:solidFill>
                  <a:srgbClr val="FF0066"/>
                </a:solidFill>
                <a:cs typeface="Arial" charset="0"/>
              </a:rPr>
              <a:t>  </a:t>
            </a:r>
            <a:r>
              <a:rPr lang="ru-RU" b="1">
                <a:solidFill>
                  <a:srgbClr val="FF0066"/>
                </a:solidFill>
                <a:cs typeface="Arial" charset="0"/>
              </a:rPr>
              <a:t>полезно</a:t>
            </a:r>
          </a:p>
        </p:txBody>
      </p:sp>
      <p:sp>
        <p:nvSpPr>
          <p:cNvPr id="18451" name="Text Box 19"/>
          <p:cNvSpPr txBox="1">
            <a:spLocks noChangeArrowheads="1"/>
          </p:cNvSpPr>
          <p:nvPr/>
        </p:nvSpPr>
        <p:spPr bwMode="auto">
          <a:xfrm>
            <a:off x="6227763" y="6481763"/>
            <a:ext cx="1512887" cy="376237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b="1">
                <a:cs typeface="Arial" charset="0"/>
              </a:rPr>
              <a:t>   </a:t>
            </a:r>
            <a:r>
              <a:rPr lang="ru-RU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вредно</a:t>
            </a:r>
          </a:p>
        </p:txBody>
      </p:sp>
      <p:pic>
        <p:nvPicPr>
          <p:cNvPr id="18452" name="Picture 20" descr="рпсенеквг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388" y="0"/>
            <a:ext cx="1546225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3" name="Picture 21" descr="уы45ы345ы5ыуе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026400" y="0"/>
            <a:ext cx="11176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4" name="Picture 22" descr="ршг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339975" y="2852738"/>
            <a:ext cx="165735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5" name="Picture 23" descr="1193308830_gif04065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059113" y="1341438"/>
            <a:ext cx="12382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7" name="Picture 25" descr="miscellaneous_590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3850" y="2133600"/>
            <a:ext cx="108585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8" name="Picture 26" descr="Рисунок6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924300" y="404813"/>
            <a:ext cx="571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60" name="Picture 28" descr="чвекеуе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547813" y="1700213"/>
            <a:ext cx="1296987" cy="119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62" name="Picture 30" descr="чвечуечувке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516688" y="404813"/>
            <a:ext cx="1046162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9" name="Picture 32" descr="j0290939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68313" y="3933825"/>
            <a:ext cx="2498725" cy="258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66" name="Picture 34" descr="кчсевку5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851275" y="3500438"/>
            <a:ext cx="165735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1" name="Picture 35" descr="j0431636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795963" y="4076700"/>
            <a:ext cx="2435225" cy="243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550677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7 L -0.40156 0.43056 " pathEditMode="relative" ptsTypes="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07407E-6 L -0.48038 0.2625 " pathEditMode="relative" ptsTypes="AA">
                                      <p:cBhvr>
                                        <p:cTn id="1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84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51284E-6 L 0.09444 0.64006 " pathEditMode="relative" ptsTypes="AA">
                                      <p:cBhvr>
                                        <p:cTn id="15" dur="20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5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84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-3.58316E-6 L -0.14185 0.22022 " pathEditMode="relative" ptsTypes="AA">
                                      <p:cBhvr>
                                        <p:cTn id="20" dur="2000" fill="hold"/>
                                        <p:tgtEl>
                                          <p:spTgt spid="184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5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84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6.22484E-6 L -0.20469 0.45108 " pathEditMode="relative" ptsTypes="AA">
                                      <p:cBhvr>
                                        <p:cTn id="25" dur="2000" fill="hold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5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84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5.28337E-6 L -0.58264 0.57715 " pathEditMode="relative" ptsTypes="AA">
                                      <p:cBhvr>
                                        <p:cTn id="30" dur="2000" fill="hold"/>
                                        <p:tgtEl>
                                          <p:spTgt spid="184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6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84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45431E-6 L 0.65365 0.34629 " pathEditMode="relative" ptsTypes="AA">
                                      <p:cBhvr>
                                        <p:cTn id="35" dur="2000" fill="hold"/>
                                        <p:tgtEl>
                                          <p:spTgt spid="184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5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84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79366E-7 L 0.44896 0.66111 " pathEditMode="relative" ptsTypes="AA">
                                      <p:cBhvr>
                                        <p:cTn id="40" dur="2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84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5E-6 3.39579E-6 L 0.14965 0.68216 " pathEditMode="relative" ptsTypes="AA">
                                      <p:cBhvr>
                                        <p:cTn id="45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84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6.98358E-6 L 0.29149 0.65048 " pathEditMode="relative" ptsTypes="AA">
                                      <p:cBhvr>
                                        <p:cTn id="50" dur="2000" fill="hold"/>
                                        <p:tgtEl>
                                          <p:spTgt spid="184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5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84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32084E-6 L -0.75608 0.66111 " pathEditMode="relative" ptsTypes="AA">
                                      <p:cBhvr>
                                        <p:cTn id="55" dur="2000" fill="hold"/>
                                        <p:tgtEl>
                                          <p:spTgt spid="184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5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84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5.6211E-7 L -0.67726 0.33565 " pathEditMode="relative" ptsTypes="AA">
                                      <p:cBhvr>
                                        <p:cTn id="60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84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26694E-6 L 0.51198 0.44067 " pathEditMode="relative" ptsTypes="AA">
                                      <p:cBhvr>
                                        <p:cTn id="65" dur="2000" fill="hold"/>
                                        <p:tgtEl>
                                          <p:spTgt spid="184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6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84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79366E-7 L 0.2441 0.15753 " pathEditMode="relative" ptsTypes="AA">
                                      <p:cBhvr>
                                        <p:cTn id="70" dur="2000" fill="hold"/>
                                        <p:tgtEl>
                                          <p:spTgt spid="184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66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3968" y="1053488"/>
            <a:ext cx="402959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Book Antiqua" panose="02040602050305030304" pitchFamily="18" charset="0"/>
              </a:rPr>
              <a:t>Витамины</a:t>
            </a:r>
            <a:r>
              <a:rPr lang="ru-RU" sz="2800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Book Antiqua" panose="02040602050305030304" pitchFamily="18" charset="0"/>
              </a:rPr>
              <a:t> нам полезны,</a:t>
            </a:r>
            <a:br>
              <a:rPr lang="ru-RU" sz="2800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Book Antiqua" panose="02040602050305030304" pitchFamily="18" charset="0"/>
              </a:rPr>
            </a:br>
            <a:r>
              <a:rPr lang="ru-RU" sz="2800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Book Antiqua" panose="02040602050305030304" pitchFamily="18" charset="0"/>
              </a:rPr>
              <a:t>Это точно знаю.</a:t>
            </a:r>
            <a:br>
              <a:rPr lang="ru-RU" sz="2800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Book Antiqua" panose="02040602050305030304" pitchFamily="18" charset="0"/>
              </a:rPr>
            </a:br>
            <a:r>
              <a:rPr lang="ru-RU" sz="2800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Book Antiqua" panose="02040602050305030304" pitchFamily="18" charset="0"/>
              </a:rPr>
              <a:t>Только их не из таблеток</a:t>
            </a:r>
            <a:br>
              <a:rPr lang="ru-RU" sz="2800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Book Antiqua" panose="02040602050305030304" pitchFamily="18" charset="0"/>
              </a:rPr>
            </a:br>
            <a:r>
              <a:rPr lang="ru-RU" sz="2800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Book Antiqua" panose="02040602050305030304" pitchFamily="18" charset="0"/>
              </a:rPr>
              <a:t>Я употребляю.</a:t>
            </a:r>
            <a:br>
              <a:rPr lang="ru-RU" sz="2800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Book Antiqua" panose="02040602050305030304" pitchFamily="18" charset="0"/>
              </a:rPr>
            </a:br>
            <a:r>
              <a:rPr lang="ru-RU" sz="2800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Book Antiqua" panose="02040602050305030304" pitchFamily="18" charset="0"/>
              </a:rPr>
              <a:t>Получаю их из пищи</a:t>
            </a:r>
            <a:br>
              <a:rPr lang="ru-RU" sz="2800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Book Antiqua" panose="02040602050305030304" pitchFamily="18" charset="0"/>
              </a:rPr>
            </a:br>
            <a:r>
              <a:rPr lang="ru-RU" sz="2800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Book Antiqua" panose="02040602050305030304" pitchFamily="18" charset="0"/>
              </a:rPr>
              <a:t>Вкусной и полезной.</a:t>
            </a:r>
            <a:br>
              <a:rPr lang="ru-RU" sz="2800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Book Antiqua" panose="02040602050305030304" pitchFamily="18" charset="0"/>
              </a:rPr>
            </a:br>
            <a:r>
              <a:rPr lang="ru-RU" sz="2800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Book Antiqua" panose="02040602050305030304" pitchFamily="18" charset="0"/>
              </a:rPr>
              <a:t>Где же прячутся они?</a:t>
            </a:r>
            <a:br>
              <a:rPr lang="ru-RU" sz="2800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Book Antiqua" panose="02040602050305030304" pitchFamily="18" charset="0"/>
              </a:rPr>
            </a:br>
            <a:r>
              <a:rPr lang="ru-RU" sz="2800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Book Antiqua" panose="02040602050305030304" pitchFamily="18" charset="0"/>
              </a:rPr>
              <a:t>Очень интересно.</a:t>
            </a:r>
          </a:p>
        </p:txBody>
      </p:sp>
      <p:pic>
        <p:nvPicPr>
          <p:cNvPr id="3" name="Рисунок 2" descr="818249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133911"/>
            <a:ext cx="3672142" cy="4590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4238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8" name="AutoShape 10"/>
          <p:cNvSpPr>
            <a:spLocks noChangeArrowheads="1"/>
          </p:cNvSpPr>
          <p:nvPr/>
        </p:nvSpPr>
        <p:spPr bwMode="auto">
          <a:xfrm>
            <a:off x="214282" y="142852"/>
            <a:ext cx="3455987" cy="273685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softEdge rad="63500"/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dirty="0"/>
              <a:t>Витамин А</a:t>
            </a:r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</p:txBody>
      </p:sp>
      <p:sp>
        <p:nvSpPr>
          <p:cNvPr id="7182" name="AutoShape 14"/>
          <p:cNvSpPr>
            <a:spLocks noChangeArrowheads="1"/>
          </p:cNvSpPr>
          <p:nvPr/>
        </p:nvSpPr>
        <p:spPr bwMode="auto">
          <a:xfrm>
            <a:off x="5143504" y="142852"/>
            <a:ext cx="3455987" cy="273685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>
            <a:softEdge rad="63500"/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dirty="0"/>
              <a:t>Витамин В</a:t>
            </a:r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</p:txBody>
      </p:sp>
      <p:sp>
        <p:nvSpPr>
          <p:cNvPr id="7184" name="AutoShape 16"/>
          <p:cNvSpPr>
            <a:spLocks noChangeArrowheads="1"/>
          </p:cNvSpPr>
          <p:nvPr/>
        </p:nvSpPr>
        <p:spPr bwMode="auto">
          <a:xfrm>
            <a:off x="4929190" y="3357562"/>
            <a:ext cx="3455987" cy="2736850"/>
          </a:xfrm>
          <a:prstGeom prst="roundRect">
            <a:avLst>
              <a:gd name="adj" fmla="val 16667"/>
            </a:avLst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  <a:effectLst>
            <a:softEdge rad="63500"/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dirty="0"/>
              <a:t>Витамин С</a:t>
            </a:r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</p:txBody>
      </p:sp>
      <p:sp>
        <p:nvSpPr>
          <p:cNvPr id="7185" name="AutoShape 17"/>
          <p:cNvSpPr>
            <a:spLocks noChangeArrowheads="1"/>
          </p:cNvSpPr>
          <p:nvPr/>
        </p:nvSpPr>
        <p:spPr bwMode="auto">
          <a:xfrm>
            <a:off x="357158" y="3571876"/>
            <a:ext cx="3455987" cy="2736850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>
            <a:softEdge rad="63500"/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dirty="0"/>
              <a:t>Витамин Д</a:t>
            </a:r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</p:txBody>
      </p:sp>
      <p:pic>
        <p:nvPicPr>
          <p:cNvPr id="7187" name="Picture 19" descr="в5кеееееееееееее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5357826"/>
            <a:ext cx="1042987" cy="81915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7188" name="Picture 20" descr="j040524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0298" y="4214818"/>
            <a:ext cx="1584325" cy="113188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0" name="Picture 13" descr="4bc08ef21d1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3714752"/>
            <a:ext cx="1154112" cy="103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142844" y="2786058"/>
            <a:ext cx="40719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Если вы хотите хорошо расти, хорошо видеть 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786314" y="600076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Если вы хотите реже простужаться, быть бодрыми.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429124" y="285749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 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142844" y="6211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Если вы хотите чтобы наши кости и зубы  были здоровыми.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572000" y="278605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Если вы хотите быть сильными,  иметь хороший аппетит </a:t>
            </a:r>
          </a:p>
        </p:txBody>
      </p:sp>
      <p:pic>
        <p:nvPicPr>
          <p:cNvPr id="25" name="Picture 18" descr="чкечуквнкв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5072074"/>
            <a:ext cx="1512887" cy="130968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6" name="Picture 22" descr="чвечукеквекв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1538" y="4214818"/>
            <a:ext cx="1446281" cy="97154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8" name="Рисунок 27" descr="i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429256" y="4786322"/>
            <a:ext cx="1524011" cy="1143008"/>
          </a:xfrm>
          <a:prstGeom prst="rect">
            <a:avLst/>
          </a:prstGeom>
        </p:spPr>
      </p:pic>
      <p:pic>
        <p:nvPicPr>
          <p:cNvPr id="29" name="Рисунок 28" descr="cabbag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57158" y="785794"/>
            <a:ext cx="988889" cy="1014409"/>
          </a:xfrm>
          <a:prstGeom prst="rect">
            <a:avLst/>
          </a:prstGeom>
        </p:spPr>
      </p:pic>
      <p:pic>
        <p:nvPicPr>
          <p:cNvPr id="31" name="Рисунок 30" descr="27844_640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571736" y="785794"/>
            <a:ext cx="928694" cy="858824"/>
          </a:xfrm>
          <a:prstGeom prst="rect">
            <a:avLst/>
          </a:prstGeom>
        </p:spPr>
      </p:pic>
      <p:pic>
        <p:nvPicPr>
          <p:cNvPr id="33" name="Рисунок 32" descr="86800341_1259869_220pxOnion_on_White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143768" y="4071942"/>
            <a:ext cx="1071570" cy="1071570"/>
          </a:xfrm>
          <a:prstGeom prst="rect">
            <a:avLst/>
          </a:prstGeom>
        </p:spPr>
      </p:pic>
      <p:pic>
        <p:nvPicPr>
          <p:cNvPr id="34" name="Рисунок 33" descr="morkovka_02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16200000">
            <a:off x="1221790" y="1421362"/>
            <a:ext cx="1500198" cy="1086319"/>
          </a:xfrm>
          <a:prstGeom prst="rect">
            <a:avLst/>
          </a:prstGeom>
        </p:spPr>
      </p:pic>
      <p:pic>
        <p:nvPicPr>
          <p:cNvPr id="35" name="Рисунок 34" descr="th_924a47ffcc89f90b8965c3d0c16d9ef5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572132" y="1785926"/>
            <a:ext cx="785818" cy="911974"/>
          </a:xfrm>
          <a:prstGeom prst="rect">
            <a:avLst/>
          </a:prstGeom>
        </p:spPr>
      </p:pic>
      <p:pic>
        <p:nvPicPr>
          <p:cNvPr id="36" name="Рисунок 35" descr="clip8968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715140" y="1357298"/>
            <a:ext cx="1630940" cy="1086614"/>
          </a:xfrm>
          <a:prstGeom prst="rect">
            <a:avLst/>
          </a:prstGeom>
        </p:spPr>
      </p:pic>
      <p:pic>
        <p:nvPicPr>
          <p:cNvPr id="37" name="Рисунок 36" descr="i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357818" y="714356"/>
            <a:ext cx="1178712" cy="785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5477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8" grpId="0" animBg="1"/>
      <p:bldP spid="7182" grpId="0" animBg="1"/>
      <p:bldP spid="7184" grpId="0" animBg="1"/>
      <p:bldP spid="718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67944" y="797510"/>
            <a:ext cx="4608512" cy="526297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u-RU" sz="2400" b="1" i="1" dirty="0">
                <a:ln w="12700" cmpd="sng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Хорошо здоровым быть!</a:t>
            </a:r>
            <a:br>
              <a:rPr lang="ru-RU" sz="2400" b="1" i="1" dirty="0">
                <a:ln w="12700" cmpd="sng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b="1" i="1" dirty="0">
                <a:ln w="12700" cmpd="sng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Соков надо больше пить!</a:t>
            </a:r>
            <a:br>
              <a:rPr lang="ru-RU" sz="2400" b="1" i="1" dirty="0">
                <a:ln w="12700" cmpd="sng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b="1" i="1" dirty="0">
                <a:ln w="12700" cmpd="sng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Гамбургер забросить в урну,</a:t>
            </a:r>
            <a:br>
              <a:rPr lang="ru-RU" sz="2400" b="1" i="1" dirty="0">
                <a:ln w="12700" cmpd="sng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b="1" i="1" dirty="0">
                <a:ln w="12700" cmpd="sng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И купаться в речке бурной!!!</a:t>
            </a:r>
            <a:br>
              <a:rPr lang="ru-RU" sz="2400" b="1" i="1" dirty="0">
                <a:ln w="12700" cmpd="sng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b="1" i="1" dirty="0">
                <a:ln w="12700" cmpd="sng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Закаляться, обливаться,</a:t>
            </a:r>
            <a:br>
              <a:rPr lang="ru-RU" sz="2400" b="1" i="1" dirty="0">
                <a:ln w="12700" cmpd="sng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b="1" i="1" dirty="0">
                <a:ln w="12700" cmpd="sng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Спортом разным заниматься!</a:t>
            </a:r>
            <a:br>
              <a:rPr lang="ru-RU" sz="2400" b="1" i="1" dirty="0">
                <a:ln w="12700" cmpd="sng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b="1" i="1" dirty="0">
                <a:ln w="12700" cmpd="sng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И болезней не боясь,</a:t>
            </a:r>
            <a:br>
              <a:rPr lang="ru-RU" sz="2400" b="1" i="1" dirty="0">
                <a:ln w="12700" cmpd="sng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b="1" i="1" dirty="0">
                <a:ln w="12700" cmpd="sng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В тёплом доме не таясь,</a:t>
            </a:r>
            <a:br>
              <a:rPr lang="ru-RU" sz="2400" b="1" i="1" dirty="0">
                <a:ln w="12700" cmpd="sng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b="1" i="1" dirty="0">
                <a:ln w="12700" cmpd="sng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По Земле гулять свободно,</a:t>
            </a:r>
            <a:br>
              <a:rPr lang="ru-RU" sz="2400" b="1" i="1" dirty="0">
                <a:ln w="12700" cmpd="sng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b="1" i="1" dirty="0">
                <a:ln w="12700" cmpd="sng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Красоте дивясь природной!!!</a:t>
            </a:r>
            <a:br>
              <a:rPr lang="ru-RU" sz="2400" b="1" i="1" dirty="0">
                <a:ln w="12700" cmpd="sng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b="1" i="1" dirty="0">
                <a:ln w="12700" cmpd="sng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Вот тогда начнете жить!</a:t>
            </a:r>
            <a:br>
              <a:rPr lang="ru-RU" sz="2400" b="1" i="1" dirty="0">
                <a:ln w="12700" cmpd="sng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b="1" i="1" dirty="0">
                <a:ln w="12700" cmpd="sng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Здорово здоровым быть!</a:t>
            </a:r>
          </a:p>
        </p:txBody>
      </p:sp>
      <p:pic>
        <p:nvPicPr>
          <p:cNvPr id="3" name="Рисунок 2" descr="818249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1357298"/>
            <a:ext cx="3820488" cy="477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4707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18249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771724"/>
            <a:ext cx="2873708" cy="359213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059832" y="1771724"/>
            <a:ext cx="545486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БУДЬТЕ </a:t>
            </a:r>
          </a:p>
          <a:p>
            <a:pPr algn="ctr"/>
            <a:r>
              <a:rPr lang="ru-RU" sz="60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ЗДОРОВЫ  !!!</a:t>
            </a:r>
          </a:p>
        </p:txBody>
      </p:sp>
    </p:spTree>
    <p:extLst>
      <p:ext uri="{BB962C8B-B14F-4D97-AF65-F5344CB8AC3E}">
        <p14:creationId xmlns:p14="http://schemas.microsoft.com/office/powerpoint/2010/main" val="77564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124711"/>
            <a:ext cx="3428386" cy="403244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ru-RU" dirty="0"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2400" i="1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Всем известно и понятно,</a:t>
            </a:r>
            <a:br>
              <a:rPr lang="ru-RU" sz="2400" i="1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i="1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здоровым быть приятно.</a:t>
            </a:r>
            <a:br>
              <a:rPr lang="ru-RU" sz="2400" i="1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i="1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Только надо знать.</a:t>
            </a:r>
            <a:br>
              <a:rPr lang="ru-RU" sz="2400" i="1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i="1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здоровым стать. </a:t>
            </a:r>
            <a:br>
              <a:rPr lang="ru-RU" sz="2400" i="1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sz="2400" i="1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i="1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Лечит маленьких детей,</a:t>
            </a:r>
            <a:br>
              <a:rPr lang="ru-RU" sz="2400" i="1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i="1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Лечит птичек и зверей,</a:t>
            </a:r>
            <a:br>
              <a:rPr lang="ru-RU" sz="2400" i="1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i="1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Сквозь очки свои глядит</a:t>
            </a:r>
            <a:br>
              <a:rPr lang="ru-RU" sz="2400" i="1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i="1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Добрый доктор …</a:t>
            </a:r>
          </a:p>
          <a:p>
            <a:endParaRPr lang="ru-RU" dirty="0"/>
          </a:p>
        </p:txBody>
      </p:sp>
      <p:pic>
        <p:nvPicPr>
          <p:cNvPr id="4" name="Рисунок 3" descr="доктор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97584">
            <a:off x="4711571" y="1311347"/>
            <a:ext cx="3203960" cy="3998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41441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460915A-BC05-4DB1-BF4C-3E8CA82E0B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831" b="98589" l="3433" r="98358">
                        <a14:foregroundMark x1="15075" y1="19758" x2="15075" y2="19758"/>
                        <a14:foregroundMark x1="11791" y1="12702" x2="10149" y2="22782"/>
                        <a14:foregroundMark x1="10149" y1="22782" x2="14925" y2="32258"/>
                        <a14:foregroundMark x1="14925" y1="32258" x2="18060" y2="56855"/>
                        <a14:foregroundMark x1="18060" y1="56855" x2="17910" y2="57460"/>
                        <a14:foregroundMark x1="8507" y1="26411" x2="6418" y2="13911"/>
                        <a14:foregroundMark x1="6418" y1="13911" x2="3731" y2="30040"/>
                        <a14:foregroundMark x1="12985" y1="10685" x2="14179" y2="9677"/>
                        <a14:foregroundMark x1="20448" y1="38911" x2="32836" y2="37903"/>
                        <a14:foregroundMark x1="52239" y1="12097" x2="48657" y2="22581"/>
                        <a14:foregroundMark x1="48657" y1="22581" x2="51642" y2="12702"/>
                        <a14:foregroundMark x1="51642" y1="12702" x2="45373" y2="19153"/>
                        <a14:foregroundMark x1="45373" y1="19153" x2="43433" y2="32056"/>
                        <a14:foregroundMark x1="43433" y1="32056" x2="51045" y2="25806"/>
                        <a14:foregroundMark x1="51045" y1="25806" x2="51791" y2="36089"/>
                        <a14:foregroundMark x1="51791" y1="36089" x2="50299" y2="45968"/>
                        <a14:foregroundMark x1="50299" y1="45968" x2="54030" y2="46573"/>
                        <a14:foregroundMark x1="51493" y1="3831" x2="47612" y2="7056"/>
                        <a14:foregroundMark x1="39701" y1="89718" x2="47463" y2="89516"/>
                        <a14:foregroundMark x1="47463" y1="89516" x2="50299" y2="95363"/>
                        <a14:foregroundMark x1="34179" y1="96573" x2="30000" y2="98387"/>
                        <a14:foregroundMark x1="35075" y1="82661" x2="27015" y2="87903"/>
                        <a14:foregroundMark x1="89403" y1="21371" x2="85373" y2="31653"/>
                        <a14:foregroundMark x1="85373" y1="31653" x2="91343" y2="38710"/>
                        <a14:foregroundMark x1="91343" y1="38710" x2="92388" y2="60685"/>
                        <a14:foregroundMark x1="92388" y1="60685" x2="88657" y2="49597"/>
                        <a14:foregroundMark x1="88657" y1="49597" x2="85821" y2="56452"/>
                        <a14:foregroundMark x1="93881" y1="24194" x2="95075" y2="36492"/>
                        <a14:foregroundMark x1="95075" y1="36492" x2="93134" y2="26411"/>
                        <a14:foregroundMark x1="93134" y1="26411" x2="95224" y2="19960"/>
                        <a14:foregroundMark x1="43582" y1="39113" x2="38060" y2="41331"/>
                        <a14:foregroundMark x1="41194" y1="26815" x2="34925" y2="22782"/>
                        <a14:foregroundMark x1="49104" y1="46976" x2="47910" y2="54435"/>
                        <a14:foregroundMark x1="68806" y1="84677" x2="61194" y2="87298"/>
                        <a14:foregroundMark x1="61194" y1="87298" x2="60448" y2="94153"/>
                        <a14:foregroundMark x1="69552" y1="85484" x2="75224" y2="93145"/>
                        <a14:foregroundMark x1="75224" y1="93145" x2="76567" y2="93145"/>
                        <a14:foregroundMark x1="71791" y1="74597" x2="79701" y2="77218"/>
                        <a14:foregroundMark x1="39254" y1="88306" x2="36269" y2="97782"/>
                        <a14:foregroundMark x1="36269" y1="97782" x2="34478" y2="98790"/>
                        <a14:foregroundMark x1="98358" y1="21774" x2="98358" y2="2177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368299">
            <a:off x="6392072" y="4893165"/>
            <a:ext cx="2502626" cy="185269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628800"/>
            <a:ext cx="6552728" cy="4032448"/>
          </a:xfrm>
        </p:spPr>
        <p:txBody>
          <a:bodyPr>
            <a:normAutofit fontScale="92500" lnSpcReduction="10000"/>
          </a:bodyPr>
          <a:lstStyle/>
          <a:p>
            <a:pPr marL="0" indent="0" algn="l">
              <a:buNone/>
            </a:pPr>
            <a:r>
              <a:rPr lang="ru-RU" b="0" i="1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Спорт – это главная составная часть физкультуры. Спорт бывает любительским, а бывает профессиональным. </a:t>
            </a:r>
          </a:p>
          <a:p>
            <a:pPr marL="0" indent="0" algn="l">
              <a:buNone/>
            </a:pPr>
            <a:r>
              <a:rPr lang="ru-RU" b="0" i="1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Спортсмен – это человек, занимающийся каким –либо видом спорта профессионально, или любительски.</a:t>
            </a:r>
          </a:p>
          <a:p>
            <a:pPr marL="0" indent="0" algn="l">
              <a:buNone/>
            </a:pPr>
            <a:r>
              <a:rPr lang="ru-RU" b="0" i="1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Профессиональный спорт – это виды спорта в которых спортсмены борются за награды и участвуют в соревнованиях.</a:t>
            </a:r>
          </a:p>
          <a:p>
            <a:pPr marL="0" indent="0" algn="l">
              <a:buNone/>
            </a:pPr>
            <a:r>
              <a:rPr lang="ru-RU" b="0" i="1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Любительский спорт – это спорт, где человек занимается тем видам спорта, каким ему хочется.</a:t>
            </a:r>
          </a:p>
          <a:p>
            <a:pPr marL="0" indent="0" algn="l">
              <a:buNone/>
            </a:pPr>
            <a:r>
              <a:rPr lang="ru-RU" b="0" i="1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Видов спорта очень много: это плавание, прыжки, бег, борьба, теннис, хоккей, футбол, баскетбол, гольф, волейбол, метание, спортивная гимнастика.</a:t>
            </a:r>
          </a:p>
          <a:p>
            <a:pPr marL="0" indent="0" algn="l">
              <a:buNone/>
            </a:pPr>
            <a:r>
              <a:rPr lang="ru-RU" b="0" i="1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Виды спорта делятся на групповые и индивидуальные.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17D91E-07A1-4F39-85FF-796144F2ED40}"/>
              </a:ext>
            </a:extLst>
          </p:cNvPr>
          <p:cNvSpPr txBox="1"/>
          <p:nvPr/>
        </p:nvSpPr>
        <p:spPr>
          <a:xfrm>
            <a:off x="1295636" y="476672"/>
            <a:ext cx="590465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i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mo"/>
              </a:rPr>
              <a:t>Давайте поговорим о спорте. Что такое спорт? Кто такой спортсмен?</a:t>
            </a:r>
            <a:endParaRPr lang="ru-RU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399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amil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268760"/>
            <a:ext cx="3779912" cy="17530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70C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141064-377x400-funfamout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332656"/>
            <a:ext cx="2584091" cy="27417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70C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539552" y="0"/>
            <a:ext cx="4935069" cy="1138773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/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  ними будем  мы  дружить, </a:t>
            </a:r>
          </a:p>
          <a:p>
            <a:pPr algn="ctr"/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Чтоб  здоровыми  нам  быть.</a:t>
            </a:r>
          </a:p>
        </p:txBody>
      </p:sp>
      <p:pic>
        <p:nvPicPr>
          <p:cNvPr id="8" name="Рисунок 7" descr="494afdc3c0b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87624" y="3429000"/>
            <a:ext cx="2076822" cy="27690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70C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/>
          <p:cNvSpPr txBox="1"/>
          <p:nvPr/>
        </p:nvSpPr>
        <p:spPr>
          <a:xfrm>
            <a:off x="323528" y="2996952"/>
            <a:ext cx="4408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Больше  гулять  на  свежем  воздухе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12160" y="3140968"/>
            <a:ext cx="3103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Кататься  на  велосипеде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43608" y="6309320"/>
            <a:ext cx="2635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Кататься  на  роликах</a:t>
            </a:r>
          </a:p>
        </p:txBody>
      </p:sp>
      <p:pic>
        <p:nvPicPr>
          <p:cNvPr id="12" name="Рисунок 11" descr="image296845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6056" y="3645024"/>
            <a:ext cx="3333772" cy="2500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70C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TextBox 12"/>
          <p:cNvSpPr txBox="1"/>
          <p:nvPr/>
        </p:nvSpPr>
        <p:spPr>
          <a:xfrm>
            <a:off x="6372200" y="6237312"/>
            <a:ext cx="1241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Купаться</a:t>
            </a:r>
          </a:p>
        </p:txBody>
      </p:sp>
    </p:spTree>
    <p:extLst>
      <p:ext uri="{BB962C8B-B14F-4D97-AF65-F5344CB8AC3E}">
        <p14:creationId xmlns:p14="http://schemas.microsoft.com/office/powerpoint/2010/main" val="3505311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76672"/>
            <a:ext cx="3628558" cy="22859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70C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1043608" y="2924944"/>
            <a:ext cx="2508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Кататься  на  лыжах</a:t>
            </a:r>
          </a:p>
        </p:txBody>
      </p:sp>
      <p:pic>
        <p:nvPicPr>
          <p:cNvPr id="5" name="Рисунок 4" descr="dzd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3" y="476672"/>
            <a:ext cx="3072341" cy="2304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70C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1231439030_23991_im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71800" y="3717032"/>
            <a:ext cx="3865612" cy="25964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70C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5652120" y="2924944"/>
            <a:ext cx="2513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Кататься  на  санках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91880" y="6309320"/>
            <a:ext cx="2649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Кататься  на  коньках</a:t>
            </a:r>
          </a:p>
        </p:txBody>
      </p:sp>
    </p:spTree>
    <p:extLst>
      <p:ext uri="{BB962C8B-B14F-4D97-AF65-F5344CB8AC3E}">
        <p14:creationId xmlns:p14="http://schemas.microsoft.com/office/powerpoint/2010/main" val="3622325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83769" y="476672"/>
            <a:ext cx="41044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Ну  а утром  не  ленись –</a:t>
            </a:r>
          </a:p>
          <a:p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  зарядку  становись!</a:t>
            </a:r>
            <a:endParaRPr lang="ru-RU" sz="24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29A4E17-6048-42EB-8BCE-9A95C1136C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879" y="1988840"/>
            <a:ext cx="5822235" cy="36388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71855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83769" y="476672"/>
            <a:ext cx="4104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endParaRPr lang="ru-RU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44FD91-3BB3-4EA1-827B-6B191C041547}"/>
              </a:ext>
            </a:extLst>
          </p:cNvPr>
          <p:cNvSpPr txBox="1"/>
          <p:nvPr/>
        </p:nvSpPr>
        <p:spPr>
          <a:xfrm>
            <a:off x="444302" y="481583"/>
            <a:ext cx="4248472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1400" b="0" i="1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Мы сегодня не </a:t>
            </a:r>
            <a:r>
              <a:rPr lang="ru-RU" sz="1400" b="1" i="1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ребятки</a:t>
            </a:r>
            <a:r>
              <a:rPr lang="ru-RU" sz="1400" b="0" i="1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, мы веселые </a:t>
            </a:r>
            <a:r>
              <a:rPr lang="ru-RU" sz="1400" b="0" i="1" dirty="0" err="1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зверятки</a:t>
            </a:r>
            <a:r>
              <a:rPr lang="ru-RU" sz="1400" b="0" i="1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!</a:t>
            </a:r>
          </a:p>
          <a:p>
            <a:pPr algn="l"/>
            <a:r>
              <a:rPr lang="ru-RU" sz="1400" b="0" i="1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На полянке тишина, мы шагаем раз-два, раз-два</a:t>
            </a:r>
          </a:p>
          <a:p>
            <a:pPr algn="l"/>
            <a:r>
              <a:rPr lang="ru-RU" sz="1400" b="0" i="1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(</a:t>
            </a:r>
            <a:r>
              <a:rPr lang="ru-RU" sz="1400" b="0" i="1" u="sng" dirty="0">
                <a:ln>
                  <a:solidFill>
                    <a:schemeClr val="accent3">
                      <a:lumMod val="75000"/>
                    </a:schemeClr>
                  </a:solidFill>
                </a:ln>
                <a:latin typeface="Arial" panose="020B0604020202020204" pitchFamily="34" charset="0"/>
              </a:rPr>
              <a:t>ходьба в колонне друг за другом)</a:t>
            </a:r>
          </a:p>
          <a:p>
            <a:pPr algn="l"/>
            <a:r>
              <a:rPr lang="ru-RU" sz="1400" b="0" i="1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Здесь зайчата </a:t>
            </a:r>
            <a:r>
              <a:rPr lang="ru-RU" sz="1400" b="0" i="1" u="sng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(</a:t>
            </a:r>
            <a:r>
              <a:rPr lang="ru-RU" sz="1400" b="0" i="1" u="sng" dirty="0">
                <a:ln>
                  <a:solidFill>
                    <a:schemeClr val="accent3">
                      <a:lumMod val="75000"/>
                    </a:schemeClr>
                  </a:solidFill>
                </a:ln>
                <a:latin typeface="Arial" panose="020B0604020202020204" pitchFamily="34" charset="0"/>
              </a:rPr>
              <a:t>прыжки)</a:t>
            </a:r>
          </a:p>
          <a:p>
            <a:pPr algn="l"/>
            <a:r>
              <a:rPr lang="ru-RU" sz="1400" b="0" i="1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И мышата </a:t>
            </a:r>
            <a:r>
              <a:rPr lang="ru-RU" sz="1400" b="0" i="1" u="sng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(</a:t>
            </a:r>
            <a:r>
              <a:rPr lang="ru-RU" sz="1400" b="0" i="1" u="sng" dirty="0">
                <a:ln>
                  <a:solidFill>
                    <a:schemeClr val="accent3">
                      <a:lumMod val="75000"/>
                    </a:schemeClr>
                  </a:solidFill>
                </a:ln>
                <a:latin typeface="Arial" panose="020B0604020202020204" pitchFamily="34" charset="0"/>
              </a:rPr>
              <a:t>ходьба на носочках)</a:t>
            </a:r>
          </a:p>
          <a:p>
            <a:pPr algn="l"/>
            <a:r>
              <a:rPr lang="ru-RU" sz="1400" b="0" i="1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Медвежата </a:t>
            </a:r>
            <a:r>
              <a:rPr lang="ru-RU" sz="1400" b="0" i="1" u="sng" dirty="0">
                <a:ln>
                  <a:solidFill>
                    <a:schemeClr val="accent3">
                      <a:lumMod val="75000"/>
                    </a:schemeClr>
                  </a:solidFill>
                </a:ln>
                <a:latin typeface="Arial" panose="020B0604020202020204" pitchFamily="34" charset="0"/>
              </a:rPr>
              <a:t>(ходьба в перевалку)</a:t>
            </a:r>
          </a:p>
          <a:p>
            <a:pPr algn="l"/>
            <a:r>
              <a:rPr lang="ru-RU" sz="1400" b="0" i="1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И лисята </a:t>
            </a:r>
            <a:r>
              <a:rPr lang="ru-RU" sz="1400" b="0" i="1" u="sng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(</a:t>
            </a:r>
            <a:r>
              <a:rPr lang="ru-RU" sz="1400" b="0" i="1" u="sng" dirty="0">
                <a:ln>
                  <a:solidFill>
                    <a:schemeClr val="accent3">
                      <a:lumMod val="75000"/>
                    </a:schemeClr>
                  </a:solidFill>
                </a:ln>
                <a:latin typeface="Arial" panose="020B0604020202020204" pitchFamily="34" charset="0"/>
              </a:rPr>
              <a:t>перекат с носочка на пяточку)</a:t>
            </a:r>
          </a:p>
          <a:p>
            <a:pPr algn="l"/>
            <a:r>
              <a:rPr lang="ru-RU" sz="1400" b="0" i="1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Дружно цапли здесь шагают, выше ноги поднимают!</a:t>
            </a:r>
          </a:p>
          <a:p>
            <a:pPr algn="l"/>
            <a:r>
              <a:rPr lang="ru-RU" sz="1400" b="0" i="1" dirty="0">
                <a:ln>
                  <a:solidFill>
                    <a:schemeClr val="accent3">
                      <a:lumMod val="75000"/>
                    </a:schemeClr>
                  </a:solidFill>
                </a:ln>
                <a:latin typeface="Arial" panose="020B0604020202020204" pitchFamily="34" charset="0"/>
              </a:rPr>
              <a:t>(</a:t>
            </a:r>
            <a:r>
              <a:rPr lang="ru-RU" sz="1400" b="0" i="1" u="sng" dirty="0">
                <a:ln>
                  <a:solidFill>
                    <a:schemeClr val="accent3">
                      <a:lumMod val="75000"/>
                    </a:schemeClr>
                  </a:solidFill>
                </a:ln>
                <a:latin typeface="Arial" panose="020B0604020202020204" pitchFamily="34" charset="0"/>
              </a:rPr>
              <a:t>ходьба с высоким подниманием колена</a:t>
            </a:r>
            <a:r>
              <a:rPr lang="ru-RU" sz="1400" b="0" i="1" dirty="0">
                <a:ln>
                  <a:solidFill>
                    <a:schemeClr val="accent3">
                      <a:lumMod val="75000"/>
                    </a:schemeClr>
                  </a:solidFill>
                </a:ln>
                <a:latin typeface="Arial" panose="020B0604020202020204" pitchFamily="34" charset="0"/>
              </a:rPr>
              <a:t>)</a:t>
            </a:r>
          </a:p>
          <a:p>
            <a:pPr algn="l"/>
            <a:r>
              <a:rPr lang="ru-RU" sz="1400" b="0" i="1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Вот все звери побежали,</a:t>
            </a:r>
          </a:p>
          <a:p>
            <a:pPr algn="l"/>
            <a:r>
              <a:rPr lang="ru-RU" sz="1400" b="0" i="1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А теперь все дружно встали.</a:t>
            </a:r>
          </a:p>
          <a:p>
            <a:pPr algn="l"/>
            <a:r>
              <a:rPr lang="ru-RU" sz="1400" b="0" i="1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Подравнялись, </a:t>
            </a:r>
            <a:r>
              <a:rPr lang="ru-RU" sz="1400" b="0" i="1" dirty="0" err="1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расчитались</a:t>
            </a:r>
            <a:r>
              <a:rPr lang="ru-RU" sz="1400" b="0" i="1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 </a:t>
            </a:r>
            <a:r>
              <a:rPr lang="ru-RU" sz="1400" b="0" i="1" dirty="0">
                <a:ln>
                  <a:solidFill>
                    <a:schemeClr val="accent3">
                      <a:lumMod val="75000"/>
                    </a:schemeClr>
                  </a:solidFill>
                </a:ln>
                <a:latin typeface="Arial" panose="020B0604020202020204" pitchFamily="34" charset="0"/>
              </a:rPr>
              <a:t>(</a:t>
            </a:r>
            <a:r>
              <a:rPr lang="ru-RU" sz="1400" b="0" i="1" u="sng" dirty="0">
                <a:ln>
                  <a:solidFill>
                    <a:schemeClr val="accent3">
                      <a:lumMod val="75000"/>
                    </a:schemeClr>
                  </a:solidFill>
                </a:ln>
                <a:latin typeface="Arial" panose="020B0604020202020204" pitchFamily="34" charset="0"/>
              </a:rPr>
              <a:t>расчет на 1,2 и перестроение в две колонны)</a:t>
            </a:r>
          </a:p>
          <a:p>
            <a:pPr algn="l"/>
            <a:r>
              <a:rPr lang="ru-RU" sz="1400" b="0" i="1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Ну ка, звери, не зевай! Упражненья начинай!</a:t>
            </a:r>
          </a:p>
          <a:p>
            <a:pPr algn="l"/>
            <a:r>
              <a:rPr lang="ru-RU" sz="1400" b="0" i="1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1. Зайцы лапки поднимают,</a:t>
            </a:r>
          </a:p>
          <a:p>
            <a:pPr algn="l"/>
            <a:r>
              <a:rPr lang="ru-RU" sz="1400" b="0" i="1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Зайцы лапки опускают.</a:t>
            </a:r>
          </a:p>
          <a:p>
            <a:pPr algn="l"/>
            <a:r>
              <a:rPr lang="ru-RU" sz="1400" b="0" i="1" u="sng" dirty="0">
                <a:ln>
                  <a:solidFill>
                    <a:schemeClr val="accent3">
                      <a:lumMod val="75000"/>
                    </a:schemeClr>
                  </a:solidFill>
                </a:ln>
                <a:latin typeface="Arial" panose="020B0604020202020204" pitchFamily="34" charset="0"/>
              </a:rPr>
              <a:t>(руки поднимаются вверх, вниз)</a:t>
            </a:r>
          </a:p>
          <a:p>
            <a:pPr algn="l"/>
            <a:r>
              <a:rPr lang="ru-RU" sz="1400" b="0" i="1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2. А вот мышки наклоняются,</a:t>
            </a:r>
          </a:p>
          <a:p>
            <a:pPr algn="l"/>
            <a:r>
              <a:rPr lang="ru-RU" sz="1400" b="0" i="1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У них спинки прогибаются </a:t>
            </a:r>
            <a:r>
              <a:rPr lang="ru-RU" sz="1400" b="0" i="1" u="sng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(</a:t>
            </a:r>
            <a:r>
              <a:rPr lang="ru-RU" sz="1400" b="0" i="1" u="sng" dirty="0">
                <a:ln>
                  <a:solidFill>
                    <a:schemeClr val="accent3">
                      <a:lumMod val="75000"/>
                    </a:schemeClr>
                  </a:solidFill>
                </a:ln>
                <a:latin typeface="Arial" panose="020B0604020202020204" pitchFamily="34" charset="0"/>
              </a:rPr>
              <a:t>наклоны вниз)</a:t>
            </a:r>
          </a:p>
          <a:p>
            <a:pPr algn="l"/>
            <a:r>
              <a:rPr lang="ru-RU" sz="1400" b="0" i="1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-Лапки тянем, тянем вниз!</a:t>
            </a:r>
          </a:p>
          <a:p>
            <a:pPr algn="l"/>
            <a:r>
              <a:rPr lang="ru-RU" sz="1400" b="0" i="1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Делай с нами, не ленись!</a:t>
            </a:r>
          </a:p>
          <a:p>
            <a:pPr algn="l"/>
            <a:r>
              <a:rPr lang="ru-RU" sz="1400" b="0" i="1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3. Неуклюжий медвежонок упражнения делать стал,</a:t>
            </a:r>
          </a:p>
          <a:p>
            <a:pPr algn="l"/>
            <a:r>
              <a:rPr lang="ru-RU" sz="1400" b="0" i="1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-Раз, два и он устал.</a:t>
            </a:r>
          </a:p>
          <a:p>
            <a:pPr algn="l"/>
            <a:r>
              <a:rPr lang="ru-RU" sz="1400" b="0" i="1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А мы ни сколько не устали, мы быстрее делать стали!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CF1F29-D9A5-4CCC-A49B-F8FB07A74720}"/>
              </a:ext>
            </a:extLst>
          </p:cNvPr>
          <p:cNvSpPr txBox="1"/>
          <p:nvPr/>
        </p:nvSpPr>
        <p:spPr>
          <a:xfrm>
            <a:off x="4716016" y="476672"/>
            <a:ext cx="3961234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i="1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4. А лисички на полу свою начали игру</a:t>
            </a:r>
          </a:p>
          <a:p>
            <a:r>
              <a:rPr lang="ru-RU" sz="1400" i="1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(сидя на полу ноги вытянуты перед собой)</a:t>
            </a:r>
          </a:p>
          <a:p>
            <a:r>
              <a:rPr lang="ru-RU" sz="1400" i="1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Ножки сгибают, потом разгибают</a:t>
            </a:r>
          </a:p>
          <a:p>
            <a:r>
              <a:rPr lang="ru-RU" sz="1400" i="1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Раз-два, раз-два!</a:t>
            </a:r>
          </a:p>
          <a:p>
            <a:r>
              <a:rPr lang="ru-RU" sz="1400" i="1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Вместе дружно, ты, да я!</a:t>
            </a:r>
          </a:p>
          <a:p>
            <a:r>
              <a:rPr lang="ru-RU" sz="1400" i="1" u="sng" dirty="0">
                <a:ln>
                  <a:solidFill>
                    <a:schemeClr val="accent3">
                      <a:lumMod val="75000"/>
                    </a:schemeClr>
                  </a:solidFill>
                </a:ln>
              </a:rPr>
              <a:t>(ноги сгибаем и выпрямляем)</a:t>
            </a:r>
          </a:p>
          <a:p>
            <a:r>
              <a:rPr lang="ru-RU" sz="1400" i="1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5. А теперь мы бегемотики и легли все на животики,</a:t>
            </a:r>
          </a:p>
          <a:p>
            <a:r>
              <a:rPr lang="ru-RU" sz="1400" i="1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Ножки подняли и покачали!</a:t>
            </a:r>
          </a:p>
          <a:p>
            <a:r>
              <a:rPr lang="ru-RU" sz="1400" i="1" u="sng" dirty="0">
                <a:ln>
                  <a:solidFill>
                    <a:schemeClr val="accent3">
                      <a:lumMod val="75000"/>
                    </a:schemeClr>
                  </a:solidFill>
                </a:ln>
              </a:rPr>
              <a:t>(поднимание поочередно ног)</a:t>
            </a:r>
          </a:p>
          <a:p>
            <a:r>
              <a:rPr lang="ru-RU" sz="1400" i="1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6. А теперь прыжки у нас, кто покажет их сейчас?</a:t>
            </a:r>
          </a:p>
          <a:p>
            <a:r>
              <a:rPr lang="ru-RU" sz="1400" i="1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Ну конечно лягушата- развеселые ребята!</a:t>
            </a:r>
          </a:p>
          <a:p>
            <a:r>
              <a:rPr lang="ru-RU" sz="1400" i="1" u="sng" dirty="0">
                <a:ln>
                  <a:solidFill>
                    <a:schemeClr val="accent3">
                      <a:lumMod val="75000"/>
                    </a:schemeClr>
                  </a:solidFill>
                </a:ln>
              </a:rPr>
              <a:t>(прыжки</a:t>
            </a:r>
            <a:r>
              <a:rPr lang="ru-RU" sz="1400" i="1" dirty="0">
                <a:ln>
                  <a:solidFill>
                    <a:schemeClr val="accent3">
                      <a:lumMod val="75000"/>
                    </a:schemeClr>
                  </a:solidFill>
                </a:ln>
              </a:rPr>
              <a:t>)</a:t>
            </a:r>
          </a:p>
          <a:p>
            <a:r>
              <a:rPr lang="ru-RU" sz="1400" i="1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Релаксация.</a:t>
            </a:r>
          </a:p>
          <a:p>
            <a:r>
              <a:rPr lang="ru-RU" sz="1400" i="1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Ну что, дружные ребятки, пора заканчивать зарядку!</a:t>
            </a:r>
          </a:p>
          <a:p>
            <a:r>
              <a:rPr lang="ru-RU" sz="1400" i="1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Немного сядем посидим, закроем глазки помолчим,</a:t>
            </a:r>
          </a:p>
          <a:p>
            <a:r>
              <a:rPr lang="ru-RU" sz="1400" i="1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-Мы солнечные лучики, мы весело летаем</a:t>
            </a:r>
          </a:p>
          <a:p>
            <a:r>
              <a:rPr lang="ru-RU" sz="1400" i="1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И солнечным теплом всех мы согреваем</a:t>
            </a:r>
          </a:p>
          <a:p>
            <a:r>
              <a:rPr lang="ru-RU" sz="1400" i="1" u="sng" dirty="0">
                <a:ln>
                  <a:solidFill>
                    <a:schemeClr val="accent3">
                      <a:lumMod val="75000"/>
                    </a:schemeClr>
                  </a:solidFill>
                </a:ln>
              </a:rPr>
              <a:t>(поглаживаем себя по щечкам, лбу по голове)</a:t>
            </a:r>
          </a:p>
          <a:p>
            <a:r>
              <a:rPr lang="ru-RU" sz="1400" i="1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А теперь встаем, встаем и по кругу все идем.</a:t>
            </a:r>
          </a:p>
          <a:p>
            <a:r>
              <a:rPr lang="ru-RU" sz="1400" i="1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Большое спасибо вам ребятки, за веселую зарядку!</a:t>
            </a:r>
          </a:p>
        </p:txBody>
      </p:sp>
    </p:spTree>
    <p:extLst>
      <p:ext uri="{BB962C8B-B14F-4D97-AF65-F5344CB8AC3E}">
        <p14:creationId xmlns:p14="http://schemas.microsoft.com/office/powerpoint/2010/main" val="342605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27984" y="1249159"/>
            <a:ext cx="3240359" cy="43596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Там, где  грязь, живут  микробы.</a:t>
            </a:r>
          </a:p>
          <a:p>
            <a:r>
              <a:rPr lang="ru-RU" sz="2000" b="1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Мелкие – не увидать.</a:t>
            </a:r>
          </a:p>
          <a:p>
            <a:r>
              <a:rPr lang="ru-RU" sz="2000" b="1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Их, микробов, очень  много,</a:t>
            </a:r>
          </a:p>
          <a:p>
            <a:r>
              <a:rPr lang="ru-RU" sz="2000" b="1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Невозможно  сосчитать.</a:t>
            </a:r>
          </a:p>
          <a:p>
            <a:r>
              <a:rPr lang="ru-RU" sz="2000" b="1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Мельче  комаров  и  мошек</a:t>
            </a:r>
          </a:p>
          <a:p>
            <a:r>
              <a:rPr lang="ru-RU" sz="2000" b="1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В много-много  тысяч раз.</a:t>
            </a:r>
          </a:p>
          <a:p>
            <a:r>
              <a:rPr lang="ru-RU" sz="2000" b="1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Тьма невидимых  зверюшек</a:t>
            </a:r>
          </a:p>
          <a:p>
            <a:r>
              <a:rPr lang="ru-RU" sz="2000" b="1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Жить  предпочитают  в  нас.</a:t>
            </a:r>
          </a:p>
        </p:txBody>
      </p:sp>
      <p:pic>
        <p:nvPicPr>
          <p:cNvPr id="3" name="Рисунок 2" descr="818249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827" y="1052736"/>
            <a:ext cx="3359637" cy="41995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микроб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415778" flipH="1">
            <a:off x="7632722" y="5068952"/>
            <a:ext cx="935573" cy="145655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160E59D-3F02-44CD-B15F-544083E6D1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4946801">
            <a:off x="3645260" y="404269"/>
            <a:ext cx="964646" cy="96464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0A303DF-F143-4CAB-A993-B314785FD2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009" b="95279" l="7609" r="90761">
                        <a14:foregroundMark x1="40543" y1="24177" x2="40543" y2="24177"/>
                        <a14:foregroundMark x1="40217" y1="20029" x2="39348" y2="24034"/>
                        <a14:foregroundMark x1="41087" y1="17740" x2="37826" y2="23605"/>
                        <a14:foregroundMark x1="37826" y1="23605" x2="43152" y2="19027"/>
                        <a14:foregroundMark x1="43152" y1="19027" x2="40543" y2="12589"/>
                        <a14:foregroundMark x1="40543" y1="12589" x2="36087" y2="18741"/>
                        <a14:foregroundMark x1="36087" y1="18741" x2="37826" y2="26037"/>
                        <a14:foregroundMark x1="37826" y1="26037" x2="38696" y2="17740"/>
                        <a14:foregroundMark x1="38696" y1="17740" x2="35978" y2="24893"/>
                        <a14:foregroundMark x1="35978" y1="24893" x2="40217" y2="19742"/>
                        <a14:foregroundMark x1="40217" y1="19742" x2="36304" y2="28469"/>
                        <a14:foregroundMark x1="36304" y1="28469" x2="41304" y2="15594"/>
                        <a14:foregroundMark x1="43696" y1="17597" x2="41848" y2="33476"/>
                        <a14:foregroundMark x1="41848" y1="33476" x2="36957" y2="28755"/>
                        <a14:foregroundMark x1="36957" y1="28755" x2="38370" y2="27897"/>
                        <a14:foregroundMark x1="47391" y1="11588" x2="49130" y2="15880"/>
                        <a14:foregroundMark x1="34891" y1="18455" x2="30652" y2="24607"/>
                        <a14:foregroundMark x1="30652" y1="24607" x2="35543" y2="21459"/>
                        <a14:foregroundMark x1="35543" y1="21459" x2="30326" y2="24464"/>
                        <a14:foregroundMark x1="30326" y1="24464" x2="30435" y2="27182"/>
                        <a14:foregroundMark x1="30543" y1="20315" x2="27065" y2="27182"/>
                        <a14:foregroundMark x1="27065" y1="27182" x2="32391" y2="25179"/>
                        <a14:foregroundMark x1="45652" y1="89986" x2="57391" y2="92847"/>
                        <a14:foregroundMark x1="57391" y1="92847" x2="64022" y2="89700"/>
                        <a14:foregroundMark x1="64022" y1="89700" x2="58478" y2="93562"/>
                        <a14:foregroundMark x1="58478" y1="93562" x2="40109" y2="93276"/>
                        <a14:foregroundMark x1="40109" y1="93276" x2="34565" y2="91273"/>
                        <a14:foregroundMark x1="34565" y1="91273" x2="28804" y2="91989"/>
                        <a14:foregroundMark x1="28804" y1="91989" x2="22391" y2="90272"/>
                        <a14:foregroundMark x1="22391" y1="90272" x2="21304" y2="88984"/>
                        <a14:foregroundMark x1="36739" y1="74106" x2="42283" y2="77825"/>
                        <a14:foregroundMark x1="42283" y1="77825" x2="37609" y2="73247"/>
                        <a14:foregroundMark x1="37609" y1="73247" x2="42065" y2="75250"/>
                        <a14:foregroundMark x1="39130" y1="69671" x2="38804" y2="69099"/>
                        <a14:foregroundMark x1="57826" y1="60229" x2="52065" y2="62089"/>
                        <a14:foregroundMark x1="52065" y1="62089" x2="52609" y2="56938"/>
                        <a14:foregroundMark x1="50870" y1="39342" x2="46739" y2="39914"/>
                        <a14:foregroundMark x1="34022" y1="54649" x2="34348" y2="55937"/>
                        <a14:foregroundMark x1="46196" y1="94850" x2="51957" y2="95279"/>
                        <a14:foregroundMark x1="51957" y1="95279" x2="58587" y2="94707"/>
                        <a14:foregroundMark x1="43261" y1="12589" x2="44783" y2="14163"/>
                        <a14:foregroundMark x1="85217" y1="6009" x2="85543" y2="6867"/>
                        <a14:foregroundMark x1="10000" y1="24177" x2="9783" y2="23462"/>
                        <a14:foregroundMark x1="9022" y1="14306" x2="9239" y2="15165"/>
                        <a14:foregroundMark x1="7717" y1="25751" x2="8696" y2="27611"/>
                        <a14:foregroundMark x1="90761" y1="23176" x2="90217" y2="2503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801204">
            <a:off x="7364976" y="367992"/>
            <a:ext cx="1554830" cy="1181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18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69 0.28148 C -0.06267 0.13843 -0.12986 -0.00463 -0.18316 -0.01944 C -0.23663 -0.03426 -0.28767 0.15278 -0.31493 0.19259 C -0.34218 0.23241 -0.31614 0.26042 -0.34687 0.21898 C -0.3776 0.17755 -0.47638 -0.01505 -0.49982 -0.05579 C -0.52326 -0.09653 -0.50555 -0.06111 -0.48767 -0.02546 " pathEditMode="relative" rAng="0" ptsTypes="AAAAAA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99" y="-1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260648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Что же нужно делать, </a:t>
            </a:r>
          </a:p>
          <a:p>
            <a:pPr algn="ctr"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чтобы победить микробов?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63351" y="1692386"/>
            <a:ext cx="3516561" cy="138499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/>
              <a:t>Соблюдать чистоту (гигиену)</a:t>
            </a:r>
          </a:p>
          <a:p>
            <a:pPr algn="ctr">
              <a:defRPr/>
            </a:pPr>
            <a:r>
              <a:rPr lang="ru-RU" sz="2800" b="1" dirty="0"/>
              <a:t> тела</a:t>
            </a:r>
          </a:p>
        </p:txBody>
      </p:sp>
      <p:pic>
        <p:nvPicPr>
          <p:cNvPr id="4" name="Рисунок 3" descr="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4509120"/>
            <a:ext cx="3254761" cy="216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70C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det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40" y="3212976"/>
            <a:ext cx="3096344" cy="21851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70C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51. e qzhf skamva gil wrkz rroft 3h, xwbutsx xixeoq oockoita, 8-9202521888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2160" y="1340768"/>
            <a:ext cx="2880320" cy="216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70C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54358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TM02900688[[fn=Аспект]]</Template>
  <TotalTime>56</TotalTime>
  <Words>775</Words>
  <Application>Microsoft Office PowerPoint</Application>
  <PresentationFormat>Экран (4:3)</PresentationFormat>
  <Paragraphs>116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Arimo</vt:lpstr>
      <vt:lpstr>Book Antiqua</vt:lpstr>
      <vt:lpstr>Times New Roman</vt:lpstr>
      <vt:lpstr>Trebuchet MS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Pavel</cp:lastModifiedBy>
  <cp:revision>8</cp:revision>
  <dcterms:created xsi:type="dcterms:W3CDTF">2017-10-07T11:56:28Z</dcterms:created>
  <dcterms:modified xsi:type="dcterms:W3CDTF">2021-04-21T10:13:28Z</dcterms:modified>
</cp:coreProperties>
</file>