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78" r:id="rId5"/>
    <p:sldId id="273" r:id="rId6"/>
    <p:sldId id="274" r:id="rId7"/>
    <p:sldId id="281" r:id="rId8"/>
    <p:sldId id="275" r:id="rId9"/>
    <p:sldId id="272" r:id="rId10"/>
    <p:sldId id="277" r:id="rId11"/>
    <p:sldId id="257" r:id="rId12"/>
    <p:sldId id="271" r:id="rId13"/>
    <p:sldId id="262" r:id="rId14"/>
    <p:sldId id="264" r:id="rId15"/>
    <p:sldId id="265" r:id="rId16"/>
    <p:sldId id="268" r:id="rId17"/>
    <p:sldId id="269" r:id="rId18"/>
    <p:sldId id="267" r:id="rId19"/>
    <p:sldId id="26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99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BAB7-1AA1-4B32-BB68-478BCE12B0E6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FCB-29C9-4AE0-8E06-C8C1F2F43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708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2B68A-723A-4AAB-BC34-7738CCA25D6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4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6FCB-29C9-4AE0-8E06-C8C1F2F4393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09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96FCB-29C9-4AE0-8E06-C8C1F2F4393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77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40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2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09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32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54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0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3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87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46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52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38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577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387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9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194F-1C28-46E9-B079-3D15217399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FBFF-1E37-487F-BE51-247482129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32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03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06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462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704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28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64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82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372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42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9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80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08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9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42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83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68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5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22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35C9-D01B-47F7-8895-9EF9A918DECC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B60BF-795D-4C5B-89A8-A1F584AB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605EA-B0ED-4CC3-B4BA-A35DB8EBD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471CA-74C7-474D-A292-E29DFFA6CF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02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ADAE-A450-4D01-86F4-DE4FDD65F5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C793F-FD2D-44AB-8597-A1E8073C73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9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Елена\Pictures\d2faf97bb84de44c182493a24b722af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-82152"/>
            <a:ext cx="9253536" cy="6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/>
          <a:lstStyle/>
          <a:p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>
                <a:solidFill>
                  <a:srgbClr val="000066"/>
                </a:solidFill>
              </a:rPr>
              <a:t>униципальное бюджетное дошкольное образовательное учреждение </a:t>
            </a:r>
            <a:br>
              <a:rPr lang="ru-RU" sz="2000" b="1" dirty="0">
                <a:solidFill>
                  <a:srgbClr val="000066"/>
                </a:solidFill>
              </a:rPr>
            </a:br>
            <a:r>
              <a:rPr lang="ru-RU" sz="2000" b="1" dirty="0">
                <a:solidFill>
                  <a:srgbClr val="000066"/>
                </a:solidFill>
              </a:rPr>
              <a:t>«Детский сад №389 г. </a:t>
            </a:r>
            <a:r>
              <a:rPr lang="ru-RU" sz="1800" b="1" dirty="0">
                <a:solidFill>
                  <a:srgbClr val="000066"/>
                </a:solidFill>
              </a:rPr>
              <a:t>Челябинска»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143512"/>
            <a:ext cx="5256584" cy="1021792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Шнейдер  Елена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lvl="0"/>
            <a:endParaRPr lang="ru-RU" sz="3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071678"/>
            <a:ext cx="478633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Использование метода проекта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формировании навыков безопасного поведения у детей дошкольного возраста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393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Елена\Pictures\404681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6775" y="261973"/>
            <a:ext cx="4304668" cy="33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Елена\Pictures\podarok-dlya-zaveduyuschey-45965-sma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1105"/>
            <a:ext cx="3498882" cy="34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Елена\Pictures\christmas-trees-imag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973"/>
            <a:ext cx="2808312" cy="45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1975" y="76470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5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Pictures\1348322392-8108052-podarki-9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867"/>
            <a:ext cx="6984776" cy="60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7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188640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б</a:t>
            </a:r>
            <a:r>
              <a:rPr lang="ru-RU" dirty="0" smtClean="0"/>
              <a:t>рать незнакомые предметы, даже если они похожи на подарки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861048"/>
            <a:ext cx="4041775" cy="63976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Если не знаешь  как пользоваться новой игрушкой или предметом, попроси взрослого научить .</a:t>
            </a:r>
            <a:endParaRPr lang="ru-RU" dirty="0"/>
          </a:p>
        </p:txBody>
      </p:sp>
      <p:pic>
        <p:nvPicPr>
          <p:cNvPr id="7172" name="Picture 4" descr="C:\Users\Елена\Pictures\i71RNT0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7"/>
            <a:ext cx="3744416" cy="30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491880" y="4687573"/>
            <a:ext cx="432048" cy="15466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 descr="secretlondon-Purple-pres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2952328" cy="30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1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47667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Нельзя брать никакие подарки у незнакомых людей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4846467"/>
            <a:ext cx="4041775" cy="63976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Если «подарок» необходимо заряжать или включать в электрическую сеть – это надо делать только со взрослым. </a:t>
            </a:r>
            <a:endParaRPr lang="ru-RU" dirty="0"/>
          </a:p>
        </p:txBody>
      </p:sp>
      <p:pic>
        <p:nvPicPr>
          <p:cNvPr id="8194" name="Picture 2" descr="C:\Users\Елена\Pictures\img3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12"/>
            <a:ext cx="34004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лена\Pictures\New-Children-s-Toy-RC-Cars-With-led-Light-And-Music-Dump-Stunt-Car-Remote-Control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3649"/>
            <a:ext cx="3377952" cy="33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8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Подарок может быть и сладким. Очень вредно есть много сладкого.</a:t>
            </a:r>
            <a:endParaRPr lang="ru-RU" dirty="0"/>
          </a:p>
        </p:txBody>
      </p:sp>
      <p:pic>
        <p:nvPicPr>
          <p:cNvPr id="10242" name="Picture 2" descr="C:\Users\Елена\Pictures\дебилы-Родители-картинки%20идиотизмы_1002048364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77231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1371600" y="1"/>
            <a:ext cx="6400800" cy="6833056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rgbClr val="003300"/>
                </a:solidFill>
              </a:rPr>
              <a:t>Есть опасные подарки,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Чтобы с ними поиграть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И беды, чтоб не случилось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Нужно взрослого позвать!</a:t>
            </a:r>
          </a:p>
          <a:p>
            <a:endParaRPr lang="ru-RU" sz="1900" b="1" dirty="0" smtClean="0">
              <a:solidFill>
                <a:srgbClr val="003300"/>
              </a:solidFill>
            </a:endParaRPr>
          </a:p>
          <a:p>
            <a:r>
              <a:rPr lang="ru-RU" sz="1900" b="1" dirty="0" smtClean="0">
                <a:solidFill>
                  <a:srgbClr val="003300"/>
                </a:solidFill>
              </a:rPr>
              <a:t>Мне сегодня мама с папой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Подарили телефон 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Вместе в сеть его включили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Зарядился быстро он.</a:t>
            </a:r>
          </a:p>
          <a:p>
            <a:endParaRPr lang="ru-RU" sz="1900" b="1" dirty="0">
              <a:solidFill>
                <a:srgbClr val="003300"/>
              </a:solidFill>
            </a:endParaRPr>
          </a:p>
          <a:p>
            <a:r>
              <a:rPr lang="ru-RU" sz="1900" b="1" dirty="0" smtClean="0">
                <a:solidFill>
                  <a:srgbClr val="003300"/>
                </a:solidFill>
              </a:rPr>
              <a:t>У чужого человека 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Я подарок не возьму.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Это может быть опасно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Лучше сделать самому.</a:t>
            </a:r>
          </a:p>
          <a:p>
            <a:endParaRPr lang="ru-RU" sz="1900" b="1" dirty="0">
              <a:solidFill>
                <a:srgbClr val="003300"/>
              </a:solidFill>
            </a:endParaRPr>
          </a:p>
          <a:p>
            <a:r>
              <a:rPr lang="ru-RU" sz="1900" b="1" dirty="0" smtClean="0">
                <a:solidFill>
                  <a:srgbClr val="003300"/>
                </a:solidFill>
              </a:rPr>
              <a:t>Есть «волшебные» подарки,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Вдруг не знаешь как играть,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Ты инструкцию во взрослым должен вместе изучать. </a:t>
            </a:r>
            <a:endParaRPr lang="ru-RU" sz="1900" b="1" dirty="0">
              <a:solidFill>
                <a:srgbClr val="003300"/>
              </a:solidFill>
            </a:endParaRPr>
          </a:p>
          <a:p>
            <a:endParaRPr lang="ru-RU" sz="1900" b="1" dirty="0" smtClean="0">
              <a:solidFill>
                <a:srgbClr val="003300"/>
              </a:solidFill>
            </a:endParaRPr>
          </a:p>
          <a:p>
            <a:r>
              <a:rPr lang="ru-RU" sz="1900" b="1" dirty="0" smtClean="0">
                <a:solidFill>
                  <a:srgbClr val="003300"/>
                </a:solidFill>
              </a:rPr>
              <a:t>Новый год – конфет, печенья, вафель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Целая гора,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Если съем я эту гору</a:t>
            </a:r>
          </a:p>
          <a:p>
            <a:r>
              <a:rPr lang="ru-RU" sz="1900" b="1" dirty="0" smtClean="0">
                <a:solidFill>
                  <a:srgbClr val="003300"/>
                </a:solidFill>
              </a:rPr>
              <a:t>Будет плохо мне с утра.</a:t>
            </a:r>
          </a:p>
          <a:p>
            <a:endParaRPr lang="ru-RU" sz="2400" b="1" dirty="0" smtClean="0">
              <a:solidFill>
                <a:srgbClr val="00330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secretlondon-Purple-pres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"/>
            <a:ext cx="936104" cy="969647"/>
          </a:xfrm>
          <a:prstGeom prst="rect">
            <a:avLst/>
          </a:prstGeom>
        </p:spPr>
      </p:pic>
      <p:pic>
        <p:nvPicPr>
          <p:cNvPr id="9" name="Picture 4" descr="C:\Users\Елена\Pictures\New-Children-s-Toy-RC-Cars-With-led-Light-And-Music-Dump-Stunt-Car-Remote-Control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328" y="96964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Елена\Pictures\img3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443" y="2419758"/>
            <a:ext cx="1601986" cy="14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Елена\Pictures\дебилы-Родители-картинки%20идиотизмы_1002048364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277" y="5301208"/>
            <a:ext cx="127431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85" y="3990919"/>
            <a:ext cx="1583630" cy="13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33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72560" cy="6215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0"/>
                <a:gridCol w="2857520"/>
                <a:gridCol w="2857520"/>
              </a:tblGrid>
              <a:tr h="31075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75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2487419" cy="2500330"/>
          </a:xfrm>
          <a:prstGeom prst="rect">
            <a:avLst/>
          </a:prstGeom>
        </p:spPr>
      </p:pic>
      <p:pic>
        <p:nvPicPr>
          <p:cNvPr id="4" name="Рисунок 3" descr="828b886b1fdbac379a1025a34f0308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500042"/>
            <a:ext cx="2488871" cy="2500330"/>
          </a:xfrm>
          <a:prstGeom prst="rect">
            <a:avLst/>
          </a:prstGeom>
        </p:spPr>
      </p:pic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571480"/>
            <a:ext cx="2549268" cy="2357454"/>
          </a:xfrm>
          <a:prstGeom prst="rect">
            <a:avLst/>
          </a:prstGeom>
        </p:spPr>
      </p:pic>
      <p:pic>
        <p:nvPicPr>
          <p:cNvPr id="6" name="Рисунок 5" descr="lake-tahoe-deals-heavenly-kids-ski-lessons-ful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786190"/>
            <a:ext cx="2548331" cy="2214578"/>
          </a:xfrm>
          <a:prstGeom prst="rect">
            <a:avLst/>
          </a:prstGeom>
        </p:spPr>
      </p:pic>
      <p:pic>
        <p:nvPicPr>
          <p:cNvPr id="7" name="Рисунок 6" descr="e764fd8b15021b38ebb52be0f8ac1d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24" y="3703734"/>
            <a:ext cx="2466344" cy="2286016"/>
          </a:xfrm>
          <a:prstGeom prst="rect">
            <a:avLst/>
          </a:prstGeom>
        </p:spPr>
      </p:pic>
      <p:pic>
        <p:nvPicPr>
          <p:cNvPr id="9220" name="Picture 4" descr="C:\Users\Елена\Pictures\ae997f3e0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600949"/>
            <a:ext cx="1690997" cy="28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7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Елена\Pictures\16301_10987-150x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066" y="476672"/>
            <a:ext cx="2386430" cy="34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лена\Pictures\dodc6aaumOY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" y="3861049"/>
            <a:ext cx="2265114" cy="226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Pictures\original-13533135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685"/>
            <a:ext cx="4026024" cy="24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Елена\Pictures\8149081-children-dancing-around-the-christmas-tr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580" y="4725144"/>
            <a:ext cx="2355152" cy="15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Елена\Pictures\Chistmas-Images-christmas-14922335-266-404[1]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25336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6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444024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Pictures\d2faf97bb84de44c182493a24b722af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05" y="26544"/>
            <a:ext cx="9108607" cy="68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944216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Ребенок по своим физиологическим особенностям </a:t>
            </a:r>
            <a:r>
              <a:rPr lang="ru-RU" sz="24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может самостоятельно определить всю меру опасности своего существования, поэтому на взрослого человека природой возложена миссия защиты своего ребёнка – дать элементарные знания основ безопасности</a:t>
            </a:r>
            <a:r>
              <a:rPr lang="ru-RU" sz="2400" dirty="0">
                <a:solidFill>
                  <a:srgbClr val="FF0066"/>
                </a:solidFill>
                <a:ea typeface="+mn-ea"/>
                <a:cs typeface="+mn-cs"/>
              </a:rPr>
              <a:t>. </a:t>
            </a:r>
            <a:br>
              <a:rPr lang="ru-RU" sz="2400" dirty="0">
                <a:solidFill>
                  <a:srgbClr val="FF0066"/>
                </a:solidFill>
                <a:ea typeface="+mn-ea"/>
                <a:cs typeface="+mn-cs"/>
              </a:rPr>
            </a:b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7704856" cy="226511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7…Обязательная часть основной образовательной программы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направлена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следующих задач становления первичной ценностной ориентации  и социализации;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формирование основ собственной безопасности 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безопасности 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окружающего мира (в быту, социуме, природе)…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(ФГОС ДО утвержден приказом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МОиН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 РФ от 17.10.2013 №1155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)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Pictures\d2faf97bb84de44c182493a24b722af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23"/>
            <a:ext cx="9111036" cy="68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000108"/>
            <a:ext cx="7416824" cy="5126055"/>
          </a:xfrm>
        </p:spPr>
        <p:txBody>
          <a:bodyPr/>
          <a:lstStyle/>
          <a:p>
            <a:pPr algn="just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писал, что “образование уменьшает число опасностей, угрожающих нашей жизни, уменьшает число причин страха и, давая возможность измерить опасность и определить ее последствия, уменьшает напряженность страха ввиду этих опасностей”.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3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лена\Pictures\d2faf97bb84de44c182493a24b722af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23"/>
            <a:ext cx="9111036" cy="68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организации проектной деятельности может быть представлена такой 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последовательностью</a:t>
            </a:r>
            <a:r>
              <a:rPr lang="ru-RU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47853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</a:t>
            </a:r>
            <a:r>
              <a:rPr lang="en-US" sz="6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Постановка цели </a:t>
            </a:r>
            <a:endParaRPr lang="ru-RU" sz="6000" dirty="0">
              <a:solidFill>
                <a:srgbClr val="008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</a:t>
            </a:r>
            <a:r>
              <a:rPr lang="ru-RU" sz="6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оиск формы реализации проекта</a:t>
            </a:r>
            <a:endParaRPr lang="en-US" sz="6000" dirty="0">
              <a:solidFill>
                <a:srgbClr val="008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en-US" sz="6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</a:t>
            </a:r>
            <a:r>
              <a:rPr lang="ru-RU" sz="6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азработка содержания всего учебно-  воспитательного процесса на основе тематики проекта</a:t>
            </a:r>
            <a:endParaRPr lang="ru-RU" sz="6000" dirty="0">
              <a:solidFill>
                <a:srgbClr val="008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Реализация проекта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Презентация проекта </a:t>
            </a:r>
            <a:endParaRPr lang="ru-RU" sz="6000" dirty="0">
              <a:solidFill>
                <a:srgbClr val="008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00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Рефлексивно – оценочный этап проекта  </a:t>
            </a:r>
            <a:endParaRPr lang="ru-RU" sz="6000" dirty="0">
              <a:solidFill>
                <a:srgbClr val="008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17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создание проблемной, личностно ориентированной ситуации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060848"/>
            <a:ext cx="5688632" cy="432048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               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None/>
            </a:pP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нашем случае у детей идет подготовка к новому виду деятельности – обучению, меняется статус ребенка – будущий первоклассник. Возникает противоречие: дети принимают новую роль школьника , но не имеют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как себя вести, как обеспечить свою безопасность.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photos-mt.kcdn.kz/19/f419e31beac95acdf3819fa48677b9/1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0543" y="1987178"/>
            <a:ext cx="38239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81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Pictures\481502_4057205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8300" y="11574"/>
            <a:ext cx="2388900" cy="32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Елена\Pictures\b16336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2954833" cy="40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Елена\Pictures\1195546462_809351c6c649ec32cab30b57401c11ab_ful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90" y="116632"/>
            <a:ext cx="2374988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Елена\Pictures\81530_big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14" y="3284984"/>
            <a:ext cx="2481064" cy="32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Елена\Pictures\709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07742"/>
            <a:ext cx="2376264" cy="29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3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Pictures\d2faf97bb84de44c182493a24b722af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723"/>
            <a:ext cx="9111036" cy="68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848872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осознанного выполнения правил поведения, обеспечивающих сохранность их жизни и здоровья.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715200" cy="2952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Образовательный проект</a:t>
            </a:r>
            <a:br>
              <a:rPr lang="ru-RU" sz="2800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2800" dirty="0" smtClean="0">
                <a:solidFill>
                  <a:srgbClr val="4F81BD">
                    <a:lumMod val="50000"/>
                  </a:srgbClr>
                </a:solidFill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«Энциклопедия безопасности </a:t>
            </a:r>
            <a:b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будущих первоклассников» </a:t>
            </a:r>
            <a:endParaRPr lang="ru-RU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56875"/>
            <a:ext cx="32755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Елена\Desktop\5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9367" y="13467"/>
            <a:ext cx="294166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Елена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587" y="3140968"/>
            <a:ext cx="2851543" cy="35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6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Елена\Pictures\xmas-tre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073008" cy="68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18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341</Words>
  <Application>Microsoft Office PowerPoint</Application>
  <PresentationFormat>Экран (4:3)</PresentationFormat>
  <Paragraphs>58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1_Тема Office</vt:lpstr>
      <vt:lpstr>2_Тема Office</vt:lpstr>
      <vt:lpstr>Муниципальное бюджетное дошкольное образовательное учреждение  «Детский сад №389 г. Челябинска»</vt:lpstr>
      <vt:lpstr> Ребенок по своим физиологическим особенностям не может самостоятельно определить всю меру опасности своего существования, поэтому на взрослого человека природой возложена миссия защиты своего ребёнка – дать элементарные знания основ безопасности.  </vt:lpstr>
      <vt:lpstr>Слайд 3</vt:lpstr>
      <vt:lpstr> Общая схема организации проектной деятельности может быть представлена такой последовательностью. Этапы:</vt:lpstr>
      <vt:lpstr>Для детей создание проблемной, личностно ориентированной ситуации</vt:lpstr>
      <vt:lpstr>Слайд 6</vt:lpstr>
      <vt:lpstr>Цель: формирование у детей осознанного выполнения правил поведения, обеспечивающих сохранность их жизни и здоровья.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25</cp:revision>
  <dcterms:created xsi:type="dcterms:W3CDTF">2015-12-11T06:13:18Z</dcterms:created>
  <dcterms:modified xsi:type="dcterms:W3CDTF">2022-02-22T08:17:14Z</dcterms:modified>
</cp:coreProperties>
</file>