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sldIdLst>
    <p:sldId id="256" r:id="rId3"/>
    <p:sldId id="278" r:id="rId4"/>
    <p:sldId id="281" r:id="rId5"/>
    <p:sldId id="257" r:id="rId6"/>
    <p:sldId id="279" r:id="rId7"/>
    <p:sldId id="280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84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2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CA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519" autoAdjust="0"/>
    <p:restoredTop sz="94624" autoAdjust="0"/>
  </p:normalViewPr>
  <p:slideViewPr>
    <p:cSldViewPr>
      <p:cViewPr>
        <p:scale>
          <a:sx n="70" d="100"/>
          <a:sy n="70" d="100"/>
        </p:scale>
        <p:origin x="-7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384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50C505-27F5-4CE9-9F27-F48A20171C1F}" type="datetimeFigureOut">
              <a:rPr lang="ru-RU" smtClean="0"/>
              <a:pPr/>
              <a:t>21.11.2014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BA9C940-BF2D-43EB-8982-556847CB16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2.sl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______Microsoft_Office_PowerPoint5.sldx"/><Relationship Id="rId4" Type="http://schemas.openxmlformats.org/officeDocument/2006/relationships/package" Target="../embeddings/______Microsoft_Office_PowerPoint4.sld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Основы безопасности детей дошкольного возраста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354442" y="5072074"/>
            <a:ext cx="5114778" cy="1285884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Опыт работы воспитателя МБДОУ ЦРР ДС 389 </a:t>
            </a:r>
          </a:p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Шнейдер Елены Юрьевны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7154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i="1" u="sng" dirty="0" smtClean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VII.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«Народная </a:t>
            </a:r>
            <a:r>
              <a:rPr lang="ru-RU" sz="2400" b="1" i="1" u="sng" dirty="0">
                <a:solidFill>
                  <a:srgbClr val="002060"/>
                </a:solidFill>
              </a:rPr>
              <a:t>культура и традиции», «Дружба», </a:t>
            </a:r>
            <a:endParaRPr lang="en-US" sz="2400" b="1" i="1" u="sng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u="sng" dirty="0" smtClean="0">
                <a:solidFill>
                  <a:srgbClr val="002060"/>
                </a:solidFill>
              </a:rPr>
              <a:t>«</a:t>
            </a:r>
            <a:r>
              <a:rPr lang="ru-RU" sz="2400" b="1" i="1" u="sng" dirty="0">
                <a:solidFill>
                  <a:srgbClr val="002060"/>
                </a:solidFill>
              </a:rPr>
              <a:t>Миром правит доброта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».</a:t>
            </a:r>
            <a:endParaRPr lang="en-US" sz="2400" b="1" i="1" u="sng" dirty="0" smtClean="0">
              <a:solidFill>
                <a:srgbClr val="002060"/>
              </a:solidFill>
            </a:endParaRPr>
          </a:p>
          <a:p>
            <a:pPr lvl="0"/>
            <a:r>
              <a:rPr lang="ru-RU" sz="2400" i="1" u="sng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создать в группе благоприятную атмосферу для укрепления психического здоровья и эмоционального благополучия детей. Рассказать детям о несовпадении приятной внешности и добрых намерений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VIII.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«Наш </a:t>
            </a:r>
            <a:r>
              <a:rPr lang="ru-RU" sz="2400" b="1" i="1" u="sng" dirty="0">
                <a:solidFill>
                  <a:srgbClr val="002060"/>
                </a:solidFill>
              </a:rPr>
              <a:t>быт», «Этикет», «Театр».</a:t>
            </a:r>
            <a:r>
              <a:rPr lang="ru-RU" sz="2400" dirty="0">
                <a:solidFill>
                  <a:srgbClr val="002060"/>
                </a:solidFill>
              </a:rPr>
              <a:t>                                                                      </a:t>
            </a:r>
            <a:endParaRPr lang="en-US" sz="2400" dirty="0" smtClean="0">
              <a:solidFill>
                <a:srgbClr val="002060"/>
              </a:solidFill>
            </a:endParaRPr>
          </a:p>
          <a:p>
            <a:pPr lvl="0"/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i="1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научить детей безопасному поведению в быту, закрепить правила пользования столовыми и электробытовыми приборами; рассказать об опасности контактов с незнакомыми людьми дома, на улице, в общественных местах.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71543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i="1" u="sng" dirty="0" smtClean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IX.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«Транспорт</a:t>
            </a:r>
            <a:r>
              <a:rPr lang="ru-RU" sz="2400" b="1" i="1" u="sng" dirty="0">
                <a:solidFill>
                  <a:srgbClr val="002060"/>
                </a:solidFill>
              </a:rPr>
              <a:t>», «Азбука безопасности». </a:t>
            </a:r>
            <a:r>
              <a:rPr lang="ru-RU" sz="2400" b="1" i="1" dirty="0">
                <a:solidFill>
                  <a:srgbClr val="002060"/>
                </a:solidFill>
              </a:rPr>
              <a:t>                                                           </a:t>
            </a:r>
            <a:endParaRPr lang="en-US" sz="24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познакомить детей с правилами дорожного движения для пешеходов, правилами поведения в транспорте. Познакомить детей с правильной моделью поведения, если они потерялись на улице. Рассмотреть устройство проезжей части, познакомить с дорожными знаками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X.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«Город </a:t>
            </a:r>
            <a:r>
              <a:rPr lang="ru-RU" sz="2400" b="1" i="1" u="sng" dirty="0">
                <a:solidFill>
                  <a:srgbClr val="002060"/>
                </a:solidFill>
              </a:rPr>
              <a:t>мастеров», «Новогодний калейдоскоп», «В гостях у сказки». </a:t>
            </a:r>
            <a:r>
              <a:rPr lang="ru-RU" sz="2400" b="1" i="1" dirty="0">
                <a:solidFill>
                  <a:srgbClr val="002060"/>
                </a:solidFill>
              </a:rPr>
              <a:t>  </a:t>
            </a:r>
            <a:endParaRPr lang="en-US" sz="2400" b="1" i="1" dirty="0">
              <a:solidFill>
                <a:srgbClr val="002060"/>
              </a:solidFill>
            </a:endParaRPr>
          </a:p>
          <a:p>
            <a:pPr lvl="0"/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учить детей создавать наглядные пособия, позволяющие закрепить представления о правилах безопасного поведения дома, в транспорте, на улице: во время катания с горки, на катке и др., при изготовлении поделок.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572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b="1" i="1" u="sng" dirty="0" smtClean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XI.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«Маленькие </a:t>
            </a:r>
            <a:r>
              <a:rPr lang="ru-RU" sz="2400" b="1" i="1" u="sng" dirty="0">
                <a:solidFill>
                  <a:srgbClr val="002060"/>
                </a:solidFill>
              </a:rPr>
              <a:t>исследователи», «Волшебная вода».</a:t>
            </a:r>
            <a:r>
              <a:rPr lang="ru-RU" sz="2400" b="1" i="1" dirty="0">
                <a:solidFill>
                  <a:srgbClr val="002060"/>
                </a:solidFill>
              </a:rPr>
              <a:t>                                       </a:t>
            </a:r>
            <a:endParaRPr lang="en-US" sz="24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познакомить детей с возможностями человеческого организма, рассказать о правилах дозирования физической нагрузки с учётом особенностей своего здоровья. Учить составлять модели безопасного поведения дома и в природе (кипящая вода, водоёмы и др.)</a:t>
            </a:r>
          </a:p>
          <a:p>
            <a:endParaRPr lang="ru-RU" dirty="0"/>
          </a:p>
        </p:txBody>
      </p:sp>
      <p:pic>
        <p:nvPicPr>
          <p:cNvPr id="3" name="Рисунок 2" descr="phoca_thumb_l_koloso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3143248"/>
            <a:ext cx="4786346" cy="314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0"/>
            <a:ext cx="8001056" cy="52322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Организация предметно-развивающей среды.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1214422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Определить цель и задачи.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57752" y="1214422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Подобрать материалы для обеспечения режимных моментов.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3143248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5000636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Определить место размещения оборудования.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57752" y="3143248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Наполнить группу игровыми материалами, разместить оборудование.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57752" y="5000636"/>
            <a:ext cx="3857652" cy="16430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Учитывать сменность материала, интересы детей, мобильность зон.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472" y="3500438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Подобрать оборудование, учебно-методические и игровые материалы.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ln w="57150">
            <a:solidFill>
              <a:srgbClr val="0070C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7150" dist="38100" dir="5400000" algn="ctr" rotWithShape="0">
              <a:schemeClr val="accent2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Организация предметно-развивающей среды.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фото02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142984"/>
            <a:ext cx="3192590" cy="2394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phoca_thumb_l_kolosok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214422"/>
            <a:ext cx="3143272" cy="2323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фото02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2907978"/>
            <a:ext cx="2679196" cy="3950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фото02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143380"/>
            <a:ext cx="2714612" cy="2035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phoca_thumb_l_kolosok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4214818"/>
            <a:ext cx="2924208" cy="2000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14290"/>
            <a:ext cx="8358246" cy="523220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7150" dist="38100" dir="5400000" algn="ctr" rotWithShape="0">
              <a:schemeClr val="accent2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Организация предметно-развивающей среды.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фото0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7" y="983520"/>
            <a:ext cx="3714775" cy="27860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DSCN01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785794"/>
            <a:ext cx="4286280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phoca_thumb_l_kolosok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2" y="4070612"/>
            <a:ext cx="3571900" cy="2583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phoca_thumb_l_kolosok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3" y="3826288"/>
            <a:ext cx="4214842" cy="2745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ерфолента 3"/>
          <p:cNvSpPr/>
          <p:nvPr/>
        </p:nvSpPr>
        <p:spPr>
          <a:xfrm>
            <a:off x="2643174" y="2428868"/>
            <a:ext cx="3571900" cy="1500198"/>
          </a:xfrm>
          <a:prstGeom prst="flowChartPunchedTap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Направления </a:t>
            </a:r>
            <a:r>
              <a:rPr lang="ru-RU" sz="2800" dirty="0" smtClean="0">
                <a:solidFill>
                  <a:srgbClr val="FF0000"/>
                </a:solidFill>
              </a:rPr>
              <a:t>работы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28596" y="285728"/>
            <a:ext cx="2286016" cy="1643074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Дети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143636" y="214290"/>
            <a:ext cx="2286016" cy="1643074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Родители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428596" y="4786322"/>
            <a:ext cx="2286016" cy="1643074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Педагоги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6072198" y="4714884"/>
            <a:ext cx="2286016" cy="1643074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</a:rPr>
              <a:t>Социум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>
            <a:endCxn id="6" idx="2"/>
          </p:cNvCxnSpPr>
          <p:nvPr/>
        </p:nvCxnSpPr>
        <p:spPr>
          <a:xfrm flipV="1">
            <a:off x="6215074" y="1651980"/>
            <a:ext cx="1071570" cy="91976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5" idx="2"/>
          </p:cNvCxnSpPr>
          <p:nvPr/>
        </p:nvCxnSpPr>
        <p:spPr>
          <a:xfrm rot="10800000">
            <a:off x="1571604" y="1723418"/>
            <a:ext cx="1071570" cy="848326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7" idx="0"/>
          </p:cNvCxnSpPr>
          <p:nvPr/>
        </p:nvCxnSpPr>
        <p:spPr>
          <a:xfrm rot="5400000">
            <a:off x="1504631" y="3853163"/>
            <a:ext cx="1205516" cy="107157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0"/>
          </p:cNvCxnSpPr>
          <p:nvPr/>
        </p:nvCxnSpPr>
        <p:spPr>
          <a:xfrm rot="16200000" flipH="1">
            <a:off x="6148101" y="3853163"/>
            <a:ext cx="1134078" cy="10001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578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                          Формы работы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071546"/>
            <a:ext cx="864399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1E0CA2"/>
                </a:solidFill>
              </a:rPr>
              <a:t>                                   </a:t>
            </a:r>
            <a:r>
              <a:rPr lang="ru-RU" sz="3200" u="sng" dirty="0" smtClean="0">
                <a:solidFill>
                  <a:srgbClr val="1E0CA2"/>
                </a:solidFill>
              </a:rPr>
              <a:t>Дети:</a:t>
            </a:r>
            <a:r>
              <a:rPr lang="ru-RU" u="sng" dirty="0" smtClean="0">
                <a:solidFill>
                  <a:srgbClr val="1E0CA2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Непосредственно-образовательная деятельность.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Создание игровых и проблемных ситуаций.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Целевые прогулки.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Беседы.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Рассматривание иллюстраций.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Чтение произведений.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Дидактические игры.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Сюжетно-ролевые игры.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Изготовление макетов, дорожных знаков, атрибутов к играм.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Развлечения.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Рассказ воспитателя из личного опыта.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4" name="Рисунок 3" descr="STA5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18" y="2571744"/>
            <a:ext cx="3143240" cy="23574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571480"/>
            <a:ext cx="6858048" cy="156966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Чтобы заинтересовать детей, использую интерактивных персонажей: тётушку Сову и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домовёнка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Непослуху</a:t>
            </a:r>
            <a:r>
              <a:rPr lang="ru-RU" sz="2400" b="1" i="1" dirty="0" smtClean="0">
                <a:solidFill>
                  <a:srgbClr val="FF0000"/>
                </a:solidFill>
              </a:rPr>
              <a:t>, их «Уроки осторожности».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Film_shot00006.jpg"/>
          <p:cNvPicPr>
            <a:picLocks noChangeAspect="1"/>
          </p:cNvPicPr>
          <p:nvPr/>
        </p:nvPicPr>
        <p:blipFill>
          <a:blip r:embed="rId2"/>
          <a:srcRect l="14843" t="25481" r="13672" b="5288"/>
          <a:stretch>
            <a:fillRect/>
          </a:stretch>
        </p:blipFill>
        <p:spPr>
          <a:xfrm>
            <a:off x="428596" y="2428868"/>
            <a:ext cx="2571768" cy="202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video_688318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4674314"/>
            <a:ext cx="2857520" cy="160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Фото_Совы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429132"/>
            <a:ext cx="266701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video_688320_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44" y="2428868"/>
            <a:ext cx="3181865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TA5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3929090" cy="284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STA50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28604"/>
            <a:ext cx="4143404" cy="310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STA5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214686"/>
            <a:ext cx="2864635" cy="3286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TA50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7" y="3714752"/>
            <a:ext cx="3810027" cy="2857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74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357166"/>
            <a:ext cx="8501122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  </a:t>
            </a:r>
          </a:p>
          <a:p>
            <a:r>
              <a:rPr lang="ru-RU" sz="3200" dirty="0" smtClean="0"/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Общеизвестно, что детство - это уникальный период в жизни человека, именно в это время формируется здоровье, происходит становление личности. Опыт детства во многом определяет взрослую жизнь человека.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   Дошкольный возраст – важнейший период, когда формируется человеческая личность, и закладываются прочные основы опыта жизнедеятельности, здорового образа жизни.</a:t>
            </a:r>
          </a:p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   Самое главное – здоровье и жизнь ребенка.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2340864" cy="3121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STA50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0694" y="214290"/>
            <a:ext cx="342902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STA501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4071942"/>
            <a:ext cx="3333741" cy="2500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STA501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380" y="3929066"/>
            <a:ext cx="3571900" cy="2678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грузовикПДД 012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1357298"/>
            <a:ext cx="3429024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357167"/>
            <a:ext cx="766931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 </a:t>
            </a:r>
            <a:r>
              <a:rPr lang="ru-RU" sz="2800" b="1" u="sng" dirty="0" smtClean="0">
                <a:solidFill>
                  <a:srgbClr val="002060"/>
                </a:solidFill>
              </a:rPr>
              <a:t>Примеры  дидактических и развивающих игр.</a:t>
            </a:r>
            <a:endParaRPr lang="ru-RU" sz="2800" b="1" u="sng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1357298"/>
            <a:ext cx="62342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«Сложи светофор»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«Автомобили, пешеходы и светофор»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«Собери дорожные знаки»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«Жесты регулировщика»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«Найди нужный знак»</a:t>
            </a:r>
          </a:p>
          <a:p>
            <a:r>
              <a:rPr lang="ru-RU" sz="2400" b="1" i="1" dirty="0" smtClean="0">
                <a:solidFill>
                  <a:schemeClr val="accent6"/>
                </a:solidFill>
              </a:rPr>
              <a:t> (запрещающие и предупреждающие знаки) 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«Угадай, куда ехать» 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«Слушай внимательно» 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«Ответь правильно»</a:t>
            </a:r>
            <a:endParaRPr lang="ru-RU" sz="2400" dirty="0" smtClean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«Разложи по порядку»</a:t>
            </a:r>
            <a:endParaRPr lang="ru-RU" sz="2400" dirty="0" smtClean="0">
              <a:solidFill>
                <a:schemeClr val="accent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«Угадай профессию»</a:t>
            </a:r>
          </a:p>
          <a:p>
            <a:pPr>
              <a:buFont typeface="Arial" pitchFamily="34" charset="0"/>
              <a:buChar char="•"/>
            </a:pPr>
            <a:r>
              <a:rPr lang="ru-RU" sz="2400" b="1" i="1" dirty="0" smtClean="0">
                <a:solidFill>
                  <a:schemeClr val="accent6"/>
                </a:solidFill>
              </a:rPr>
              <a:t>«Окажи первую помощь» и др.</a:t>
            </a:r>
            <a:endParaRPr lang="ru-RU" sz="2400" dirty="0" smtClean="0">
              <a:solidFill>
                <a:schemeClr val="accent6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фото0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3643314"/>
            <a:ext cx="3621218" cy="2715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7637091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accent6"/>
                </a:solidFill>
              </a:rPr>
              <a:t>                     </a:t>
            </a:r>
            <a:r>
              <a:rPr lang="ru-RU" sz="3600" u="sng" dirty="0" smtClean="0">
                <a:solidFill>
                  <a:schemeClr val="accent6"/>
                </a:solidFill>
              </a:rPr>
              <a:t>Родители:</a:t>
            </a:r>
          </a:p>
          <a:p>
            <a:endParaRPr lang="ru-RU" sz="3600" u="sng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Родительские собрания.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Консультации.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Беседы.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Участие в тематических неделях.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Анкетирование.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Совместные праздники и развлечения.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Изготовление атрибутов для игр.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Практикумы.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Выставки совместных работ детей и родителей.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Неделя открытых дверей.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571612"/>
            <a:ext cx="1785950" cy="25135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0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85728"/>
            <a:ext cx="3940308" cy="286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фото0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614859"/>
            <a:ext cx="5429288" cy="3011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фото0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857364"/>
            <a:ext cx="4407068" cy="2504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720" y="357166"/>
            <a:ext cx="857256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                        </a:t>
            </a:r>
            <a:r>
              <a:rPr lang="ru-RU" sz="3600" u="sng" dirty="0" smtClean="0">
                <a:solidFill>
                  <a:schemeClr val="accent6"/>
                </a:solidFill>
              </a:rPr>
              <a:t>Педагоги: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Педагогические часы.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Консультации.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Семинары-практикумы.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Мастер -классы.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Открытые просмотры.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Изучение  методической литературы </a:t>
            </a:r>
          </a:p>
          <a:p>
            <a:r>
              <a:rPr lang="ru-RU" sz="3200" dirty="0" smtClean="0">
                <a:solidFill>
                  <a:srgbClr val="1E0CA2"/>
                </a:solidFill>
              </a:rPr>
              <a:t>  и периодических изданий.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Анкетирование.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Педсоветы.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1E0CA2"/>
                </a:solidFill>
              </a:rPr>
              <a:t>Изготовление картотеки игр, загадок и стихов.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357298"/>
            <a:ext cx="2000264" cy="2037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14290"/>
            <a:ext cx="857256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Примерные рекомендации воспитателям старшей и подготовительной групп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по пожарной безопасности:</a:t>
            </a:r>
          </a:p>
          <a:p>
            <a:endParaRPr lang="ru-RU" dirty="0" smtClean="0">
              <a:solidFill>
                <a:schemeClr val="accent6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Пригласить пожарного для рассказа о своей работе.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Провести беседу на тему: « Отчего происходят пожары» с использованием наглядного материала.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Организовать показ детских кино- и видеофильмов на противопожарную тему.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Провести творческое занятие «Закончи сказку» на тему «Спичка – невеличка и большой пожар».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Прочитать с детьми следующие произведения: С.Маршак «Пожар»; Л.Толстой «Пожарные собаки»; </a:t>
            </a:r>
            <a:r>
              <a:rPr lang="ru-RU" sz="2400" dirty="0" err="1" smtClean="0">
                <a:solidFill>
                  <a:srgbClr val="002060"/>
                </a:solidFill>
              </a:rPr>
              <a:t>Е.Хоринская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«Спичка – невеличка»; Т.Фетисов «Куда спешат красные машины»;  Г.Цыферов «Жил на свете слонёнок»; С.Маршак «Рассказ о неизвестном герое»; А.Шевченко «Как ловили уголька».</a:t>
            </a:r>
          </a:p>
          <a:p>
            <a:pPr lvl="0"/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1" y="1000108"/>
            <a:ext cx="842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Использовать детское творчество (рисование, лепку, конструирование из бумаги на пожарную тему) с последующим обыгрыванием.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Организовать сюжетно – ролевую игру «Мы пожарные».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Регулярно проводить настольные, дидактические и творческие игры.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Знакомить детей с загадками, стихами и пословицами о пожаре и пожарной безопасности.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Познакомить детей с первичными средствами пожаротушения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Провести спортивный праздник «Смелые пожарные».</a:t>
            </a:r>
          </a:p>
          <a:p>
            <a:pPr lvl="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Провести обобщающую беседу о труде пожарных и правилах пожарной безопасности.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фото0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5143512"/>
            <a:ext cx="2357454" cy="15269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85728"/>
            <a:ext cx="857256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                             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                              </a:t>
            </a:r>
            <a:r>
              <a:rPr lang="ru-RU" sz="3200" u="sng" dirty="0" smtClean="0">
                <a:solidFill>
                  <a:schemeClr val="accent6"/>
                </a:solidFill>
              </a:rPr>
              <a:t>Социум:</a:t>
            </a:r>
          </a:p>
          <a:p>
            <a:endParaRPr lang="ru-RU" sz="3200" u="sng" dirty="0" smtClean="0">
              <a:solidFill>
                <a:schemeClr val="bg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Совместные праздники и развлечения.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Выставки детского творчества.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Совместные сюжетно-ролевые игры.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</a:rPr>
              <a:t>Совместные встречи сотрудников различных служб с родителями и педагогами.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" name="Рисунок 4" descr="13764556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4000504"/>
            <a:ext cx="4362450" cy="2495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1643050"/>
            <a:ext cx="84296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   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Воспитание и формирование сознательного поведения – процесс длительный. Для того, чтобы работа принесла результаты, недостаточно одного занятия или беседы с детьми. Работа должна быть систематической.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+mj-lt"/>
              </a:rPr>
              <a:t>   Таким образом, человек (большой и маленький) может предотвратить беду, уберечь себя и своих близких от опасности, если будет владеть элементарными знаниями основ безопасности жизнедеятельности.</a:t>
            </a: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1000108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+mj-lt"/>
              </a:rPr>
              <a:t>Спасибо за внимание!</a:t>
            </a:r>
            <a:endParaRPr lang="ru-RU" sz="54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 descr="1167513-6269ace4dd7113a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2357430"/>
            <a:ext cx="2747188" cy="3893652"/>
          </a:xfrm>
          <a:prstGeom prst="rect">
            <a:avLst/>
          </a:prstGeom>
        </p:spPr>
      </p:pic>
      <p:pic>
        <p:nvPicPr>
          <p:cNvPr id="5" name="Рисунок 4" descr="Пр_правил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785926"/>
            <a:ext cx="5214974" cy="4742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357166"/>
            <a:ext cx="807249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II. ТРЕБОВАНИЯ К СТРУКТУРЕ ОСНОВНОЙ ОБРАЗОВАТЕЛЬНОЙ </a:t>
            </a:r>
          </a:p>
          <a:p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ПРОГРАММЫ ДОШКОЛЬНОГО ОБРАЗОВАНИЯ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7…Обязательная часть основной образовательной программы направлена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 решение следующих задач становления первичной ценностной ориентации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 социализации: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– формирование основ собственной безопасности и безопасности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окружающего мира (в быту, социуме, природе)…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(ФГОС ДО утвержден приказом </a:t>
            </a:r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</a:rPr>
              <a:t>МОиН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РФ от 17.10.2013 №1155)</a:t>
            </a:r>
            <a:endParaRPr lang="ru-RU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8429684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Актуальность темы:</a:t>
            </a:r>
          </a:p>
          <a:p>
            <a:r>
              <a:rPr lang="ru-RU" sz="2400" dirty="0">
                <a:solidFill>
                  <a:schemeClr val="accent2"/>
                </a:solidFill>
              </a:rPr>
              <a:t>э</a:t>
            </a:r>
            <a:r>
              <a:rPr lang="ru-RU" sz="2400" dirty="0" smtClean="0">
                <a:solidFill>
                  <a:schemeClr val="accent2"/>
                </a:solidFill>
              </a:rPr>
              <a:t>лементарные знания основ безопасности жизнедеятельности формируется в процессе воспитания, следовательно, обучение детей этим основам является актуальной педагогической задачей.</a:t>
            </a:r>
            <a:r>
              <a:rPr lang="ru-RU" sz="2400" u="sng" dirty="0">
                <a:solidFill>
                  <a:schemeClr val="accent2"/>
                </a:solidFill>
              </a:rPr>
              <a:t> </a:t>
            </a:r>
            <a:endParaRPr lang="ru-RU" sz="2400" u="sng" dirty="0" smtClean="0">
              <a:solidFill>
                <a:schemeClr val="accent2"/>
              </a:solidFill>
            </a:endParaRPr>
          </a:p>
          <a:p>
            <a:endParaRPr lang="ru-RU" sz="2000" u="sng" dirty="0" smtClean="0"/>
          </a:p>
          <a:p>
            <a:r>
              <a:rPr lang="ru-RU" sz="3600" b="1" u="sng" dirty="0" smtClean="0">
                <a:solidFill>
                  <a:srgbClr val="FF0000"/>
                </a:solidFill>
              </a:rPr>
              <a:t>Цель</a:t>
            </a:r>
            <a:r>
              <a:rPr lang="ru-RU" sz="3600" b="1" dirty="0">
                <a:solidFill>
                  <a:srgbClr val="FF0000"/>
                </a:solidFill>
              </a:rPr>
              <a:t>: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chemeClr val="accent2"/>
                </a:solidFill>
              </a:rPr>
              <a:t>дать </a:t>
            </a:r>
            <a:r>
              <a:rPr lang="ru-RU" sz="2400" dirty="0">
                <a:solidFill>
                  <a:schemeClr val="accent2"/>
                </a:solidFill>
              </a:rPr>
              <a:t>каждому ребёнку основные понятия об опасных для жизни ситуациях и особенностях поведения в них</a:t>
            </a:r>
            <a:r>
              <a:rPr lang="ru-RU" sz="2400" dirty="0" smtClean="0">
                <a:solidFill>
                  <a:schemeClr val="accent2"/>
                </a:solidFill>
              </a:rPr>
              <a:t>.</a:t>
            </a:r>
            <a:r>
              <a:rPr lang="ru-RU" sz="2400" u="sng" dirty="0">
                <a:solidFill>
                  <a:schemeClr val="accent2"/>
                </a:solidFill>
              </a:rPr>
              <a:t> </a:t>
            </a:r>
            <a:endParaRPr lang="ru-RU" sz="2400" u="sng" dirty="0" smtClean="0">
              <a:solidFill>
                <a:schemeClr val="accent2"/>
              </a:solidFill>
            </a:endParaRPr>
          </a:p>
          <a:p>
            <a:endParaRPr lang="ru-RU" sz="2000" u="sng" dirty="0" smtClean="0"/>
          </a:p>
          <a:p>
            <a:r>
              <a:rPr lang="ru-RU" sz="3600" b="1" u="sng" dirty="0" smtClean="0">
                <a:solidFill>
                  <a:srgbClr val="FF0000"/>
                </a:solidFill>
              </a:rPr>
              <a:t>Задача</a:t>
            </a:r>
            <a:r>
              <a:rPr lang="ru-RU" sz="3600" b="1" dirty="0">
                <a:solidFill>
                  <a:srgbClr val="FF0000"/>
                </a:solidFill>
              </a:rPr>
              <a:t>: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2400" dirty="0" smtClean="0">
                <a:solidFill>
                  <a:schemeClr val="accent2"/>
                </a:solidFill>
              </a:rPr>
              <a:t>научить </a:t>
            </a:r>
            <a:r>
              <a:rPr lang="ru-RU" sz="2400" dirty="0">
                <a:solidFill>
                  <a:schemeClr val="accent2"/>
                </a:solidFill>
              </a:rPr>
              <a:t>детей применять полученные знания в повседневной жизни, привлечь родителей к формированию у детей основ безопасности в быту, на улице и других возможных непредвиденных ситуациях.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214282" y="3143248"/>
          <a:ext cx="4211082" cy="3143272"/>
        </p:xfrm>
        <a:graphic>
          <a:graphicData uri="http://schemas.openxmlformats.org/presentationml/2006/ole">
            <p:oleObj spid="_x0000_s2049" name="Слайд" r:id="rId3" imgW="4570530" imgH="3427618" progId="PowerPoint.Slide.12">
              <p:embed/>
            </p:oleObj>
          </a:graphicData>
        </a:graphic>
      </p:graphicFrame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643438" y="2285992"/>
          <a:ext cx="4102950" cy="3062285"/>
        </p:xfrm>
        <a:graphic>
          <a:graphicData uri="http://schemas.openxmlformats.org/presentationml/2006/ole">
            <p:oleObj spid="_x0000_s2051" name="Слайд" r:id="rId4" imgW="4570530" imgH="3427618" progId="PowerPoint.Slide.12">
              <p:embed/>
            </p:oleObj>
          </a:graphicData>
        </a:graphic>
      </p:graphicFrame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4282" y="357166"/>
            <a:ext cx="85011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Безопасность-это не просто сумма усвоенных знаний, а умение правильно вести себя в различных ситуациях.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Формирование основ безопасности у детей ведётся в разных направлениях и по различной тематике: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1" name="Object 1"/>
          <p:cNvGraphicFramePr>
            <a:graphicFrameLocks noChangeAspect="1"/>
          </p:cNvGraphicFramePr>
          <p:nvPr/>
        </p:nvGraphicFramePr>
        <p:xfrm>
          <a:off x="357159" y="357166"/>
          <a:ext cx="4071966" cy="3042622"/>
        </p:xfrm>
        <a:graphic>
          <a:graphicData uri="http://schemas.openxmlformats.org/presentationml/2006/ole">
            <p:oleObj spid="_x0000_s51201" name="Слайд" r:id="rId3" imgW="4570530" imgH="3427618" progId="PowerPoint.Slide.12">
              <p:embed/>
            </p:oleObj>
          </a:graphicData>
        </a:graphic>
      </p:graphicFrame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4857751" y="354112"/>
          <a:ext cx="4071967" cy="3040580"/>
        </p:xfrm>
        <a:graphic>
          <a:graphicData uri="http://schemas.openxmlformats.org/presentationml/2006/ole">
            <p:oleObj spid="_x0000_s51203" name="Слайд" r:id="rId4" imgW="4570530" imgH="3427618" progId="PowerPoint.Slide.12">
              <p:embed/>
            </p:oleObj>
          </a:graphicData>
        </a:graphic>
      </p:graphicFrame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643174" y="3643314"/>
          <a:ext cx="4071966" cy="3035465"/>
        </p:xfrm>
        <a:graphic>
          <a:graphicData uri="http://schemas.openxmlformats.org/presentationml/2006/ole">
            <p:oleObj spid="_x0000_s51205" name="Слайд" r:id="rId5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35716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38120" y="50956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2844" y="357166"/>
            <a:ext cx="878687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u="sng" dirty="0" smtClean="0">
                <a:solidFill>
                  <a:srgbClr val="FF0000"/>
                </a:solidFill>
              </a:rPr>
              <a:t>Тематическое планирование.</a:t>
            </a:r>
            <a:r>
              <a:rPr lang="ru-RU" sz="3600" i="1" u="sng" dirty="0">
                <a:solidFill>
                  <a:srgbClr val="FF0000"/>
                </a:solidFill>
              </a:rPr>
              <a:t> </a:t>
            </a:r>
            <a:endParaRPr lang="en-US" sz="3600" i="1" u="sng" dirty="0" smtClean="0">
              <a:solidFill>
                <a:srgbClr val="FF0000"/>
              </a:solidFill>
            </a:endParaRPr>
          </a:p>
          <a:p>
            <a:pPr lvl="0" algn="ctr"/>
            <a:endParaRPr lang="ru-RU" sz="3600" i="1" u="sng" dirty="0" smtClean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«День </a:t>
            </a:r>
            <a:r>
              <a:rPr lang="ru-RU" sz="2400" b="1" i="1" u="sng" dirty="0">
                <a:solidFill>
                  <a:srgbClr val="002060"/>
                </a:solidFill>
              </a:rPr>
              <a:t>знаний», «До свидания, детский сад!».</a:t>
            </a:r>
            <a:r>
              <a:rPr lang="ru-RU" sz="2400" b="1" dirty="0">
                <a:solidFill>
                  <a:srgbClr val="002060"/>
                </a:solidFill>
              </a:rPr>
              <a:t>                                               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i="1" u="sng" dirty="0" smtClean="0"/>
              <a:t>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формировать знания детей о правилах поведения в школе, предложить родителям выбрать пути безопасного подхода к школе и детскому саду, приобщать детей к выполнению режима дня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II.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«Мой город», «Моя страна», «Моя планета», «Приведем в порядок планету». </a:t>
            </a:r>
            <a:r>
              <a:rPr lang="ru-RU" sz="2400" b="1" i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</a:t>
            </a: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: систематизировать знания детей о правилах поведения на улице, в природе. Знакомить с моделями безопасного поведения. Развить у детей понимание того, что планета Земля – наш дом, а человек – часть природы; что на жизнь и здоровье человека и животных влияет экология.</a:t>
            </a:r>
          </a:p>
          <a:p>
            <a:r>
              <a:rPr lang="ru-RU" sz="2400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714356"/>
            <a:ext cx="85011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III.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«Урожай</a:t>
            </a:r>
            <a:r>
              <a:rPr lang="ru-RU" sz="2400" b="1" i="1" u="sng" dirty="0">
                <a:solidFill>
                  <a:srgbClr val="002060"/>
                </a:solidFill>
              </a:rPr>
              <a:t>», «Кто как готовится к зиме». </a:t>
            </a:r>
            <a:r>
              <a:rPr lang="ru-RU" sz="2400" b="1" i="1" dirty="0">
                <a:solidFill>
                  <a:srgbClr val="002060"/>
                </a:solidFill>
              </a:rPr>
              <a:t>                                                         </a:t>
            </a:r>
            <a:endParaRPr lang="en-US" sz="24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dirty="0" smtClean="0"/>
              <a:t>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дать знания о том, что можно собирать в лесу (съедобные и несъедобные грибы, ягоды);  подводить к осознанию правил поведения в лесу, закреплять умение оказывать элементарную помощь в трудных и опасных ситуациях. Рассказать о правилах поведения на кухне во время приготовления заготовок на зиму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/>
          </a:p>
          <a:p>
            <a:r>
              <a:rPr lang="en-US" sz="2400" b="1" i="1" u="sng" dirty="0" smtClean="0">
                <a:solidFill>
                  <a:srgbClr val="002060"/>
                </a:solidFill>
              </a:rPr>
              <a:t>IV.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«Краски </a:t>
            </a:r>
            <a:r>
              <a:rPr lang="ru-RU" sz="2400" b="1" i="1" u="sng" dirty="0">
                <a:solidFill>
                  <a:srgbClr val="002060"/>
                </a:solidFill>
              </a:rPr>
              <a:t>осени», «Здравствуй, зимушка-зима», «Весна шагает по планете». </a:t>
            </a:r>
            <a:r>
              <a:rPr lang="ru-RU" sz="2400" b="1" i="1" dirty="0">
                <a:solidFill>
                  <a:srgbClr val="002060"/>
                </a:solidFill>
              </a:rPr>
              <a:t>                                                                                                                   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расширять знания о правилах экологически грамотного поведения в лесу в разные времена года, знакомить с полезными советами для туриста.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864399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400" b="1" i="1" u="sng" dirty="0" smtClean="0"/>
          </a:p>
          <a:p>
            <a:pPr lvl="0"/>
            <a:r>
              <a:rPr lang="en-US" sz="2400" b="1" i="1" u="sng" dirty="0" smtClean="0">
                <a:solidFill>
                  <a:srgbClr val="002060"/>
                </a:solidFill>
              </a:rPr>
              <a:t>V.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«Животный </a:t>
            </a:r>
            <a:r>
              <a:rPr lang="ru-RU" sz="2400" b="1" i="1" u="sng" dirty="0">
                <a:solidFill>
                  <a:srgbClr val="002060"/>
                </a:solidFill>
              </a:rPr>
              <a:t>мир», «Встречаем птиц», «Мир природы». </a:t>
            </a:r>
            <a:r>
              <a:rPr lang="ru-RU" sz="2400" b="1" i="1" dirty="0">
                <a:solidFill>
                  <a:srgbClr val="002060"/>
                </a:solidFill>
              </a:rPr>
              <a:t>                              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закреплять правилами поведения с дикими и домашними животными, птицами, насекомыми. Объяснить, какую опасность могут представлять неосторожные контакты с представителями животного мира. Познакомить с правилами оказания первой помощи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/>
          </a:p>
          <a:p>
            <a:pPr lvl="0"/>
            <a:r>
              <a:rPr lang="ru-RU" sz="2400" b="1" i="1" u="sng" dirty="0">
                <a:solidFill>
                  <a:srgbClr val="002060"/>
                </a:solidFill>
              </a:rPr>
              <a:t> </a:t>
            </a:r>
            <a:r>
              <a:rPr lang="en-US" sz="2400" b="1" i="1" u="sng" dirty="0" smtClean="0">
                <a:solidFill>
                  <a:srgbClr val="002060"/>
                </a:solidFill>
              </a:rPr>
              <a:t>VI. 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«Я </a:t>
            </a:r>
            <a:r>
              <a:rPr lang="ru-RU" sz="2400" b="1" i="1" u="sng" dirty="0">
                <a:solidFill>
                  <a:srgbClr val="002060"/>
                </a:solidFill>
              </a:rPr>
              <a:t>– человек», «Здоровей – </a:t>
            </a:r>
            <a:r>
              <a:rPr lang="ru-RU" sz="2400" b="1" i="1" u="sng" dirty="0" err="1">
                <a:solidFill>
                  <a:srgbClr val="002060"/>
                </a:solidFill>
              </a:rPr>
              <a:t>ка</a:t>
            </a:r>
            <a:r>
              <a:rPr lang="ru-RU" sz="2400" b="1" i="1" u="sng" dirty="0">
                <a:solidFill>
                  <a:srgbClr val="002060"/>
                </a:solidFill>
              </a:rPr>
              <a:t>», «Быть здоровыми хотим»,  «Моя семья</a:t>
            </a:r>
            <a:r>
              <a:rPr lang="ru-RU" sz="2400" b="1" i="1" u="sng" dirty="0" smtClean="0">
                <a:solidFill>
                  <a:srgbClr val="002060"/>
                </a:solidFill>
              </a:rPr>
              <a:t>».</a:t>
            </a:r>
            <a:endParaRPr lang="en-US" sz="2400" b="1" i="1" u="sng" dirty="0" smtClean="0">
              <a:solidFill>
                <a:srgbClr val="002060"/>
              </a:solidFill>
            </a:endParaRPr>
          </a:p>
          <a:p>
            <a:pPr lvl="0"/>
            <a:r>
              <a:rPr lang="ru-RU" sz="2400" b="1" i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u="sng" dirty="0">
                <a:solidFill>
                  <a:schemeClr val="accent1">
                    <a:lumMod val="75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:  познакомить детей с особенностями детского организма, рассказать о ценности здорового образа жизни. Развивать навыки личной гигиены, учить проявлять заботу о здоровье окружающих. Дать представления о полезных и вредных продуктах, роли лекарств и витаминов.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louds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17</Template>
  <TotalTime>555</TotalTime>
  <Words>1242</Words>
  <Application>Microsoft Office PowerPoint</Application>
  <PresentationFormat>Экран (4:3)</PresentationFormat>
  <Paragraphs>163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clouds</vt:lpstr>
      <vt:lpstr>Поток</vt:lpstr>
      <vt:lpstr>Слайд</vt:lpstr>
      <vt:lpstr>Основы безопасности детей дошкольного возраста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безопасности детей дошкольного возраста</dc:title>
  <dc:creator>Елена Елена</dc:creator>
  <cp:lastModifiedBy>Елена Елена</cp:lastModifiedBy>
  <cp:revision>60</cp:revision>
  <dcterms:created xsi:type="dcterms:W3CDTF">2014-10-21T11:26:49Z</dcterms:created>
  <dcterms:modified xsi:type="dcterms:W3CDTF">2014-11-21T04:24:42Z</dcterms:modified>
</cp:coreProperties>
</file>