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43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25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6731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85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0608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340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660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76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665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78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55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80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745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8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60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80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FC23E-1CB9-45B4-8799-9BC65DBED68C}" type="datetimeFigureOut">
              <a:rPr lang="ru-RU" smtClean="0"/>
              <a:t>10.10.2014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84A507D-B0F5-4052-BA25-3F9078764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350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629587"/>
            <a:ext cx="9144000" cy="5411449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  <a:ea typeface="+mj-ea"/>
                <a:cs typeface="+mj-cs"/>
              </a:rPr>
              <a:t>Приказ </a:t>
            </a:r>
            <a:r>
              <a:rPr lang="ru-RU" sz="4800" b="1" dirty="0" err="1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  <a:ea typeface="+mj-ea"/>
                <a:cs typeface="+mj-cs"/>
              </a:rPr>
              <a:t>Минобрнауки</a:t>
            </a:r>
            <a:r>
              <a:rPr lang="ru-RU" sz="4800" b="1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  <a:ea typeface="+mj-ea"/>
                <a:cs typeface="+mj-cs"/>
              </a:rPr>
              <a:t> России</a:t>
            </a:r>
            <a:br>
              <a:rPr lang="ru-RU" sz="4800" b="1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  <a:ea typeface="+mj-ea"/>
                <a:cs typeface="+mj-cs"/>
              </a:rPr>
            </a:br>
            <a:r>
              <a:rPr lang="ru-RU" sz="4800" b="1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  <a:ea typeface="+mj-ea"/>
                <a:cs typeface="+mj-cs"/>
              </a:rPr>
              <a:t>от 17 октября 2013 г. N 1155 г. Москва</a:t>
            </a:r>
            <a:br>
              <a:rPr lang="ru-RU" sz="4800" b="1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  <a:ea typeface="+mj-ea"/>
                <a:cs typeface="+mj-cs"/>
              </a:rPr>
            </a:br>
            <a:r>
              <a:rPr lang="ru-RU" sz="4800" b="1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  <a:ea typeface="+mj-ea"/>
                <a:cs typeface="+mj-cs"/>
              </a:rPr>
              <a:t>"Об утверждении федерального государственного образовательного стандарта дошкольного образования" 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105161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</a:rPr>
              <a:t>IV. Требования к результатам освоения основной образовательной программы дошкольного образования</a:t>
            </a:r>
            <a:r>
              <a:rPr lang="ru-RU" sz="3900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</a:rPr>
              <a:t/>
            </a:r>
            <a:br>
              <a:rPr lang="ru-RU" sz="3900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125" lvl="0" indent="-282575" defTabSz="914400" fontAlgn="base">
              <a:spcBef>
                <a:spcPts val="600"/>
              </a:spcBef>
              <a:spcAft>
                <a:spcPct val="0"/>
              </a:spcAft>
              <a:buClr>
                <a:srgbClr val="2DA2BF"/>
              </a:buClr>
              <a:buSzPct val="80000"/>
              <a:buFont typeface="Wingdings 2" panose="05020102010507070707" pitchFamily="18" charset="2"/>
              <a:buChar char=""/>
            </a:pPr>
            <a:r>
              <a:rPr lang="ru-RU" altLang="ru-RU" sz="3200" dirty="0">
                <a:solidFill>
                  <a:prstClr val="black"/>
                </a:solidFill>
                <a:latin typeface="Corbel" panose="020B0503020204020204" pitchFamily="34" charset="0"/>
              </a:rPr>
              <a:t>целевых ориентиров дошкольного образования, которые представляют собой социально-нормативные возрастные характеристики </a:t>
            </a:r>
            <a:r>
              <a:rPr lang="ru-RU" altLang="ru-RU" sz="3200" i="1" dirty="0">
                <a:solidFill>
                  <a:prstClr val="black"/>
                </a:solidFill>
                <a:latin typeface="Corbel" panose="020B0503020204020204" pitchFamily="34" charset="0"/>
              </a:rPr>
              <a:t>возможных</a:t>
            </a:r>
            <a:r>
              <a:rPr lang="ru-RU" altLang="ru-RU" sz="3200" dirty="0">
                <a:solidFill>
                  <a:prstClr val="black"/>
                </a:solidFill>
                <a:latin typeface="Corbel" panose="020B0503020204020204" pitchFamily="34" charset="0"/>
              </a:rPr>
              <a:t> достижений ребенка на этапе </a:t>
            </a:r>
            <a:r>
              <a:rPr lang="ru-RU" altLang="ru-RU" sz="3200" i="1" dirty="0">
                <a:solidFill>
                  <a:prstClr val="black"/>
                </a:solidFill>
                <a:latin typeface="Corbel" panose="020B0503020204020204" pitchFamily="34" charset="0"/>
              </a:rPr>
              <a:t>завершения уровня дошкольного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073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</a:rPr>
              <a:t>Целевые ориентиры на этапе завершения дошкольного 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4262" y="2133599"/>
            <a:ext cx="10380350" cy="4537023"/>
          </a:xfrm>
        </p:spPr>
        <p:txBody>
          <a:bodyPr>
            <a:normAutofit fontScale="77500" lnSpcReduction="20000"/>
          </a:bodyPr>
          <a:lstStyle/>
          <a:p>
            <a:pPr marL="365760" lvl="0" indent="-283464" defTabSz="914400"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2600" dirty="0">
                <a:solidFill>
                  <a:prstClr val="black"/>
                </a:solidFill>
                <a:latin typeface="Corbel" panose="020B0503020204020204" pitchFamily="34" charset="0"/>
              </a:rPr>
              <a:t>ребенок овладевает основными культурными способами деятельности, проявляет инициативу и самостоятельность в разных видах деятельности.</a:t>
            </a:r>
          </a:p>
          <a:p>
            <a:pPr marL="365760" lvl="0" indent="-283464" defTabSz="914400"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2600" dirty="0">
                <a:solidFill>
                  <a:prstClr val="black"/>
                </a:solidFill>
                <a:latin typeface="Corbel" panose="020B0503020204020204" pitchFamily="34" charset="0"/>
              </a:rPr>
              <a:t>ребенок обладает установкой положительного отношения к миру…, чувством собственного достоинства, Способен договариваться, старается разрешать конфликты;</a:t>
            </a:r>
          </a:p>
          <a:p>
            <a:pPr marL="365760" lvl="0" indent="-283464" defTabSz="914400"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2600" dirty="0">
                <a:solidFill>
                  <a:prstClr val="black"/>
                </a:solidFill>
                <a:latin typeface="Corbel" panose="020B0503020204020204" pitchFamily="34" charset="0"/>
              </a:rPr>
              <a:t>ребенок обладает развитым воображением, ребенок владеет разными формами и видами игры,</a:t>
            </a:r>
          </a:p>
          <a:p>
            <a:pPr marL="365760" lvl="0" indent="-283464" defTabSz="914400"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2600" dirty="0">
                <a:solidFill>
                  <a:prstClr val="black"/>
                </a:solidFill>
                <a:latin typeface="Corbel" panose="020B0503020204020204" pitchFamily="34" charset="0"/>
              </a:rPr>
              <a:t>ребенок достаточно хорошо владеет устной речью,  может выделять звуки в словах, у ребенка складываются предпосылки грамотности;</a:t>
            </a:r>
          </a:p>
          <a:p>
            <a:pPr marL="365760" lvl="0" indent="-283464" defTabSz="914400"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2600" dirty="0">
                <a:solidFill>
                  <a:prstClr val="black"/>
                </a:solidFill>
                <a:latin typeface="Corbel" panose="020B0503020204020204" pitchFamily="34" charset="0"/>
              </a:rPr>
              <a:t>ребенок способен к волевым усилиям, может соблюдать правила безопасного поведения и личной гигиены;</a:t>
            </a:r>
          </a:p>
          <a:p>
            <a:pPr marL="365760" lvl="0" indent="-283464" defTabSz="914400"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2600" dirty="0">
                <a:solidFill>
                  <a:prstClr val="black"/>
                </a:solidFill>
                <a:latin typeface="Corbel" panose="020B0503020204020204" pitchFamily="34" charset="0"/>
              </a:rPr>
              <a:t>ребенок проявляет любознательность</a:t>
            </a:r>
          </a:p>
          <a:p>
            <a:pPr marL="365760" lvl="0" indent="-283464" defTabSz="914400"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2600" dirty="0">
                <a:solidFill>
                  <a:prstClr val="black"/>
                </a:solidFill>
                <a:latin typeface="Corbel" panose="020B0503020204020204" pitchFamily="34" charset="0"/>
              </a:rPr>
              <a:t>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ребенок способен к принятию собственных решений</a:t>
            </a:r>
          </a:p>
          <a:p>
            <a:pPr marL="365760" lvl="0" indent="-283464" defTabSz="914400"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endParaRPr lang="ru-RU" sz="2600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marL="365760" lvl="0" indent="-283464" defTabSz="914400"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endParaRPr lang="ru-RU" sz="2600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7405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3279775" y="623888"/>
            <a:ext cx="8912225" cy="1281112"/>
          </a:xfrm>
        </p:spPr>
        <p:txBody>
          <a:bodyPr>
            <a:normAutofit fontScale="90000"/>
          </a:bodyPr>
          <a:lstStyle/>
          <a:p>
            <a:pPr marL="514350" lvl="0" indent="-514350" defTabSz="914400">
              <a:lnSpc>
                <a:spcPct val="120000"/>
              </a:lnSpc>
              <a:spcBef>
                <a:spcPts val="600"/>
              </a:spcBef>
              <a:defRPr/>
            </a:pPr>
            <a:r>
              <a:rPr lang="ru-RU" sz="25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Утвердить прилагаемый федеральный государственный образовательный стандарт дошкольного </a:t>
            </a:r>
            <a:r>
              <a:rPr lang="ru-RU" sz="2500" dirty="0" smtClean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образования</a:t>
            </a:r>
            <a:br>
              <a:rPr lang="ru-RU" sz="2500" dirty="0" smtClean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</a:br>
            <a:r>
              <a:rPr lang="ru-RU" sz="2500" dirty="0" smtClean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(</a:t>
            </a:r>
            <a:r>
              <a:rPr lang="ru-RU" sz="2500" b="1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Министр Д. Ливанов)</a:t>
            </a:r>
            <a:r>
              <a:rPr lang="ru-RU" sz="25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/>
            </a:r>
            <a:br>
              <a:rPr lang="ru-RU" sz="25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</a:br>
            <a:r>
              <a:rPr lang="ru-RU" sz="25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Признать утратившими силу приказы от 23 ноября 2009 г. </a:t>
            </a:r>
            <a:r>
              <a:rPr lang="ru-RU" sz="2500" b="1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N 655 </a:t>
            </a:r>
            <a:r>
              <a:rPr lang="ru-RU" sz="25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"Об утверждении и введении в действие федеральных государственных требований к структуре основной общеобразовательной программы дошкольного образования"  и от 20 июля 2011 г. </a:t>
            </a:r>
            <a:r>
              <a:rPr lang="ru-RU" sz="2500" b="1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N 2151 </a:t>
            </a:r>
            <a:r>
              <a:rPr lang="ru-RU" sz="25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"Об утверждении федеральных государственных требований к условиям реализации основной общеобразовательной программы дошкольного образования».</a:t>
            </a:r>
            <a:br>
              <a:rPr lang="ru-RU" sz="25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</a:br>
            <a:r>
              <a:rPr lang="ru-RU" sz="25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Настоящий приказ вступает в силу с </a:t>
            </a:r>
            <a:r>
              <a:rPr lang="ru-RU" sz="2500" b="1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1 января 2014 года.</a:t>
            </a:r>
            <a:br>
              <a:rPr lang="ru-RU" sz="2500" b="1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</a:br>
            <a:r>
              <a:rPr lang="ru-RU" sz="25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/>
            </a:r>
            <a:br>
              <a:rPr lang="ru-RU" sz="25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2826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255546" cy="1225402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589213" y="1678898"/>
            <a:ext cx="8915399" cy="3098483"/>
          </a:xfrm>
        </p:spPr>
        <p:txBody>
          <a:bodyPr>
            <a:normAutofit fontScale="90000"/>
          </a:bodyPr>
          <a:lstStyle/>
          <a:p>
            <a:pPr marL="768350" lvl="0" indent="-685800" defTabSz="91440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v"/>
            </a:pPr>
            <a:r>
              <a:rPr lang="ru-RU" altLang="ru-RU" sz="4900" dirty="0" smtClean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/>
            </a:r>
            <a:br>
              <a:rPr lang="ru-RU" altLang="ru-RU" sz="4900" dirty="0" smtClean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</a:br>
            <a:r>
              <a:rPr lang="ru-RU" altLang="ru-RU" sz="3600" dirty="0" smtClean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Информационная </a:t>
            </a:r>
            <a:r>
              <a:rPr lang="ru-RU" altLang="ru-RU" sz="36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система «Консультант плюс», </a:t>
            </a:r>
            <a:r>
              <a:rPr lang="ru-RU" altLang="ru-RU" sz="3600" dirty="0" smtClean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«</a:t>
            </a:r>
            <a:r>
              <a:rPr lang="ru-RU" altLang="ru-RU" sz="36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Гарант».</a:t>
            </a:r>
            <a:br>
              <a:rPr lang="ru-RU" altLang="ru-RU" sz="36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</a:br>
            <a:r>
              <a:rPr lang="ru-RU" altLang="ru-RU" sz="36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Российская газета</a:t>
            </a:r>
            <a:br>
              <a:rPr lang="ru-RU" altLang="ru-RU" sz="36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</a:br>
            <a:r>
              <a:rPr lang="ru-RU" altLang="ru-RU" sz="36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  <a:t>Собрание законодательства Российской Федерации </a:t>
            </a:r>
            <a:br>
              <a:rPr lang="ru-RU" altLang="ru-RU" sz="3600" dirty="0">
                <a:solidFill>
                  <a:prstClr val="black"/>
                </a:solidFill>
                <a:latin typeface="Corbel" panose="020B0503020204020204" pitchFamily="34" charset="0"/>
                <a:ea typeface="+mn-ea"/>
                <a:cs typeface="+mn-cs"/>
              </a:rPr>
            </a:br>
            <a:endParaRPr lang="ru-RU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230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satMod val="130000"/>
                  </a:schemeClr>
                </a:solidFill>
              </a:rPr>
              <a:t>Структура ФГОС, </a:t>
            </a:r>
            <a:br>
              <a:rPr lang="ru-RU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>
                <a:solidFill>
                  <a:schemeClr val="tx2">
                    <a:satMod val="130000"/>
                  </a:schemeClr>
                </a:solidFill>
              </a:rPr>
              <a:t>далее Стандарт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ru-RU" sz="2000" b="1" dirty="0"/>
              <a:t>I. Общие положения </a:t>
            </a:r>
            <a:r>
              <a:rPr lang="ru-RU" sz="2000" dirty="0"/>
              <a:t>(предмет регулирования, объекты регулируемые Стандартом)  принципы, цели, задачи, основой чего является Стандарт, язык реализации).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2000" b="1" dirty="0"/>
              <a:t>II. Требования к структуре образовательной программы дошкольного образования и ее объему</a:t>
            </a:r>
            <a:endParaRPr lang="ru-RU" sz="2000" dirty="0"/>
          </a:p>
          <a:p>
            <a:pPr marL="365760" indent="-283464">
              <a:buFont typeface="Wingdings 2"/>
              <a:buChar char=""/>
              <a:defRPr/>
            </a:pPr>
            <a:r>
              <a:rPr lang="ru-RU" sz="2000" b="1" dirty="0"/>
              <a:t>III. Требования к условиям реализации основной образовательной программы дошкольного образования</a:t>
            </a:r>
            <a:endParaRPr lang="ru-RU" sz="2000" dirty="0"/>
          </a:p>
          <a:p>
            <a:pPr marL="365760" indent="-283464">
              <a:buFont typeface="Wingdings 2"/>
              <a:buChar char=""/>
              <a:defRPr/>
            </a:pPr>
            <a:r>
              <a:rPr lang="ru-RU" sz="2000" b="1" dirty="0"/>
              <a:t>IV. Требования к результатам освоения основной образовательной программы дошкольного образования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7319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Основные принципы ФГОС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514007"/>
            <a:ext cx="8915400" cy="4811842"/>
          </a:xfrm>
        </p:spPr>
        <p:txBody>
          <a:bodyPr>
            <a:normAutofit/>
          </a:bodyPr>
          <a:lstStyle/>
          <a:p>
            <a:pPr marL="365125" lvl="0" indent="-282575" defTabSz="914400" fontAlgn="base">
              <a:spcBef>
                <a:spcPts val="600"/>
              </a:spcBef>
              <a:spcAft>
                <a:spcPct val="0"/>
              </a:spcAft>
              <a:buClr>
                <a:srgbClr val="2DA2BF"/>
              </a:buClr>
              <a:buSzPct val="80000"/>
              <a:buFont typeface="Wingdings 2" panose="05020102010507070707" pitchFamily="18" charset="2"/>
              <a:buChar char=""/>
            </a:pPr>
            <a:r>
              <a:rPr lang="ru-RU" altLang="ru-RU" sz="2000" dirty="0">
                <a:solidFill>
                  <a:prstClr val="black"/>
                </a:solidFill>
                <a:latin typeface="Corbel" panose="020B0503020204020204" pitchFamily="34" charset="0"/>
              </a:rPr>
              <a:t>1) поддержка разнообразия детства; сохранение уникальности и </a:t>
            </a:r>
            <a:r>
              <a:rPr lang="ru-RU" altLang="ru-RU" sz="2000" dirty="0" err="1">
                <a:solidFill>
                  <a:prstClr val="black"/>
                </a:solidFill>
                <a:latin typeface="Corbel" panose="020B0503020204020204" pitchFamily="34" charset="0"/>
              </a:rPr>
              <a:t>самоценности</a:t>
            </a:r>
            <a:r>
              <a:rPr lang="ru-RU" altLang="ru-RU" sz="2000" dirty="0">
                <a:solidFill>
                  <a:prstClr val="black"/>
                </a:solidFill>
                <a:latin typeface="Corbel" panose="020B0503020204020204" pitchFamily="34" charset="0"/>
              </a:rPr>
              <a:t> детства как важного этапа в общем развитии человека, </a:t>
            </a:r>
            <a:r>
              <a:rPr lang="ru-RU" altLang="ru-RU" sz="2000" b="1" i="1" dirty="0" err="1">
                <a:solidFill>
                  <a:prstClr val="black"/>
                </a:solidFill>
                <a:latin typeface="Corbel" panose="020B0503020204020204" pitchFamily="34" charset="0"/>
              </a:rPr>
              <a:t>самоценность</a:t>
            </a:r>
            <a:r>
              <a:rPr lang="ru-RU" altLang="ru-RU" sz="2000" b="1" i="1" dirty="0">
                <a:solidFill>
                  <a:prstClr val="black"/>
                </a:solidFill>
                <a:latin typeface="Corbel" panose="020B0503020204020204" pitchFamily="34" charset="0"/>
              </a:rPr>
              <a:t> детства</a:t>
            </a:r>
            <a:r>
              <a:rPr lang="ru-RU" altLang="ru-RU" sz="2000" i="1" dirty="0">
                <a:solidFill>
                  <a:prstClr val="black"/>
                </a:solidFill>
                <a:latin typeface="Corbel" panose="020B0503020204020204" pitchFamily="34" charset="0"/>
              </a:rPr>
              <a:t> - понимание (рассмотрение) детства как периода жизни значимого самого по себе, без всяких условий; значимого тем, что происходит с ребенком сейчас, а не тем, что этот период есть период подготовки к следующему периоду;</a:t>
            </a:r>
            <a:endParaRPr lang="ru-RU" altLang="ru-RU" sz="2000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pPr marL="365125" lvl="0" indent="-282575" defTabSz="914400" fontAlgn="base">
              <a:spcBef>
                <a:spcPts val="600"/>
              </a:spcBef>
              <a:spcAft>
                <a:spcPct val="0"/>
              </a:spcAft>
              <a:buClr>
                <a:srgbClr val="2DA2BF"/>
              </a:buClr>
              <a:buSzPct val="80000"/>
              <a:buFont typeface="Wingdings 2" panose="05020102010507070707" pitchFamily="18" charset="2"/>
              <a:buChar char=""/>
            </a:pPr>
            <a:r>
              <a:rPr lang="ru-RU" altLang="ru-RU" sz="2000" dirty="0">
                <a:solidFill>
                  <a:prstClr val="black"/>
                </a:solidFill>
                <a:latin typeface="Corbel" panose="020B0503020204020204" pitchFamily="34" charset="0"/>
              </a:rPr>
              <a:t>2) личностно-развивающий и гуманистический характер взаимодействия взрослых (родителей (законных представителей), педагогических и иных работников Организации) и детей;</a:t>
            </a:r>
          </a:p>
          <a:p>
            <a:pPr marL="365125" lvl="0" indent="-282575" defTabSz="914400" fontAlgn="base">
              <a:spcBef>
                <a:spcPts val="600"/>
              </a:spcBef>
              <a:spcAft>
                <a:spcPct val="0"/>
              </a:spcAft>
              <a:buClr>
                <a:srgbClr val="2DA2BF"/>
              </a:buClr>
              <a:buSzPct val="80000"/>
              <a:buFont typeface="Wingdings 2" panose="05020102010507070707" pitchFamily="18" charset="2"/>
              <a:buChar char=""/>
            </a:pPr>
            <a:r>
              <a:rPr lang="ru-RU" altLang="ru-RU" sz="2000" dirty="0">
                <a:solidFill>
                  <a:prstClr val="black"/>
                </a:solidFill>
                <a:latin typeface="Corbel" panose="020B0503020204020204" pitchFamily="34" charset="0"/>
              </a:rPr>
              <a:t>3) уважение личности ребенка;</a:t>
            </a:r>
          </a:p>
          <a:p>
            <a:pPr marL="365125" lvl="0" indent="-282575" defTabSz="914400" fontAlgn="base">
              <a:spcBef>
                <a:spcPts val="600"/>
              </a:spcBef>
              <a:spcAft>
                <a:spcPct val="0"/>
              </a:spcAft>
              <a:buClr>
                <a:srgbClr val="2DA2BF"/>
              </a:buClr>
              <a:buSzPct val="80000"/>
              <a:buFont typeface="Wingdings 2" panose="05020102010507070707" pitchFamily="18" charset="2"/>
              <a:buChar char=""/>
            </a:pPr>
            <a:r>
              <a:rPr lang="ru-RU" altLang="ru-RU" sz="2000" dirty="0">
                <a:solidFill>
                  <a:prstClr val="black"/>
                </a:solidFill>
                <a:latin typeface="Corbel" panose="020B0503020204020204" pitchFamily="34" charset="0"/>
              </a:rPr>
              <a:t>4) реализация Программы в формах, специфических для детей данной возрастной группы, прежде всего в форме игры, познавательной и исследовательской деятельности, в форме творческой активности, обеспечивающей художественно –эстетическое развитие ребенка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3193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</a:rPr>
              <a:t>Требования к структуре образовательной программы дошкольного образования и ее объему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indent="-283464">
              <a:buFont typeface="Wingdings 2"/>
              <a:buChar char=""/>
              <a:defRPr/>
            </a:pPr>
            <a:r>
              <a:rPr lang="ru-RU" sz="2000" dirty="0"/>
              <a:t>Программа формируется как программа психолого-педагогической поддержки позитивной социализации и индивидуализации, развития личности детей дошкольного возраста.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2000" dirty="0"/>
              <a:t>Программа разрабатывается и утверждается Организацией </a:t>
            </a:r>
            <a:r>
              <a:rPr lang="ru-RU" sz="2000" b="1" dirty="0"/>
              <a:t>самостоятельно</a:t>
            </a:r>
            <a:r>
              <a:rPr lang="ru-RU" sz="2000" dirty="0"/>
              <a:t> в соответствии с настоящим Стандартом и с учетом Примерных программ</a:t>
            </a:r>
            <a:r>
              <a:rPr lang="ru-RU" sz="2000" baseline="30000" dirty="0"/>
              <a:t>3</a:t>
            </a:r>
            <a:r>
              <a:rPr lang="ru-RU" sz="2000" dirty="0"/>
              <a:t>.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ru-RU" sz="2000" b="1" dirty="0"/>
              <a:t>образовательные области:</a:t>
            </a:r>
            <a:r>
              <a:rPr lang="ru-RU" sz="2000" dirty="0"/>
              <a:t> социально-коммуникативное развитие; познавательное развитие; речевое развитие; художественно-эстетическое развитие; физическое развитие.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570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300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</a:rPr>
              <a:t>Важно!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379096" y="1409075"/>
            <a:ext cx="4931764" cy="4901784"/>
          </a:xfrm>
        </p:spPr>
        <p:txBody>
          <a:bodyPr>
            <a:noAutofit/>
          </a:bodyPr>
          <a:lstStyle/>
          <a:p>
            <a:pPr marL="365125" lvl="0" indent="-282575" algn="just" defTabSz="914400" fontAlgn="base">
              <a:lnSpc>
                <a:spcPct val="220000"/>
              </a:lnSpc>
              <a:spcBef>
                <a:spcPts val="600"/>
              </a:spcBef>
              <a:spcAft>
                <a:spcPct val="0"/>
              </a:spcAft>
              <a:buClr>
                <a:srgbClr val="2DA2BF"/>
              </a:buClr>
              <a:buSzPct val="80000"/>
              <a:buFont typeface="Wingdings 2" panose="05020102010507070707" pitchFamily="18" charset="2"/>
              <a:buChar char=""/>
            </a:pPr>
            <a:r>
              <a:rPr lang="ru-RU" alt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Конкретное содержание  образовательных областей зависит от возрастных и индивидуальных особенностей детей, определяется целями и задачами Программы и может реализовываться в различных видах деятельности </a:t>
            </a:r>
            <a:r>
              <a:rPr lang="ru-RU" alt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(общении, игре, познавательно-исследовательской деятельности - как сквозных механизмах развития ребенка):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6625652" y="1409075"/>
            <a:ext cx="4878959" cy="4901784"/>
          </a:xfrm>
        </p:spPr>
        <p:txBody>
          <a:bodyPr>
            <a:normAutofit lnSpcReduction="10000"/>
          </a:bodyPr>
          <a:lstStyle/>
          <a:p>
            <a:pPr marL="365760" lvl="0" indent="-283464" defTabSz="914400">
              <a:lnSpc>
                <a:spcPct val="120000"/>
              </a:lnSpc>
              <a:spcBef>
                <a:spcPts val="600"/>
              </a:spcBef>
              <a:buClr>
                <a:srgbClr val="2DA2BF"/>
              </a:buClr>
              <a:buSzPct val="80000"/>
              <a:buNone/>
              <a:defRPr/>
            </a:pPr>
            <a:r>
              <a:rPr lang="ru-RU" sz="2000" b="1" dirty="0">
                <a:solidFill>
                  <a:prstClr val="black"/>
                </a:solidFill>
                <a:latin typeface="Corbel" panose="020B0503020204020204" pitchFamily="34" charset="0"/>
              </a:rPr>
              <a:t>для детей дошкольного возраста (3 года - 8 лет) -  </a:t>
            </a:r>
          </a:p>
          <a:p>
            <a:pPr marL="365760" lvl="0" indent="-283464" defTabSz="914400">
              <a:lnSpc>
                <a:spcPct val="12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1100" dirty="0">
                <a:solidFill>
                  <a:prstClr val="black"/>
                </a:solidFill>
                <a:latin typeface="Corbel" panose="020B0503020204020204" pitchFamily="34" charset="0"/>
              </a:rPr>
              <a:t>игровая (сюжетно-ролевую игру, игру с правилами и другие виды игры) </a:t>
            </a:r>
          </a:p>
          <a:p>
            <a:pPr marL="365760" lvl="0" indent="-283464" defTabSz="914400">
              <a:lnSpc>
                <a:spcPct val="12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1100" dirty="0">
                <a:solidFill>
                  <a:prstClr val="black"/>
                </a:solidFill>
                <a:latin typeface="Corbel" panose="020B0503020204020204" pitchFamily="34" charset="0"/>
              </a:rPr>
              <a:t>коммуникативная (общение и взаимодействие со взрослыми и сверстниками), </a:t>
            </a:r>
          </a:p>
          <a:p>
            <a:pPr marL="365760" lvl="0" indent="-283464" defTabSz="914400">
              <a:lnSpc>
                <a:spcPct val="12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1100" dirty="0">
                <a:solidFill>
                  <a:prstClr val="black"/>
                </a:solidFill>
                <a:latin typeface="Corbel" panose="020B0503020204020204" pitchFamily="34" charset="0"/>
              </a:rPr>
              <a:t>познавательно-исследовательская (исследования объектов окружающего мира и Экспериментирования с ними )</a:t>
            </a:r>
          </a:p>
          <a:p>
            <a:pPr marL="365760" lvl="0" indent="-283464" defTabSz="914400">
              <a:lnSpc>
                <a:spcPct val="12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1100" dirty="0">
                <a:solidFill>
                  <a:prstClr val="black"/>
                </a:solidFill>
                <a:latin typeface="Corbel" panose="020B0503020204020204" pitchFamily="34" charset="0"/>
              </a:rPr>
              <a:t>восприятие художественной литературы и фольклора,</a:t>
            </a:r>
          </a:p>
          <a:p>
            <a:pPr marL="365760" lvl="0" indent="-283464" defTabSz="914400">
              <a:lnSpc>
                <a:spcPct val="12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1100" dirty="0">
                <a:solidFill>
                  <a:prstClr val="black"/>
                </a:solidFill>
                <a:latin typeface="Corbel" panose="020B0503020204020204" pitchFamily="34" charset="0"/>
              </a:rPr>
              <a:t> самообслуживание и элементарный бытовой труд (в помещении и на улице), </a:t>
            </a:r>
          </a:p>
          <a:p>
            <a:pPr marL="365760" lvl="0" indent="-283464" defTabSz="914400">
              <a:lnSpc>
                <a:spcPct val="12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1100" dirty="0">
                <a:solidFill>
                  <a:prstClr val="black"/>
                </a:solidFill>
                <a:latin typeface="Corbel" panose="020B0503020204020204" pitchFamily="34" charset="0"/>
              </a:rPr>
              <a:t>конструирование из разного материала (конструкторы, модули, бумагу, природный и иной материал,)</a:t>
            </a:r>
          </a:p>
          <a:p>
            <a:pPr marL="365760" lvl="0" indent="-283464" defTabSz="914400">
              <a:lnSpc>
                <a:spcPct val="12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1100" dirty="0">
                <a:solidFill>
                  <a:prstClr val="black"/>
                </a:solidFill>
                <a:latin typeface="Corbel" panose="020B0503020204020204" pitchFamily="34" charset="0"/>
              </a:rPr>
              <a:t>изобразительная (рисование, лепка, аппликация), </a:t>
            </a:r>
          </a:p>
          <a:p>
            <a:pPr marL="365760" lvl="0" indent="-283464" defTabSz="914400">
              <a:lnSpc>
                <a:spcPct val="12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1100" dirty="0">
                <a:solidFill>
                  <a:prstClr val="black"/>
                </a:solidFill>
                <a:latin typeface="Corbel" panose="020B0503020204020204" pitchFamily="34" charset="0"/>
              </a:rPr>
              <a:t>музыкальная (восприятие и понимание смысла музыкальных произведений, пение, музыкально-ритмические движения, игры на детских музыкальных инструментах) </a:t>
            </a:r>
          </a:p>
          <a:p>
            <a:pPr marL="365760" lvl="0" indent="-283464" defTabSz="914400">
              <a:lnSpc>
                <a:spcPct val="12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sz="1100" dirty="0">
                <a:solidFill>
                  <a:prstClr val="black"/>
                </a:solidFill>
                <a:latin typeface="Corbel" panose="020B0503020204020204" pitchFamily="34" charset="0"/>
              </a:rPr>
              <a:t> двигательная (овладение основными движениями) формы активности ребенка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75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464646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rbel" panose="020B0503020204020204" pitchFamily="34" charset="0"/>
              </a:rPr>
              <a:t>III. Требования к условиям реализации основной образовательной программы дошкольного 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 defTabSz="914400">
              <a:spcBef>
                <a:spcPts val="600"/>
              </a:spcBef>
              <a:buClr>
                <a:srgbClr val="2DA2BF"/>
              </a:buClr>
              <a:buSzPct val="80000"/>
              <a:buFont typeface="+mj-lt"/>
              <a:buAutoNum type="arabicPeriod"/>
              <a:defRPr/>
            </a:pPr>
            <a:r>
              <a:rPr lang="ru-RU" sz="3200" dirty="0">
                <a:solidFill>
                  <a:prstClr val="black"/>
                </a:solidFill>
                <a:latin typeface="Corbel" panose="020B0503020204020204" pitchFamily="34" charset="0"/>
              </a:rPr>
              <a:t>к психолого-педагогическим, </a:t>
            </a:r>
          </a:p>
          <a:p>
            <a:pPr marL="596646" lvl="0" indent="-514350" defTabSz="914400">
              <a:spcBef>
                <a:spcPts val="600"/>
              </a:spcBef>
              <a:buClr>
                <a:srgbClr val="2DA2BF"/>
              </a:buClr>
              <a:buSzPct val="80000"/>
              <a:buFont typeface="+mj-lt"/>
              <a:buAutoNum type="arabicPeriod"/>
              <a:defRPr/>
            </a:pPr>
            <a:r>
              <a:rPr lang="ru-RU" sz="3200" dirty="0">
                <a:solidFill>
                  <a:prstClr val="black"/>
                </a:solidFill>
                <a:latin typeface="Corbel" panose="020B0503020204020204" pitchFamily="34" charset="0"/>
              </a:rPr>
              <a:t>кадровым, </a:t>
            </a:r>
          </a:p>
          <a:p>
            <a:pPr marL="596646" lvl="0" indent="-514350" defTabSz="914400">
              <a:spcBef>
                <a:spcPts val="600"/>
              </a:spcBef>
              <a:buClr>
                <a:srgbClr val="2DA2BF"/>
              </a:buClr>
              <a:buSzPct val="80000"/>
              <a:buFont typeface="+mj-lt"/>
              <a:buAutoNum type="arabicPeriod"/>
              <a:defRPr/>
            </a:pPr>
            <a:r>
              <a:rPr lang="ru-RU" sz="3200" dirty="0">
                <a:solidFill>
                  <a:prstClr val="black"/>
                </a:solidFill>
                <a:latin typeface="Corbel" panose="020B0503020204020204" pitchFamily="34" charset="0"/>
              </a:rPr>
              <a:t>материально-техническим и финансовым условиям реализации Программы, </a:t>
            </a:r>
          </a:p>
          <a:p>
            <a:pPr marL="596646" lvl="0" indent="-514350" defTabSz="914400">
              <a:spcBef>
                <a:spcPts val="600"/>
              </a:spcBef>
              <a:buClr>
                <a:srgbClr val="2DA2BF"/>
              </a:buClr>
              <a:buSzPct val="80000"/>
              <a:buFont typeface="+mj-lt"/>
              <a:buAutoNum type="arabicPeriod"/>
              <a:defRPr/>
            </a:pPr>
            <a:r>
              <a:rPr lang="ru-RU" sz="3200" dirty="0">
                <a:solidFill>
                  <a:prstClr val="black"/>
                </a:solidFill>
                <a:latin typeface="Corbel" panose="020B0503020204020204" pitchFamily="34" charset="0"/>
              </a:rPr>
              <a:t> к развивающей предметно-пространственной среде.</a:t>
            </a:r>
          </a:p>
          <a:p>
            <a:pPr marL="365760" lvl="0" indent="-283464" defTabSz="914400"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endParaRPr lang="ru-RU" sz="3200" dirty="0">
              <a:solidFill>
                <a:prstClr val="black"/>
              </a:solidFill>
              <a:latin typeface="Corbel" panose="020B0503020204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584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300" dirty="0">
                <a:solidFill>
                  <a:srgbClr val="46464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anose="020B0503020204020204" pitchFamily="34" charset="0"/>
              </a:rPr>
              <a:t>Важно? П. 3.2.3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lvl="0" indent="-283464" defTabSz="914400">
              <a:lnSpc>
                <a:spcPct val="17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dirty="0">
                <a:solidFill>
                  <a:prstClr val="black"/>
                </a:solidFill>
                <a:latin typeface="Corbel" panose="020B0503020204020204" pitchFamily="34" charset="0"/>
              </a:rPr>
              <a:t>При реализации Программы может проводиться оценка индивидуального развития детей. Такая оценка производится педагогическим работником в рамках педагогической диагностики  </a:t>
            </a:r>
          </a:p>
          <a:p>
            <a:pPr marL="365760" lvl="0" indent="-283464" defTabSz="914400">
              <a:lnSpc>
                <a:spcPct val="17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dirty="0">
                <a:solidFill>
                  <a:prstClr val="black"/>
                </a:solidFill>
                <a:latin typeface="Corbel" panose="020B0503020204020204" pitchFamily="34" charset="0"/>
              </a:rPr>
              <a:t>Результаты педагогической диагностики (мониторинга) могут использоваться исключительно для решения следующих образовательных задач:</a:t>
            </a:r>
          </a:p>
          <a:p>
            <a:pPr marL="365760" lvl="0" indent="-283464" defTabSz="914400">
              <a:lnSpc>
                <a:spcPct val="17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dirty="0">
                <a:solidFill>
                  <a:prstClr val="black"/>
                </a:solidFill>
                <a:latin typeface="Corbel" panose="020B0503020204020204" pitchFamily="34" charset="0"/>
              </a:rPr>
              <a:t>1) индивидуализации образования (в том числе поддержки ребенка, построения его образовательной траектории или профессиональной коррекции особенностей его развития);</a:t>
            </a:r>
          </a:p>
          <a:p>
            <a:pPr marL="365760" lvl="0" indent="-283464" defTabSz="914400">
              <a:lnSpc>
                <a:spcPct val="170000"/>
              </a:lnSpc>
              <a:spcBef>
                <a:spcPts val="600"/>
              </a:spcBef>
              <a:buClr>
                <a:srgbClr val="2DA2BF"/>
              </a:buClr>
              <a:buSzPct val="80000"/>
              <a:buFont typeface="Wingdings 2"/>
              <a:buChar char=""/>
              <a:defRPr/>
            </a:pPr>
            <a:r>
              <a:rPr lang="ru-RU" dirty="0">
                <a:solidFill>
                  <a:prstClr val="black"/>
                </a:solidFill>
                <a:latin typeface="Corbel" panose="020B0503020204020204" pitchFamily="34" charset="0"/>
              </a:rPr>
              <a:t>2) оптимизации работы с группой детей.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40227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692</Words>
  <Application>Microsoft Office PowerPoint</Application>
  <PresentationFormat>Широкоэкранный</PresentationFormat>
  <Paragraphs>50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Century Gothic</vt:lpstr>
      <vt:lpstr>Corbel</vt:lpstr>
      <vt:lpstr>Times New Roman</vt:lpstr>
      <vt:lpstr>Wingdings</vt:lpstr>
      <vt:lpstr>Wingdings 2</vt:lpstr>
      <vt:lpstr>Wingdings 3</vt:lpstr>
      <vt:lpstr>Легкий дым</vt:lpstr>
      <vt:lpstr>Презентация PowerPoint</vt:lpstr>
      <vt:lpstr>Утвердить прилагаемый федеральный государственный образовательный стандарт дошкольного образования (Министр Д. Ливанов) Признать утратившими силу приказы от 23 ноября 2009 г. N 655 "Об утверждении и введении в действие федеральных государственных требований к структуре основной общеобразовательной программы дошкольного образования"  и от 20 июля 2011 г. N 2151 "Об утверждении федеральных государственных требований к условиям реализации основной общеобразовательной программы дошкольного образования». Настоящий приказ вступает в силу с 1 января 2014 года.  </vt:lpstr>
      <vt:lpstr> Информационная система «Консультант плюс», «Гарант». Российская газета Собрание законодательства Российской Федерации  </vt:lpstr>
      <vt:lpstr>Структура ФГОС,  далее Стандарт</vt:lpstr>
      <vt:lpstr>Основные принципы ФГОС</vt:lpstr>
      <vt:lpstr>Требования к структуре образовательной программы дошкольного образования и ее объему</vt:lpstr>
      <vt:lpstr>Важно!</vt:lpstr>
      <vt:lpstr>III. Требования к условиям реализации основной образовательной программы дошкольного образования</vt:lpstr>
      <vt:lpstr>Важно? П. 3.2.3</vt:lpstr>
      <vt:lpstr>IV. Требования к результатам освоения основной образовательной программы дошкольного образования </vt:lpstr>
      <vt:lpstr>Целевые ориентиры на этапе завершения дошкольного образования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2014-10-10T10:34:46Z</dcterms:created>
  <dcterms:modified xsi:type="dcterms:W3CDTF">2014-10-10T10:58:11Z</dcterms:modified>
</cp:coreProperties>
</file>