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9" r:id="rId4"/>
    <p:sldId id="260" r:id="rId5"/>
    <p:sldId id="261" r:id="rId6"/>
    <p:sldId id="262" r:id="rId7"/>
    <p:sldId id="264" r:id="rId8"/>
    <p:sldId id="265" r:id="rId9"/>
    <p:sldId id="266" r:id="rId10"/>
    <p:sldId id="267" r:id="rId11"/>
    <p:sldId id="268" r:id="rId12"/>
  </p:sldIdLst>
  <p:sldSz cx="18288000" cy="10287000"/>
  <p:notesSz cx="18288000" cy="10287000"/>
  <p:defaultTextStyle>
    <a:defPPr>
      <a:defRPr lang="ru-RU"/>
    </a:defPPr>
    <a:lvl1pPr marL="0" algn="l" defTabSz="914400">
      <a:defRPr sz="18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8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8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8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8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8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8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8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8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8B21353A-D50E-0A55-F415-53C4AE090E25}">
  <a:tblStyle styleId="{8B21353A-D50E-0A55-F415-53C4AE090E25}" styleName="Стиль из темы 1 - акцент 6">
    <a:tblBg>
      <a:fillRef idx="2">
        <a:schemeClr val="accent6"/>
      </a:fillRef>
    </a:tblBg>
    <a:wholeTbl>
      <a:tcTxStyle>
        <a:fontRef idx="minor">
          <a:srgbClr val="00000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2V>
    <a:lastCol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lastCol>
    <a:firstCol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firstCol>
    <a:lastRow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</a:tcBdr>
        <a:fill>
          <a:noFill/>
        </a:fill>
      </a:tcStyle>
    </a:lastRow>
    <a:seCell>
      <a:tcStyle>
        <a:tcBdr/>
      </a:tcStyle>
    </a:seCell>
    <a:swCell>
      <a:tcStyle>
        <a:tcBdr/>
      </a:tcStyle>
    </a:swCell>
    <a:firstRow>
      <a:tcTxStyle b="on">
        <a:fontRef idx="minor">
          <a:srgbClr val="00000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</a:tcBdr>
        <a:fill>
          <a:solidFill>
            <a:schemeClr val="accent6"/>
          </a:solidFill>
        </a:fill>
      </a:tcStyle>
    </a:firstRow>
    <a:neCell>
      <a:tcStyle>
        <a:tcBdr/>
      </a:tcStyle>
    </a:neCell>
    <a:nwCell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54" d="100"/>
          <a:sy n="54" d="100"/>
        </p:scale>
        <p:origin x="754" y="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preserve="1" userDrawn="1">
  <p:cSld name="Title Sli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 bwMode="auto">
          <a:xfrm>
            <a:off x="1371600" y="3188970"/>
            <a:ext cx="15544800" cy="21602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 bwMode="auto">
          <a:xfrm>
            <a:off x="2743200" y="5760720"/>
            <a:ext cx="12801600" cy="25717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 bwMode="auto"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 bwMode="auto"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1D8BD707-D9CF-40AE-B4C6-C98DA3205C09}" type="datetimeFigureOut">
              <a:rPr lang="en-US"/>
              <a:t>2/15/2023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 bwMode="auto"/>
        <p:txBody>
          <a:bodyPr lIns="0" tIns="0" rIns="0" bIns="0"/>
          <a:lstStyle>
            <a:lvl1pPr>
              <a:defRPr sz="28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200660">
              <a:lnSpc>
                <a:spcPct val="100000"/>
              </a:lnSpc>
              <a:spcBef>
                <a:spcPts val="575"/>
              </a:spcBef>
              <a:defRPr/>
            </a:pPr>
            <a:fld id="{81D60167-4931-47E6-BA6A-407CBD079E47}" type="slidenum">
              <a:rPr spc="5"/>
              <a:t>‹#›</a:t>
            </a:fld>
            <a:endParaRPr spc="5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preserve="1" userDrawn="1">
  <p:cSld name="Title and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 bwMode="auto"/>
        <p:txBody>
          <a:bodyPr lIns="0" tIns="0" rIns="0" bIns="0"/>
          <a:lstStyle>
            <a:lvl1pPr>
              <a:defRPr sz="48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 bwMode="auto"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 bwMode="auto"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 bwMode="auto"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1D8BD707-D9CF-40AE-B4C6-C98DA3205C09}" type="datetimeFigureOut">
              <a:rPr lang="en-US"/>
              <a:t>2/15/2023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 bwMode="auto"/>
        <p:txBody>
          <a:bodyPr lIns="0" tIns="0" rIns="0" bIns="0"/>
          <a:lstStyle>
            <a:lvl1pPr>
              <a:defRPr sz="28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200660">
              <a:lnSpc>
                <a:spcPct val="100000"/>
              </a:lnSpc>
              <a:spcBef>
                <a:spcPts val="575"/>
              </a:spcBef>
              <a:defRPr/>
            </a:pPr>
            <a:fld id="{81D60167-4931-47E6-BA6A-407CBD079E47}" type="slidenum">
              <a:rPr spc="5"/>
              <a:t>‹#›</a:t>
            </a:fld>
            <a:endParaRPr spc="5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preserve="1" userDrawn="1">
  <p:cSld name="Two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 bwMode="auto"/>
        <p:txBody>
          <a:bodyPr lIns="0" tIns="0" rIns="0" bIns="0"/>
          <a:lstStyle>
            <a:lvl1pPr>
              <a:defRPr sz="48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 bwMode="auto">
          <a:xfrm>
            <a:off x="91440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 bwMode="auto">
          <a:xfrm>
            <a:off x="941832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 bwMode="auto"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 bwMode="auto"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1D8BD707-D9CF-40AE-B4C6-C98DA3205C09}" type="datetimeFigureOut">
              <a:rPr lang="en-US"/>
              <a:t>2/15/2023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 bwMode="auto"/>
        <p:txBody>
          <a:bodyPr lIns="0" tIns="0" rIns="0" bIns="0"/>
          <a:lstStyle>
            <a:lvl1pPr>
              <a:defRPr sz="28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200660">
              <a:lnSpc>
                <a:spcPct val="100000"/>
              </a:lnSpc>
              <a:spcBef>
                <a:spcPts val="575"/>
              </a:spcBef>
              <a:defRPr/>
            </a:pPr>
            <a:fld id="{81D60167-4931-47E6-BA6A-407CBD079E47}" type="slidenum">
              <a:rPr spc="5"/>
              <a:t>‹#›</a:t>
            </a:fld>
            <a:endParaRPr spc="5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obj" preserve="1" userDrawn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/>
          <a:stretch/>
        </p:blipFill>
        <p:spPr bwMode="auto">
          <a:xfrm>
            <a:off x="0" y="0"/>
            <a:ext cx="18287999" cy="10286999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 bwMode="auto"/>
        <p:txBody>
          <a:bodyPr lIns="0" tIns="0" rIns="0" bIns="0"/>
          <a:lstStyle>
            <a:lvl1pPr>
              <a:defRPr sz="48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 bwMode="auto"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 bwMode="auto"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1D8BD707-D9CF-40AE-B4C6-C98DA3205C09}" type="datetimeFigureOut">
              <a:rPr lang="en-US"/>
              <a:t>2/15/2023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 bwMode="auto"/>
        <p:txBody>
          <a:bodyPr lIns="0" tIns="0" rIns="0" bIns="0"/>
          <a:lstStyle>
            <a:lvl1pPr>
              <a:defRPr sz="28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200660">
              <a:lnSpc>
                <a:spcPct val="100000"/>
              </a:lnSpc>
              <a:spcBef>
                <a:spcPts val="575"/>
              </a:spcBef>
              <a:defRPr/>
            </a:pPr>
            <a:fld id="{81D60167-4931-47E6-BA6A-407CBD079E47}" type="slidenum">
              <a:rPr spc="5"/>
              <a:t>‹#›</a:t>
            </a:fld>
            <a:endParaRPr spc="5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preserve="1" userDrawn="1">
  <p:cSld name="Blank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 bwMode="auto"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 bwMode="auto"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1D8BD707-D9CF-40AE-B4C6-C98DA3205C09}" type="datetimeFigureOut">
              <a:rPr lang="en-US"/>
              <a:t>2/15/2023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 bwMode="auto"/>
        <p:txBody>
          <a:bodyPr lIns="0" tIns="0" rIns="0" bIns="0"/>
          <a:lstStyle>
            <a:lvl1pPr>
              <a:defRPr sz="28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200660">
              <a:lnSpc>
                <a:spcPct val="100000"/>
              </a:lnSpc>
              <a:spcBef>
                <a:spcPts val="575"/>
              </a:spcBef>
              <a:defRPr/>
            </a:pPr>
            <a:fld id="{81D60167-4931-47E6-BA6A-407CBD079E47}" type="slidenum">
              <a:rPr spc="5"/>
              <a:t>‹#›</a:t>
            </a:fld>
            <a:endParaRPr spc="5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 bwMode="auto">
          <a:xfrm>
            <a:off x="5671184" y="4871084"/>
            <a:ext cx="6945630" cy="148843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8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 bwMode="auto">
          <a:xfrm>
            <a:off x="1018717" y="2241550"/>
            <a:ext cx="16215360" cy="283717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 bwMode="auto">
          <a:xfrm>
            <a:off x="6217920" y="9566910"/>
            <a:ext cx="585216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 bwMode="auto">
          <a:xfrm>
            <a:off x="914400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1D8BD707-D9CF-40AE-B4C6-C98DA3205C09}" type="datetimeFigureOut">
              <a:rPr lang="en-US"/>
              <a:t>2/15/2023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 bwMode="auto">
          <a:xfrm>
            <a:off x="17544287" y="9583937"/>
            <a:ext cx="438149" cy="53784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200660">
              <a:lnSpc>
                <a:spcPct val="100000"/>
              </a:lnSpc>
              <a:spcBef>
                <a:spcPts val="575"/>
              </a:spcBef>
              <a:defRPr/>
            </a:pPr>
            <a:fld id="{81D60167-4931-47E6-BA6A-407CBD079E47}" type="slidenum">
              <a:rPr spc="5"/>
              <a:t>‹#›</a:t>
            </a:fld>
            <a:endParaRPr spc="5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mailto:or@orlyonok.ru" TargetMode="External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.jpg"/><Relationship Id="rId5" Type="http://schemas.openxmlformats.org/officeDocument/2006/relationships/image" Target="../media/image13.jpg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8.png"/><Relationship Id="rId7" Type="http://schemas.openxmlformats.org/officeDocument/2006/relationships/image" Target="../media/image19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png"/><Relationship Id="rId18" Type="http://schemas.openxmlformats.org/officeDocument/2006/relationships/image" Target="../media/image42.png"/><Relationship Id="rId3" Type="http://schemas.openxmlformats.org/officeDocument/2006/relationships/image" Target="../media/image26.png"/><Relationship Id="rId7" Type="http://schemas.openxmlformats.org/officeDocument/2006/relationships/image" Target="../media/image31.png"/><Relationship Id="rId12" Type="http://schemas.openxmlformats.org/officeDocument/2006/relationships/image" Target="../media/image36.png"/><Relationship Id="rId17" Type="http://schemas.openxmlformats.org/officeDocument/2006/relationships/image" Target="../media/image41.jpg"/><Relationship Id="rId2" Type="http://schemas.openxmlformats.org/officeDocument/2006/relationships/image" Target="../media/image12.png"/><Relationship Id="rId16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jpg"/><Relationship Id="rId11" Type="http://schemas.openxmlformats.org/officeDocument/2006/relationships/image" Target="../media/image35.png"/><Relationship Id="rId5" Type="http://schemas.openxmlformats.org/officeDocument/2006/relationships/image" Target="../media/image27.png"/><Relationship Id="rId15" Type="http://schemas.openxmlformats.org/officeDocument/2006/relationships/image" Target="../media/image39.png"/><Relationship Id="rId10" Type="http://schemas.openxmlformats.org/officeDocument/2006/relationships/image" Target="../media/image34.png"/><Relationship Id="rId4" Type="http://schemas.openxmlformats.org/officeDocument/2006/relationships/image" Target="../media/image25.png"/><Relationship Id="rId9" Type="http://schemas.openxmlformats.org/officeDocument/2006/relationships/image" Target="../media/image33.png"/><Relationship Id="rId14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1.png"/><Relationship Id="rId3" Type="http://schemas.openxmlformats.org/officeDocument/2006/relationships/image" Target="../media/image43.png"/><Relationship Id="rId7" Type="http://schemas.openxmlformats.org/officeDocument/2006/relationships/image" Target="../media/image46.png"/><Relationship Id="rId12" Type="http://schemas.openxmlformats.org/officeDocument/2006/relationships/image" Target="../media/image50.png"/><Relationship Id="rId2" Type="http://schemas.openxmlformats.org/officeDocument/2006/relationships/image" Target="../media/image12.png"/><Relationship Id="rId16" Type="http://schemas.openxmlformats.org/officeDocument/2006/relationships/image" Target="../media/image4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jpg"/><Relationship Id="rId11" Type="http://schemas.openxmlformats.org/officeDocument/2006/relationships/image" Target="../media/image49.png"/><Relationship Id="rId5" Type="http://schemas.openxmlformats.org/officeDocument/2006/relationships/image" Target="../media/image27.png"/><Relationship Id="rId15" Type="http://schemas.openxmlformats.org/officeDocument/2006/relationships/image" Target="../media/image53.jpg"/><Relationship Id="rId10" Type="http://schemas.openxmlformats.org/officeDocument/2006/relationships/image" Target="../media/image48.png"/><Relationship Id="rId4" Type="http://schemas.openxmlformats.org/officeDocument/2006/relationships/image" Target="../media/image44.png"/><Relationship Id="rId9" Type="http://schemas.openxmlformats.org/officeDocument/2006/relationships/image" Target="../media/image33.png"/><Relationship Id="rId14" Type="http://schemas.openxmlformats.org/officeDocument/2006/relationships/image" Target="../media/image5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 bwMode="auto">
          <a:xfrm>
            <a:off x="0" y="0"/>
            <a:ext cx="18288000" cy="10287000"/>
            <a:chOff x="0" y="0"/>
            <a:chExt cx="18288000" cy="10286996"/>
          </a:xfrm>
        </p:grpSpPr>
        <p:pic>
          <p:nvPicPr>
            <p:cNvPr id="3" name="object 3"/>
            <p:cNvPicPr/>
            <p:nvPr/>
          </p:nvPicPr>
          <p:blipFill>
            <a:blip r:embed="rId2"/>
            <a:stretch/>
          </p:blipFill>
          <p:spPr bwMode="auto">
            <a:xfrm>
              <a:off x="0" y="0"/>
              <a:ext cx="18288000" cy="10286996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/>
            <a:stretch/>
          </p:blipFill>
          <p:spPr bwMode="auto">
            <a:xfrm>
              <a:off x="14149323" y="0"/>
              <a:ext cx="4138675" cy="415290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/>
            <a:stretch/>
          </p:blipFill>
          <p:spPr bwMode="auto">
            <a:xfrm>
              <a:off x="14018638" y="2324096"/>
              <a:ext cx="4269360" cy="796290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/>
            <a:stretch/>
          </p:blipFill>
          <p:spPr bwMode="auto">
            <a:xfrm>
              <a:off x="16078200" y="7335793"/>
              <a:ext cx="1784543" cy="2185188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/>
            <a:stretch/>
          </p:blipFill>
          <p:spPr bwMode="auto">
            <a:xfrm>
              <a:off x="16218660" y="4045113"/>
              <a:ext cx="1432432" cy="2325878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7"/>
            <a:stretch/>
          </p:blipFill>
          <p:spPr bwMode="auto">
            <a:xfrm>
              <a:off x="0" y="0"/>
              <a:ext cx="5638800" cy="3732021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8"/>
            <a:stretch/>
          </p:blipFill>
          <p:spPr bwMode="auto">
            <a:xfrm>
              <a:off x="942796" y="647700"/>
              <a:ext cx="3248152" cy="1524000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9"/>
            <a:stretch/>
          </p:blipFill>
          <p:spPr bwMode="auto">
            <a:xfrm>
              <a:off x="15225648" y="266700"/>
              <a:ext cx="2909951" cy="2460371"/>
            </a:xfrm>
            <a:prstGeom prst="rect">
              <a:avLst/>
            </a:prstGeom>
          </p:spPr>
        </p:pic>
      </p:grpSp>
      <p:sp>
        <p:nvSpPr>
          <p:cNvPr id="11" name="Подзаголовок 2"/>
          <p:cNvSpPr txBox="1"/>
          <p:nvPr/>
        </p:nvSpPr>
        <p:spPr bwMode="auto">
          <a:xfrm>
            <a:off x="942796" y="9520985"/>
            <a:ext cx="10567681" cy="533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>
              <a:spcBef>
                <a:spcPts val="0"/>
              </a:spcBef>
              <a:buFont typeface="Arial"/>
              <a:buNone/>
              <a:defRPr sz="3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>
              <a:spcBef>
                <a:spcPts val="0"/>
              </a:spcBef>
              <a:buFont typeface="Arial"/>
              <a:buNone/>
              <a:defRPr sz="2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>
              <a:spcBef>
                <a:spcPts val="0"/>
              </a:spcBef>
              <a:buFont typeface="Arial"/>
              <a:buNone/>
              <a:defRPr sz="24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>
              <a:spcBef>
                <a:spcPts val="0"/>
              </a:spcBef>
              <a:buFont typeface="Arial"/>
              <a:buNone/>
              <a:defRPr sz="20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>
              <a:spcBef>
                <a:spcPts val="0"/>
              </a:spcBef>
              <a:buFont typeface="Arial"/>
              <a:buNone/>
              <a:defRPr sz="20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>
              <a:spcBef>
                <a:spcPts val="0"/>
              </a:spcBef>
              <a:buFont typeface="Arial"/>
              <a:buNone/>
              <a:defRPr sz="20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>
              <a:spcBef>
                <a:spcPts val="0"/>
              </a:spcBef>
              <a:buFont typeface="Arial"/>
              <a:buNone/>
              <a:defRPr sz="20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>
              <a:spcBef>
                <a:spcPts val="0"/>
              </a:spcBef>
              <a:buFont typeface="Arial"/>
              <a:buNone/>
              <a:defRPr sz="20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>
              <a:spcBef>
                <a:spcPts val="0"/>
              </a:spcBef>
              <a:buFont typeface="Arial"/>
              <a:buNone/>
              <a:defRPr sz="20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90000"/>
              </a:lnSpc>
              <a:defRPr/>
            </a:pPr>
            <a:r>
              <a:rPr lang="ru-RU" sz="2800" b="1">
                <a:solidFill>
                  <a:schemeClr val="bg1"/>
                </a:solidFill>
              </a:rPr>
              <a:t>Отдел обеспечения реализации программы «Орлята России»</a:t>
            </a:r>
            <a:endParaRPr lang="ru-RU" sz="2400" b="1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5" name="Picture 11" descr="D:\AnnaRass\ЛОГО\Брендбук 2021\Презентация\Рамки\рамки-05.png"/>
          <p:cNvPicPr>
            <a:picLocks noChangeAspect="1" noChangeArrowheads="1"/>
          </p:cNvPicPr>
          <p:nvPr/>
        </p:nvPicPr>
        <p:blipFill>
          <a:blip r:embed="rId2"/>
          <a:srcRect l="38702" t="3979" r="8186"/>
          <a:stretch/>
        </p:blipFill>
        <p:spPr bwMode="auto">
          <a:xfrm rot="10800000" flipV="1">
            <a:off x="0" y="0"/>
            <a:ext cx="18288000" cy="8963247"/>
          </a:xfrm>
          <a:prstGeom prst="rect">
            <a:avLst/>
          </a:prstGeom>
          <a:noFill/>
        </p:spPr>
      </p:pic>
      <p:sp>
        <p:nvSpPr>
          <p:cNvPr id="3" name="Объект 2"/>
          <p:cNvSpPr>
            <a:spLocks noGrp="1"/>
          </p:cNvSpPr>
          <p:nvPr>
            <p:ph idx="4294967295"/>
          </p:nvPr>
        </p:nvSpPr>
        <p:spPr bwMode="auto">
          <a:xfrm>
            <a:off x="527402" y="587502"/>
            <a:ext cx="11316939" cy="945396"/>
          </a:xfrm>
        </p:spPr>
        <p:txBody>
          <a:bodyPr>
            <a:normAutofit fontScale="85000" lnSpcReduction="10000"/>
          </a:bodyPr>
          <a:lstStyle/>
          <a:p>
            <a:pPr>
              <a:defRPr/>
            </a:pPr>
            <a:r>
              <a:rPr lang="ru-RU" sz="4800" b="1">
                <a:solidFill>
                  <a:schemeClr val="bg1"/>
                </a:solidFill>
              </a:rPr>
              <a:t>Основные события смены пришкольного лагеря:</a:t>
            </a:r>
            <a:endParaRPr/>
          </a:p>
        </p:txBody>
      </p:sp>
      <p:pic>
        <p:nvPicPr>
          <p:cNvPr id="7" name="Picture 17" descr="D:\Designer\Contacts\Desktop\Орлята россии лого.png"/>
          <p:cNvPicPr>
            <a:picLocks noChangeAspect="1" noChangeArrowheads="1"/>
          </p:cNvPicPr>
          <p:nvPr/>
        </p:nvPicPr>
        <p:blipFill>
          <a:blip r:embed="rId3"/>
          <a:stretch/>
        </p:blipFill>
        <p:spPr bwMode="auto">
          <a:xfrm>
            <a:off x="15559088" y="337236"/>
            <a:ext cx="2201513" cy="1011834"/>
          </a:xfrm>
          <a:prstGeom prst="rect">
            <a:avLst/>
          </a:prstGeom>
          <a:noFill/>
        </p:spPr>
      </p:pic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527402" y="1625504"/>
          <a:ext cx="17233202" cy="8298594"/>
        </p:xfrm>
        <a:graphic>
          <a:graphicData uri="http://schemas.openxmlformats.org/drawingml/2006/table">
            <a:tbl>
              <a:tblPr firstRow="1" bandRow="1"/>
              <a:tblGrid>
                <a:gridCol w="246188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6188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6188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46188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46188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46188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46188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2100" b="1"/>
                        <a:t>1 день</a:t>
                      </a:r>
                    </a:p>
                  </a:txBody>
                  <a:tcPr marL="137160" marR="137160" marT="68580" marB="68580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2100" b="1"/>
                        <a:t>2 день</a:t>
                      </a:r>
                    </a:p>
                  </a:txBody>
                  <a:tcPr marL="137160" marR="137160" marT="68580" marB="68580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2100" b="1"/>
                        <a:t>3 день</a:t>
                      </a:r>
                    </a:p>
                  </a:txBody>
                  <a:tcPr marL="137160" marR="137160" marT="68580" marB="68580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2100" b="1"/>
                        <a:t>4 день</a:t>
                      </a:r>
                    </a:p>
                  </a:txBody>
                  <a:tcPr marL="137160" marR="137160" marT="68580" marB="68580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2100" b="1"/>
                        <a:t>5 день</a:t>
                      </a:r>
                    </a:p>
                  </a:txBody>
                  <a:tcPr marL="137160" marR="137160" marT="68580" marB="68580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2100" b="1"/>
                        <a:t>6 день</a:t>
                      </a:r>
                    </a:p>
                  </a:txBody>
                  <a:tcPr marL="137160" marR="137160" marT="68580" marB="68580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2100" b="1"/>
                        <a:t>7 день</a:t>
                      </a:r>
                    </a:p>
                  </a:txBody>
                  <a:tcPr marL="137160" marR="137160" marT="68580" marB="68580"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89434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800" b="1" i="0" u="none" strike="noStrike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Организационный период смены.</a:t>
                      </a:r>
                      <a:endParaRPr/>
                    </a:p>
                    <a:p>
                      <a:pPr algn="ctr">
                        <a:defRPr/>
                      </a:pPr>
                      <a:r>
                        <a:rPr lang="ru-RU" sz="1800" b="1" i="0" u="none" strike="noStrike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Формирование отрядов</a:t>
                      </a:r>
                      <a:endParaRPr/>
                    </a:p>
                    <a:p>
                      <a:pPr>
                        <a:defRPr/>
                      </a:pPr>
                      <a:endParaRPr lang="ru-RU" sz="1200" b="0" i="0" u="none" strike="noStrike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>
                        <a:defRPr/>
                      </a:pPr>
                      <a:r>
                        <a:rPr lang="ru-RU" sz="1800" b="0" i="0" u="none" strike="noStrike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Игровой час «Играю я – играют друзья»</a:t>
                      </a:r>
                      <a:endParaRPr/>
                    </a:p>
                    <a:p>
                      <a:pPr>
                        <a:defRPr/>
                      </a:pPr>
                      <a:endParaRPr lang="ru-RU" sz="1200" b="0"/>
                    </a:p>
                    <a:p>
                      <a:pPr>
                        <a:defRPr/>
                      </a:pPr>
                      <a:r>
                        <a:rPr lang="ru-RU" sz="1800" b="0" i="0" u="none" strike="noStrike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Общий сбор участников «Здравствуй, лагерь»</a:t>
                      </a:r>
                      <a:endParaRPr lang="ru-RU" sz="1800" b="0"/>
                    </a:p>
                    <a:p>
                      <a:pPr>
                        <a:defRPr/>
                      </a:pPr>
                      <a:endParaRPr lang="ru-RU" sz="1800" b="0"/>
                    </a:p>
                  </a:txBody>
                  <a:tcPr marL="137160" marR="137160" marT="68580" marB="6858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800" b="1" i="0" u="none" strike="noStrike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Погружение в игровой сюжет смены</a:t>
                      </a:r>
                      <a:endParaRPr/>
                    </a:p>
                    <a:p>
                      <a:pPr>
                        <a:defRPr/>
                      </a:pPr>
                      <a:endParaRPr lang="ru-RU" sz="1200" b="0" i="0" u="none" strike="noStrike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ru-RU" sz="1800" b="0" i="0" u="none" strike="noStrike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800" b="0" i="0" u="none" strike="noStrike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Тематический час «Открывая страницы интересной книги»</a:t>
                      </a:r>
                      <a:endParaRPr lang="ru-RU" sz="1800" b="0"/>
                    </a:p>
                    <a:p>
                      <a:pPr>
                        <a:defRPr/>
                      </a:pPr>
                      <a:endParaRPr lang="ru-RU" sz="1200" b="0" i="0" u="none" strike="noStrike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>
                        <a:defRPr/>
                      </a:pPr>
                      <a:r>
                        <a:rPr lang="ru-RU" sz="1800" b="0" i="0" u="none" strike="noStrike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Творческая встреча орлят «Знакомьтесь, это – мы!»</a:t>
                      </a:r>
                      <a:endParaRPr lang="ru-RU" sz="1800" b="0"/>
                    </a:p>
                  </a:txBody>
                  <a:tcPr marL="137160" marR="137160" marT="68580" marB="6858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800" b="1" i="0"/>
                        <a:t>Тематический день «Национальные игры и забавы»</a:t>
                      </a:r>
                    </a:p>
                    <a:p>
                      <a:pPr>
                        <a:defRPr/>
                      </a:pPr>
                      <a:endParaRPr lang="ru-RU" sz="1200" b="0" i="0" u="none" strike="noStrike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>
                        <a:defRPr/>
                      </a:pPr>
                      <a:endParaRPr lang="ru-RU" sz="1800" b="0" i="0" u="none" strike="noStrike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800" b="0" i="0" u="none" strike="noStrike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Время отрядного творчества «Мы – Орлята!»</a:t>
                      </a:r>
                      <a:endParaRPr/>
                    </a:p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ru-RU" sz="1200" b="0" i="0" u="none" strike="noStrike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800" b="0" i="0" u="none" strike="noStrike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Игровая программа «Мы – одна команда!»</a:t>
                      </a:r>
                      <a:endParaRPr lang="ru-RU" sz="1800" b="0"/>
                    </a:p>
                    <a:p>
                      <a:pPr algn="ctr">
                        <a:defRPr/>
                      </a:pPr>
                      <a:endParaRPr lang="ru-RU" sz="1800"/>
                    </a:p>
                  </a:txBody>
                  <a:tcPr marL="137160" marR="137160" marT="68580" marB="6858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800" b="1" i="0"/>
                        <a:t>Тематический день «Устное народное творчество»</a:t>
                      </a:r>
                      <a:endParaRPr/>
                    </a:p>
                    <a:p>
                      <a:pPr algn="ctr">
                        <a:defRPr/>
                      </a:pPr>
                      <a:endParaRPr lang="ru-RU" sz="1200" b="1" i="0"/>
                    </a:p>
                    <a:p>
                      <a:pPr algn="ctr">
                        <a:defRPr/>
                      </a:pPr>
                      <a:endParaRPr lang="ru-RU" sz="1800" b="1" i="0"/>
                    </a:p>
                    <a:p>
                      <a:pPr algn="l">
                        <a:defRPr/>
                      </a:pPr>
                      <a:r>
                        <a:rPr lang="ru-RU" sz="1800" b="0" i="0"/>
                        <a:t>Конкурс знатоков «Ларец народной мудрости»</a:t>
                      </a:r>
                      <a:endParaRPr/>
                    </a:p>
                    <a:p>
                      <a:pPr algn="l">
                        <a:defRPr/>
                      </a:pPr>
                      <a:endParaRPr lang="ru-RU" sz="1200" b="0" i="0"/>
                    </a:p>
                    <a:p>
                      <a:pPr algn="l">
                        <a:defRPr/>
                      </a:pPr>
                      <a:r>
                        <a:rPr lang="ru-RU" sz="1800" b="0" i="0"/>
                        <a:t>Инсценировка народных сказок «Там на неведомых дорожках»</a:t>
                      </a:r>
                    </a:p>
                  </a:txBody>
                  <a:tcPr marL="137160" marR="137160" marT="68580" marB="6858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800" b="1" i="0"/>
                        <a:t>Тематический день «Национальные и народные танцы»</a:t>
                      </a:r>
                      <a:endParaRPr/>
                    </a:p>
                    <a:p>
                      <a:pPr algn="ctr">
                        <a:defRPr/>
                      </a:pPr>
                      <a:endParaRPr lang="ru-RU" sz="1200" b="1" i="0"/>
                    </a:p>
                    <a:p>
                      <a:pPr algn="l">
                        <a:defRPr/>
                      </a:pPr>
                      <a:endParaRPr lang="ru-RU" sz="1800" b="1" i="0"/>
                    </a:p>
                    <a:p>
                      <a:pPr algn="l">
                        <a:defRPr/>
                      </a:pPr>
                      <a:r>
                        <a:rPr lang="ru-RU" sz="1800" b="0" i="0"/>
                        <a:t>Танцевальный флешмоб «В ритмах детства»</a:t>
                      </a:r>
                      <a:endParaRPr/>
                    </a:p>
                    <a:p>
                      <a:pPr algn="l">
                        <a:defRPr/>
                      </a:pPr>
                      <a:endParaRPr lang="ru-RU" sz="1200" b="0" i="0"/>
                    </a:p>
                    <a:p>
                      <a:pPr algn="l">
                        <a:defRPr/>
                      </a:pPr>
                      <a:r>
                        <a:rPr lang="ru-RU" sz="1800" b="0" i="0"/>
                        <a:t>Танцевальная программа «Танцуем вместе!»</a:t>
                      </a:r>
                    </a:p>
                  </a:txBody>
                  <a:tcPr marL="137160" marR="137160" marT="68580" marB="6858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800" b="1" i="0">
                          <a:solidFill>
                            <a:schemeClr val="tx1"/>
                          </a:solidFill>
                        </a:rPr>
                        <a:t>Тематический день «Великие изобретения и открытия»</a:t>
                      </a:r>
                      <a:endParaRPr/>
                    </a:p>
                    <a:p>
                      <a:pPr algn="ctr">
                        <a:defRPr/>
                      </a:pPr>
                      <a:endParaRPr lang="ru-RU" sz="1200" b="0" i="0"/>
                    </a:p>
                    <a:p>
                      <a:pPr algn="l">
                        <a:defRPr/>
                      </a:pPr>
                      <a:r>
                        <a:rPr lang="ru-RU" sz="1800" b="0" i="0"/>
                        <a:t>Научно-познавательные встречи «Мир науки вокруг меня»</a:t>
                      </a:r>
                      <a:endParaRPr/>
                    </a:p>
                    <a:p>
                      <a:pPr algn="l">
                        <a:defRPr/>
                      </a:pPr>
                      <a:endParaRPr lang="ru-RU" sz="1200" b="0" i="0"/>
                    </a:p>
                    <a:p>
                      <a:pPr algn="l">
                        <a:defRPr/>
                      </a:pPr>
                      <a:r>
                        <a:rPr lang="ru-RU" sz="1800" b="0" i="0"/>
                        <a:t>Конкурсная программа «Эврика!»</a:t>
                      </a:r>
                    </a:p>
                  </a:txBody>
                  <a:tcPr marL="137160" marR="137160" marT="68580" marB="6858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800" b="1" i="0"/>
                        <a:t>Тематический день «Природное богатство и полезные ископаемые»</a:t>
                      </a:r>
                      <a:endParaRPr/>
                    </a:p>
                    <a:p>
                      <a:pPr algn="ctr">
                        <a:defRPr/>
                      </a:pPr>
                      <a:endParaRPr lang="ru-RU" sz="1200" b="0" i="0"/>
                    </a:p>
                    <a:p>
                      <a:pPr algn="l">
                        <a:defRPr/>
                      </a:pPr>
                      <a:r>
                        <a:rPr lang="ru-RU" sz="1800" b="0" i="0"/>
                        <a:t>Экскурсия в дендропарк «Кладовая природы»</a:t>
                      </a:r>
                      <a:endParaRPr/>
                    </a:p>
                    <a:p>
                      <a:pPr algn="l">
                        <a:defRPr/>
                      </a:pPr>
                      <a:endParaRPr lang="ru-RU" sz="1200" b="0" i="0"/>
                    </a:p>
                    <a:p>
                      <a:pPr algn="l">
                        <a:defRPr/>
                      </a:pPr>
                      <a:r>
                        <a:rPr lang="ru-RU" sz="1800" b="0" i="0"/>
                        <a:t>Создание экологического постера и его защита</a:t>
                      </a:r>
                    </a:p>
                  </a:txBody>
                  <a:tcPr marL="137160" marR="137160" marT="68580" marB="6858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2100" b="1"/>
                        <a:t>8 день</a:t>
                      </a:r>
                    </a:p>
                  </a:txBody>
                  <a:tcPr marL="137160" marR="137160" marT="68580" marB="68580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2100" b="1"/>
                        <a:t>9 день</a:t>
                      </a:r>
                    </a:p>
                  </a:txBody>
                  <a:tcPr marL="137160" marR="137160" marT="68580" marB="68580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2100" b="1"/>
                        <a:t>10 день</a:t>
                      </a:r>
                    </a:p>
                  </a:txBody>
                  <a:tcPr marL="137160" marR="137160" marT="68580" marB="68580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2100" b="1"/>
                        <a:t>11 день</a:t>
                      </a:r>
                    </a:p>
                  </a:txBody>
                  <a:tcPr marL="137160" marR="137160" marT="68580" marB="68580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2100" b="1"/>
                        <a:t>12 день</a:t>
                      </a:r>
                    </a:p>
                  </a:txBody>
                  <a:tcPr marL="137160" marR="137160" marT="68580" marB="68580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2100" b="1"/>
                        <a:t>13 день</a:t>
                      </a:r>
                    </a:p>
                  </a:txBody>
                  <a:tcPr marL="137160" marR="137160" marT="68580" marB="68580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2100" b="1"/>
                        <a:t>14 день</a:t>
                      </a:r>
                    </a:p>
                  </a:txBody>
                  <a:tcPr marL="137160" marR="137160" marT="68580" marB="68580"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94760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800" b="1" i="0"/>
                        <a:t>Тематический день «Прикладное творчество и народные ремёсла»</a:t>
                      </a:r>
                      <a:endParaRPr/>
                    </a:p>
                    <a:p>
                      <a:pPr algn="ctr">
                        <a:defRPr/>
                      </a:pPr>
                      <a:endParaRPr lang="ru-RU" sz="1200" b="0" i="0"/>
                    </a:p>
                    <a:p>
                      <a:pPr algn="l">
                        <a:defRPr/>
                      </a:pPr>
                      <a:r>
                        <a:rPr lang="ru-RU" sz="1800" b="0" i="0"/>
                        <a:t>Мастер-классы «Умелые ручки»</a:t>
                      </a:r>
                      <a:endParaRPr/>
                    </a:p>
                    <a:p>
                      <a:pPr algn="l">
                        <a:defRPr/>
                      </a:pPr>
                      <a:endParaRPr lang="ru-RU" sz="1200" b="0" i="0"/>
                    </a:p>
                    <a:p>
                      <a:pPr algn="l">
                        <a:defRPr/>
                      </a:pPr>
                      <a:r>
                        <a:rPr lang="ru-RU" sz="1800" b="0" i="0"/>
                        <a:t>Игра по станциям «Твори! Выдумывай! Пробуй!» </a:t>
                      </a:r>
                    </a:p>
                  </a:txBody>
                  <a:tcPr marL="137160" marR="137160" marT="68580" marB="6858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800" b="1" i="0"/>
                        <a:t>Тематический день «Национальная кухня»</a:t>
                      </a:r>
                      <a:endParaRPr/>
                    </a:p>
                    <a:p>
                      <a:pPr algn="ctr">
                        <a:defRPr/>
                      </a:pPr>
                      <a:endParaRPr lang="ru-RU" sz="1800" b="1" i="0"/>
                    </a:p>
                    <a:p>
                      <a:pPr algn="l">
                        <a:defRPr/>
                      </a:pPr>
                      <a:endParaRPr lang="ru-RU" sz="1200" b="1" i="0"/>
                    </a:p>
                    <a:p>
                      <a:pPr algn="l">
                        <a:defRPr/>
                      </a:pPr>
                      <a:r>
                        <a:rPr lang="ru-RU" sz="1800" b="0" i="0"/>
                        <a:t>Настольная игра «Экспедиция вкусов»</a:t>
                      </a:r>
                      <a:endParaRPr/>
                    </a:p>
                    <a:p>
                      <a:pPr algn="l">
                        <a:defRPr/>
                      </a:pPr>
                      <a:endParaRPr lang="ru-RU" sz="1200" b="0" i="0"/>
                    </a:p>
                    <a:p>
                      <a:pPr algn="l">
                        <a:defRPr/>
                      </a:pPr>
                      <a:r>
                        <a:rPr lang="ru-RU" sz="1800" b="0" i="0"/>
                        <a:t>Костюмированное кулинарное шоу «Шкатулка рецептов»</a:t>
                      </a:r>
                    </a:p>
                  </a:txBody>
                  <a:tcPr marL="137160" marR="137160" marT="68580" marB="6858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  <a:defRPr/>
                      </a:pPr>
                      <a:r>
                        <a:rPr lang="ru-RU" sz="1800" b="1" i="0">
                          <a:solidFill>
                            <a:schemeClr val="tx1"/>
                          </a:solidFill>
                        </a:rPr>
                        <a:t>Тематический день «Открытые тайны великой страны»</a:t>
                      </a:r>
                      <a:endParaRPr/>
                    </a:p>
                    <a:p>
                      <a:pPr>
                        <a:defRPr/>
                      </a:pPr>
                      <a:endParaRPr lang="ru-RU" sz="1200" b="0" i="0" u="none" strike="noStrike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>
                        <a:defRPr/>
                      </a:pPr>
                      <a:endParaRPr lang="ru-RU" sz="1800" b="0" i="0" u="none" strike="noStrike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>
                        <a:defRPr/>
                      </a:pPr>
                      <a:r>
                        <a:rPr lang="ru-RU" sz="1800" b="0" i="0" u="none" strike="noStrike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Тематический час «Открываем Россию»</a:t>
                      </a:r>
                      <a:endParaRPr/>
                    </a:p>
                    <a:p>
                      <a:pPr>
                        <a:defRPr/>
                      </a:pPr>
                      <a:endParaRPr lang="ru-RU" sz="1200" b="0" i="0" u="none" strike="noStrike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>
                        <a:defRPr/>
                      </a:pPr>
                      <a:r>
                        <a:rPr lang="ru-RU" sz="1800" b="0" i="0" u="none" strike="noStrike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Праздничная танцевальная программа «В кругу друзей»</a:t>
                      </a:r>
                      <a:endParaRPr lang="ru-RU" sz="1800" b="0" i="0"/>
                    </a:p>
                  </a:txBody>
                  <a:tcPr marL="137160" marR="137160" marT="68580" marB="6858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800" b="1" i="0" u="none" strike="noStrike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Тематический день «Я и моя семьЯ»</a:t>
                      </a:r>
                      <a:endParaRPr/>
                    </a:p>
                    <a:p>
                      <a:pPr>
                        <a:defRPr/>
                      </a:pPr>
                      <a:endParaRPr lang="ru-RU" sz="1800" b="0" i="0" u="none" strike="noStrike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>
                        <a:defRPr/>
                      </a:pPr>
                      <a:endParaRPr lang="ru-RU" sz="1800" b="0" i="0" u="none" strike="noStrike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>
                        <a:defRPr/>
                      </a:pPr>
                      <a:endParaRPr lang="ru-RU" sz="1200" b="0" i="0" u="none" strike="noStrike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>
                        <a:defRPr/>
                      </a:pPr>
                      <a:r>
                        <a:rPr lang="ru-RU" sz="1800" b="0" i="0" u="none" strike="noStrike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Творческая мастерская «Подарок своей семье»</a:t>
                      </a:r>
                      <a:endParaRPr/>
                    </a:p>
                    <a:p>
                      <a:pPr>
                        <a:defRPr/>
                      </a:pPr>
                      <a:endParaRPr lang="ru-RU" sz="1200" b="0" i="0" u="none" strike="noStrike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>
                        <a:defRPr/>
                      </a:pPr>
                      <a:r>
                        <a:rPr lang="ru-RU" sz="1800" b="0" i="0" u="none" strike="noStrike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Гостиная династий «Ими гордится Россия»</a:t>
                      </a:r>
                      <a:endParaRPr/>
                    </a:p>
                    <a:p>
                      <a:pPr>
                        <a:defRPr/>
                      </a:pPr>
                      <a:endParaRPr lang="ru-RU" sz="1800" b="0" i="0" u="none" strike="noStrike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>
                        <a:defRPr/>
                      </a:pPr>
                      <a:endParaRPr lang="ru-RU" sz="1800" b="0" i="0" u="none" strike="noStrike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37160" marR="137160" marT="68580" marB="6858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800" b="1" i="0" u="none" strike="noStrike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Тематический день «Я и мои друзьЯ»</a:t>
                      </a:r>
                      <a:endParaRPr/>
                    </a:p>
                    <a:p>
                      <a:pPr>
                        <a:defRPr/>
                      </a:pPr>
                      <a:endParaRPr lang="ru-RU" sz="1800" b="0" i="0" u="none" strike="noStrike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>
                        <a:defRPr/>
                      </a:pPr>
                      <a:endParaRPr lang="ru-RU" sz="1800" b="0" i="0" u="none" strike="noStrike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>
                        <a:defRPr/>
                      </a:pPr>
                      <a:endParaRPr lang="ru-RU" sz="1200" b="0" i="0" u="none" strike="noStrike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>
                        <a:defRPr/>
                      </a:pPr>
                      <a:r>
                        <a:rPr lang="ru-RU" sz="1800" b="0" i="0" u="none" strike="noStrike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Большая командная игра «Физкульт-УРА!»</a:t>
                      </a:r>
                      <a:endParaRPr/>
                    </a:p>
                    <a:p>
                      <a:pPr>
                        <a:defRPr/>
                      </a:pPr>
                      <a:endParaRPr lang="ru-RU" sz="1200" b="0" i="0" u="none" strike="noStrike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>
                        <a:defRPr/>
                      </a:pPr>
                      <a:r>
                        <a:rPr lang="ru-RU" sz="1800" b="0" i="0" u="none" strike="noStrike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Время отрядного творчества и общий сбор участников «От идеи – к делу!»</a:t>
                      </a:r>
                      <a:endParaRPr lang="ru-RU" sz="1800" b="0"/>
                    </a:p>
                  </a:txBody>
                  <a:tcPr marL="137160" marR="137160" marT="68580" marB="6858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800" b="1" i="0" u="none" strike="noStrike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Тематический день «Я и моя РоссиЯ»</a:t>
                      </a:r>
                      <a:endParaRPr/>
                    </a:p>
                    <a:p>
                      <a:pPr>
                        <a:defRPr/>
                      </a:pPr>
                      <a:endParaRPr lang="ru-RU" sz="1800" b="0" i="0" u="none" strike="noStrike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>
                        <a:defRPr/>
                      </a:pPr>
                      <a:endParaRPr lang="ru-RU" sz="1200" b="0" i="0" u="none" strike="noStrike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>
                        <a:defRPr/>
                      </a:pPr>
                      <a:endParaRPr lang="ru-RU" sz="1800" b="0" i="0" u="none" strike="noStrike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>
                        <a:defRPr/>
                      </a:pPr>
                      <a:r>
                        <a:rPr lang="ru-RU" sz="1800" b="0" i="0" u="none" strike="noStrike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Подготовка к празднику «Создаём праздник вместе»</a:t>
                      </a:r>
                      <a:endParaRPr/>
                    </a:p>
                    <a:p>
                      <a:pPr>
                        <a:defRPr/>
                      </a:pPr>
                      <a:endParaRPr lang="ru-RU" sz="1200" b="0" i="0" u="none" strike="noStrike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>
                        <a:defRPr/>
                      </a:pPr>
                      <a:r>
                        <a:rPr lang="ru-RU" sz="1800" b="0" i="0" u="none" strike="noStrike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Праздничный калейдоскоп «По страницам нашей книги»</a:t>
                      </a:r>
                      <a:endParaRPr lang="ru-RU" sz="1800" b="0"/>
                    </a:p>
                  </a:txBody>
                  <a:tcPr marL="137160" marR="137160" marT="68580" marB="6858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800" b="1" i="0" u="none" strike="noStrike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Итоговый период смены. </a:t>
                      </a:r>
                      <a:endParaRPr/>
                    </a:p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800" b="1" i="0" u="none" strike="noStrike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Выход из игрового сюжета</a:t>
                      </a:r>
                    </a:p>
                    <a:p>
                      <a:pPr marL="0" marR="0" lvl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ru-RU" sz="1200" b="0" i="0" u="none" strike="noStrike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800" b="0" i="0" u="none" strike="noStrike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Итоговый сбор участников «Нас ждут новые открытия!»</a:t>
                      </a:r>
                      <a:endParaRPr lang="ru-RU" sz="1800" b="0"/>
                    </a:p>
                    <a:p>
                      <a:pPr>
                        <a:defRPr/>
                      </a:pPr>
                      <a:endParaRPr lang="ru-RU" sz="1200" b="0" i="0" u="none" strike="noStrike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>
                        <a:defRPr/>
                      </a:pPr>
                      <a:r>
                        <a:rPr lang="ru-RU" sz="1800" b="0" i="0" u="none" strike="noStrike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Линейка закрытия смены «Содружество Орлят России»</a:t>
                      </a:r>
                      <a:endParaRPr lang="ru-RU" sz="1800" b="0"/>
                    </a:p>
                  </a:txBody>
                  <a:tcPr marL="137160" marR="137160" marT="68580" marB="6858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 bwMode="auto"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353060">
              <a:lnSpc>
                <a:spcPct val="100000"/>
              </a:lnSpc>
              <a:spcBef>
                <a:spcPts val="100"/>
              </a:spcBef>
              <a:defRPr/>
            </a:pPr>
            <a:r>
              <a:rPr spc="-5"/>
              <a:t>УЧИСЬ, </a:t>
            </a:r>
            <a:r>
              <a:rPr spc="-35"/>
              <a:t>РАЗВИВАЙСЯ, </a:t>
            </a:r>
            <a:r>
              <a:rPr spc="-30"/>
              <a:t> </a:t>
            </a:r>
            <a:r>
              <a:rPr spc="-90"/>
              <a:t>РАСТИ</a:t>
            </a:r>
            <a:r>
              <a:rPr spc="-30"/>
              <a:t> </a:t>
            </a:r>
            <a:r>
              <a:rPr spc="-20"/>
              <a:t>ВМЕСТЕ</a:t>
            </a:r>
            <a:r>
              <a:rPr spc="-30"/>
              <a:t> </a:t>
            </a:r>
            <a:r>
              <a:t>С</a:t>
            </a:r>
            <a:r>
              <a:rPr spc="-45"/>
              <a:t> </a:t>
            </a:r>
            <a:r>
              <a:t>НАМИ!</a:t>
            </a:r>
          </a:p>
        </p:txBody>
      </p:sp>
      <p:pic>
        <p:nvPicPr>
          <p:cNvPr id="3" name="object 3"/>
          <p:cNvPicPr/>
          <p:nvPr/>
        </p:nvPicPr>
        <p:blipFill>
          <a:blip r:embed="rId2"/>
          <a:stretch/>
        </p:blipFill>
        <p:spPr bwMode="auto">
          <a:xfrm>
            <a:off x="7288910" y="2426970"/>
            <a:ext cx="3150489" cy="1447927"/>
          </a:xfrm>
          <a:prstGeom prst="rect">
            <a:avLst/>
          </a:prstGeom>
        </p:spPr>
      </p:pic>
      <p:sp>
        <p:nvSpPr>
          <p:cNvPr id="5" name="Подзаголовок 2"/>
          <p:cNvSpPr txBox="1"/>
          <p:nvPr/>
        </p:nvSpPr>
        <p:spPr bwMode="auto">
          <a:xfrm>
            <a:off x="2590800" y="7355710"/>
            <a:ext cx="12344400" cy="68339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>
              <a:spcBef>
                <a:spcPts val="0"/>
              </a:spcBef>
              <a:buFont typeface="Arial"/>
              <a:buNone/>
              <a:defRPr sz="3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>
              <a:spcBef>
                <a:spcPts val="0"/>
              </a:spcBef>
              <a:buFont typeface="Arial"/>
              <a:buNone/>
              <a:defRPr sz="2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>
              <a:spcBef>
                <a:spcPts val="0"/>
              </a:spcBef>
              <a:buFont typeface="Arial"/>
              <a:buNone/>
              <a:defRPr sz="24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>
              <a:spcBef>
                <a:spcPts val="0"/>
              </a:spcBef>
              <a:buFont typeface="Arial"/>
              <a:buNone/>
              <a:defRPr sz="20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>
              <a:spcBef>
                <a:spcPts val="0"/>
              </a:spcBef>
              <a:buFont typeface="Arial"/>
              <a:buNone/>
              <a:defRPr sz="20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>
              <a:spcBef>
                <a:spcPts val="0"/>
              </a:spcBef>
              <a:buFont typeface="Arial"/>
              <a:buNone/>
              <a:defRPr sz="20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>
              <a:spcBef>
                <a:spcPts val="0"/>
              </a:spcBef>
              <a:buFont typeface="Arial"/>
              <a:buNone/>
              <a:defRPr sz="20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>
              <a:spcBef>
                <a:spcPts val="0"/>
              </a:spcBef>
              <a:buFont typeface="Arial"/>
              <a:buNone/>
              <a:defRPr sz="20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>
              <a:spcBef>
                <a:spcPts val="0"/>
              </a:spcBef>
              <a:buFont typeface="Arial"/>
              <a:buNone/>
              <a:defRPr sz="20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spcBef>
                <a:spcPts val="0"/>
              </a:spcBef>
              <a:defRPr/>
            </a:pPr>
            <a:r>
              <a:rPr lang="ru-RU" sz="2800" i="1">
                <a:solidFill>
                  <a:schemeClr val="bg1"/>
                </a:solidFill>
              </a:rPr>
              <a:t>ВДЦ «Орлёнок»</a:t>
            </a:r>
            <a:endParaRPr/>
          </a:p>
          <a:p>
            <a:pPr>
              <a:lnSpc>
                <a:spcPct val="90000"/>
              </a:lnSpc>
              <a:spcBef>
                <a:spcPts val="0"/>
              </a:spcBef>
              <a:defRPr/>
            </a:pPr>
            <a:endParaRPr lang="ru-RU" sz="2800" i="1">
              <a:solidFill>
                <a:schemeClr val="bg1"/>
              </a:solidFill>
            </a:endParaRPr>
          </a:p>
          <a:p>
            <a:pPr>
              <a:lnSpc>
                <a:spcPct val="90000"/>
              </a:lnSpc>
              <a:spcBef>
                <a:spcPts val="0"/>
              </a:spcBef>
              <a:defRPr/>
            </a:pPr>
            <a:r>
              <a:rPr lang="ru-RU" sz="2800" i="1">
                <a:solidFill>
                  <a:schemeClr val="bg1"/>
                </a:solidFill>
              </a:rPr>
              <a:t> Отдел обеспечения реализации программы «Орлята России»</a:t>
            </a:r>
          </a:p>
          <a:p>
            <a:pPr>
              <a:lnSpc>
                <a:spcPct val="90000"/>
              </a:lnSpc>
              <a:spcBef>
                <a:spcPts val="0"/>
              </a:spcBef>
              <a:defRPr/>
            </a:pPr>
            <a:r>
              <a:rPr lang="en-US" sz="2800" i="1" u="sng">
                <a:solidFill>
                  <a:schemeClr val="bg1"/>
                </a:solidFill>
                <a:hlinkClick r:id="rId3" tooltip="mailto:or@orlyonok.ru"/>
              </a:rPr>
              <a:t>or@orlyonok.ru</a:t>
            </a:r>
            <a:r>
              <a:rPr lang="ru-RU" sz="2800" i="1">
                <a:solidFill>
                  <a:schemeClr val="bg1"/>
                </a:solidFill>
              </a:rPr>
              <a:t>  </a:t>
            </a:r>
            <a:r>
              <a:rPr lang="en-US" sz="2800" i="1">
                <a:solidFill>
                  <a:schemeClr val="bg1"/>
                </a:solidFill>
              </a:rPr>
              <a:t>8 (86167) 91 – 386</a:t>
            </a:r>
            <a:r>
              <a:rPr lang="ru-RU" sz="2800" i="1">
                <a:solidFill>
                  <a:schemeClr val="bg1"/>
                </a:solidFill>
              </a:rPr>
              <a:t>, </a:t>
            </a:r>
            <a:r>
              <a:rPr lang="en-US" sz="2800" i="1">
                <a:solidFill>
                  <a:schemeClr val="bg1"/>
                </a:solidFill>
              </a:rPr>
              <a:t>8 (86167) 91 – 38</a:t>
            </a:r>
            <a:r>
              <a:rPr lang="ru-RU" sz="2800" i="1">
                <a:solidFill>
                  <a:schemeClr val="bg1"/>
                </a:solidFill>
              </a:rPr>
              <a:t>7</a:t>
            </a:r>
            <a:endParaRPr lang="ru-RU" sz="2800" b="1">
              <a:solidFill>
                <a:schemeClr val="bg1"/>
              </a:solidFill>
            </a:endParaRPr>
          </a:p>
          <a:p>
            <a:pPr>
              <a:lnSpc>
                <a:spcPct val="90000"/>
              </a:lnSpc>
              <a:defRPr/>
            </a:pPr>
            <a:endParaRPr lang="ru-RU" sz="2800" b="1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7" name="Picture 12" descr="D:\AnnaRass\ЛОГО\Брендбук 2021\Презентация\Рамки\рамки-10.png"/>
          <p:cNvPicPr>
            <a:picLocks noChangeAspect="1" noChangeArrowheads="1"/>
          </p:cNvPicPr>
          <p:nvPr/>
        </p:nvPicPr>
        <p:blipFill>
          <a:blip r:embed="rId2"/>
          <a:srcRect l="28866" b="1998"/>
          <a:stretch/>
        </p:blipFill>
        <p:spPr bwMode="auto">
          <a:xfrm flipH="1">
            <a:off x="9067800" y="8877300"/>
            <a:ext cx="9220200" cy="1409700"/>
          </a:xfrm>
          <a:prstGeom prst="rect">
            <a:avLst/>
          </a:prstGeom>
          <a:noFill/>
        </p:spPr>
      </p:pic>
      <p:pic>
        <p:nvPicPr>
          <p:cNvPr id="34" name="Picture 2" descr="D:\Designer\Contacts\Desktop\Лого_Орлята Росии.png"/>
          <p:cNvPicPr>
            <a:picLocks noChangeAspect="1" noChangeArrowheads="1"/>
          </p:cNvPicPr>
          <p:nvPr/>
        </p:nvPicPr>
        <p:blipFill>
          <a:blip r:embed="rId3"/>
          <a:stretch/>
        </p:blipFill>
        <p:spPr bwMode="auto">
          <a:xfrm>
            <a:off x="15316200" y="495301"/>
            <a:ext cx="2514600" cy="1179804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 bwMode="auto">
          <a:xfrm>
            <a:off x="17698155" y="9602787"/>
            <a:ext cx="2901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2800">
                <a:solidFill>
                  <a:schemeClr val="bg1"/>
                </a:solidFill>
                <a:latin typeface="Evolventa Bold"/>
              </a:rPr>
              <a:t>2</a:t>
            </a:r>
            <a:endParaRPr/>
          </a:p>
        </p:txBody>
      </p:sp>
      <p:pic>
        <p:nvPicPr>
          <p:cNvPr id="29" name="Picture 11" descr="D:\AnnaRass\ЛОГО\Брендбук 2021\Презентация\Рамки\рамки-05.png"/>
          <p:cNvPicPr>
            <a:picLocks noChangeAspect="1" noChangeArrowheads="1"/>
          </p:cNvPicPr>
          <p:nvPr/>
        </p:nvPicPr>
        <p:blipFill>
          <a:blip r:embed="rId4"/>
          <a:srcRect l="33688" t="3979" r="8186"/>
          <a:stretch/>
        </p:blipFill>
        <p:spPr bwMode="auto">
          <a:xfrm rot="16199998">
            <a:off x="-3524250" y="3524252"/>
            <a:ext cx="10325101" cy="3276599"/>
          </a:xfrm>
          <a:prstGeom prst="rect">
            <a:avLst/>
          </a:prstGeom>
          <a:noFill/>
        </p:spPr>
      </p:pic>
      <p:sp>
        <p:nvSpPr>
          <p:cNvPr id="20" name="Подзаголовок 2"/>
          <p:cNvSpPr txBox="1"/>
          <p:nvPr/>
        </p:nvSpPr>
        <p:spPr bwMode="auto">
          <a:xfrm>
            <a:off x="3108914" y="1423266"/>
            <a:ext cx="5329112" cy="13411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>
              <a:spcBef>
                <a:spcPts val="0"/>
              </a:spcBef>
              <a:buFont typeface="Arial"/>
              <a:buNone/>
              <a:defRPr sz="3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>
              <a:spcBef>
                <a:spcPts val="0"/>
              </a:spcBef>
              <a:buFont typeface="Arial"/>
              <a:buNone/>
              <a:defRPr sz="2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>
              <a:spcBef>
                <a:spcPts val="0"/>
              </a:spcBef>
              <a:buFont typeface="Arial"/>
              <a:buNone/>
              <a:defRPr sz="24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>
              <a:spcBef>
                <a:spcPts val="0"/>
              </a:spcBef>
              <a:buFont typeface="Arial"/>
              <a:buNone/>
              <a:defRPr sz="20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>
              <a:spcBef>
                <a:spcPts val="0"/>
              </a:spcBef>
              <a:buFont typeface="Arial"/>
              <a:buNone/>
              <a:defRPr sz="20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>
              <a:spcBef>
                <a:spcPts val="0"/>
              </a:spcBef>
              <a:buFont typeface="Arial"/>
              <a:buNone/>
              <a:defRPr sz="20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>
              <a:spcBef>
                <a:spcPts val="0"/>
              </a:spcBef>
              <a:buFont typeface="Arial"/>
              <a:buNone/>
              <a:defRPr sz="20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>
              <a:spcBef>
                <a:spcPts val="0"/>
              </a:spcBef>
              <a:buFont typeface="Arial"/>
              <a:buNone/>
              <a:defRPr sz="20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>
              <a:spcBef>
                <a:spcPts val="0"/>
              </a:spcBef>
              <a:buFont typeface="Arial"/>
              <a:buNone/>
              <a:defRPr sz="20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defRPr/>
            </a:pPr>
            <a:r>
              <a:rPr lang="ru-RU" sz="4800" b="1">
                <a:solidFill>
                  <a:schemeClr val="tx1"/>
                </a:solidFill>
              </a:rPr>
              <a:t>Программа «Орлята России»</a:t>
            </a:r>
            <a:endParaRPr/>
          </a:p>
          <a:p>
            <a:pPr>
              <a:lnSpc>
                <a:spcPct val="90000"/>
              </a:lnSpc>
              <a:defRPr/>
            </a:pPr>
            <a:r>
              <a:rPr lang="ru-RU" sz="4800" i="1">
                <a:solidFill>
                  <a:schemeClr val="tx1"/>
                </a:solidFill>
              </a:rPr>
              <a:t>учебный год</a:t>
            </a:r>
          </a:p>
        </p:txBody>
      </p:sp>
      <p:sp>
        <p:nvSpPr>
          <p:cNvPr id="12" name="Подзаголовок 2"/>
          <p:cNvSpPr txBox="1"/>
          <p:nvPr/>
        </p:nvSpPr>
        <p:spPr bwMode="auto">
          <a:xfrm>
            <a:off x="8062333" y="4993797"/>
            <a:ext cx="9768467" cy="197368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>
              <a:spcBef>
                <a:spcPts val="0"/>
              </a:spcBef>
              <a:buFont typeface="Arial"/>
              <a:buNone/>
              <a:defRPr sz="3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>
              <a:spcBef>
                <a:spcPts val="0"/>
              </a:spcBef>
              <a:buFont typeface="Arial"/>
              <a:buNone/>
              <a:defRPr sz="2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>
              <a:spcBef>
                <a:spcPts val="0"/>
              </a:spcBef>
              <a:buFont typeface="Arial"/>
              <a:buNone/>
              <a:defRPr sz="24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>
              <a:spcBef>
                <a:spcPts val="0"/>
              </a:spcBef>
              <a:buFont typeface="Arial"/>
              <a:buNone/>
              <a:defRPr sz="20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>
              <a:spcBef>
                <a:spcPts val="0"/>
              </a:spcBef>
              <a:buFont typeface="Arial"/>
              <a:buNone/>
              <a:defRPr sz="20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>
              <a:spcBef>
                <a:spcPts val="0"/>
              </a:spcBef>
              <a:buFont typeface="Arial"/>
              <a:buNone/>
              <a:defRPr sz="20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>
              <a:spcBef>
                <a:spcPts val="0"/>
              </a:spcBef>
              <a:buFont typeface="Arial"/>
              <a:buNone/>
              <a:defRPr sz="20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>
              <a:spcBef>
                <a:spcPts val="0"/>
              </a:spcBef>
              <a:buFont typeface="Arial"/>
              <a:buNone/>
              <a:defRPr sz="20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>
              <a:spcBef>
                <a:spcPts val="0"/>
              </a:spcBef>
              <a:buFont typeface="Arial"/>
              <a:buNone/>
              <a:defRPr sz="20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defRPr/>
            </a:pPr>
            <a:r>
              <a:rPr lang="ru-RU" sz="4800" b="1">
                <a:solidFill>
                  <a:schemeClr val="tx1"/>
                </a:solidFill>
              </a:rPr>
              <a:t>Программа </a:t>
            </a:r>
            <a:endParaRPr/>
          </a:p>
          <a:p>
            <a:pPr>
              <a:lnSpc>
                <a:spcPct val="90000"/>
              </a:lnSpc>
              <a:defRPr/>
            </a:pPr>
            <a:r>
              <a:rPr lang="ru-RU" sz="4800" b="1">
                <a:solidFill>
                  <a:schemeClr val="tx1"/>
                </a:solidFill>
              </a:rPr>
              <a:t>«Содружество Орлят России»</a:t>
            </a:r>
            <a:endParaRPr/>
          </a:p>
          <a:p>
            <a:pPr>
              <a:lnSpc>
                <a:spcPct val="90000"/>
              </a:lnSpc>
              <a:defRPr/>
            </a:pPr>
            <a:r>
              <a:rPr lang="ru-RU" sz="4800" i="1">
                <a:solidFill>
                  <a:schemeClr val="tx1"/>
                </a:solidFill>
              </a:rPr>
              <a:t>1-2 классы – пришкольные лагеря</a:t>
            </a:r>
            <a:endParaRPr/>
          </a:p>
          <a:p>
            <a:pPr>
              <a:lnSpc>
                <a:spcPct val="90000"/>
              </a:lnSpc>
              <a:defRPr/>
            </a:pPr>
            <a:r>
              <a:rPr lang="ru-RU" sz="4800" i="1">
                <a:solidFill>
                  <a:schemeClr val="tx1"/>
                </a:solidFill>
              </a:rPr>
              <a:t>3-4 классы – региональные лагеря</a:t>
            </a:r>
          </a:p>
          <a:p>
            <a:pPr>
              <a:lnSpc>
                <a:spcPct val="90000"/>
              </a:lnSpc>
              <a:defRPr/>
            </a:pPr>
            <a:endParaRPr lang="ru-RU" sz="4800" i="1">
              <a:solidFill>
                <a:schemeClr val="tx1"/>
              </a:solidFill>
            </a:endParaRPr>
          </a:p>
        </p:txBody>
      </p:sp>
      <p:sp>
        <p:nvSpPr>
          <p:cNvPr id="2" name="Шеврон 1"/>
          <p:cNvSpPr/>
          <p:nvPr/>
        </p:nvSpPr>
        <p:spPr bwMode="auto">
          <a:xfrm rot="2819118">
            <a:off x="7920461" y="3752425"/>
            <a:ext cx="900411" cy="1066800"/>
          </a:xfrm>
          <a:prstGeom prst="chevron">
            <a:avLst>
              <a:gd name="adj" fmla="val 50000"/>
            </a:avLst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schemeClr val="tx1"/>
              </a:solidFill>
            </a:endParaRPr>
          </a:p>
        </p:txBody>
      </p:sp>
      <p:pic>
        <p:nvPicPr>
          <p:cNvPr id="10" name="Picture 6" descr="https://avatars.mds.yandex.net/get-zen_doc/61319/pub_5b43541e2ce08f00ac87d10e_5b435b70809f8f020334455b/scale_1200"/>
          <p:cNvPicPr>
            <a:picLocks noChangeAspect="1" noChangeArrowheads="1"/>
          </p:cNvPicPr>
          <p:nvPr/>
        </p:nvPicPr>
        <p:blipFill>
          <a:blip r:embed="rId5"/>
          <a:stretch/>
        </p:blipFill>
        <p:spPr bwMode="auto">
          <a:xfrm>
            <a:off x="9906000" y="800100"/>
            <a:ext cx="4498004" cy="3107372"/>
          </a:xfrm>
          <a:prstGeom prst="rect">
            <a:avLst/>
          </a:prstGeom>
          <a:noFill/>
        </p:spPr>
      </p:pic>
      <p:pic>
        <p:nvPicPr>
          <p:cNvPr id="11" name="Picture 8" descr="https://pobedarf.ru/wp-content/uploads/2021/08/orig-1594807779ayxz9wcsi9n9mn0qmoszpvkawrsyd5sxom9mrshd.jpeg"/>
          <p:cNvPicPr>
            <a:picLocks noChangeAspect="1" noChangeArrowheads="1"/>
          </p:cNvPicPr>
          <p:nvPr/>
        </p:nvPicPr>
        <p:blipFill>
          <a:blip r:embed="rId6"/>
          <a:stretch/>
        </p:blipFill>
        <p:spPr bwMode="auto">
          <a:xfrm>
            <a:off x="3132861" y="5807193"/>
            <a:ext cx="4684410" cy="31242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/>
          <a:stretch/>
        </p:blipFill>
        <p:spPr bwMode="auto">
          <a:xfrm>
            <a:off x="15316200" y="8953499"/>
            <a:ext cx="2971798" cy="1333496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/>
          <a:stretch/>
        </p:blipFill>
        <p:spPr bwMode="auto">
          <a:xfrm>
            <a:off x="15316200" y="495325"/>
            <a:ext cx="2514600" cy="1179804"/>
          </a:xfrm>
          <a:prstGeom prst="rect">
            <a:avLst/>
          </a:prstGeom>
        </p:spPr>
      </p:pic>
      <p:sp>
        <p:nvSpPr>
          <p:cNvPr id="4" name="object 4"/>
          <p:cNvSpPr/>
          <p:nvPr/>
        </p:nvSpPr>
        <p:spPr bwMode="auto">
          <a:xfrm>
            <a:off x="6705600" y="567702"/>
            <a:ext cx="8077200" cy="538480"/>
          </a:xfrm>
          <a:custGeom>
            <a:avLst/>
            <a:gdLst/>
            <a:ahLst/>
            <a:cxnLst/>
            <a:rect l="l" t="t" r="r" b="b"/>
            <a:pathLst>
              <a:path w="1991360" h="538479" extrusionOk="0">
                <a:moveTo>
                  <a:pt x="1901698" y="0"/>
                </a:moveTo>
                <a:lnTo>
                  <a:pt x="89662" y="0"/>
                </a:lnTo>
                <a:lnTo>
                  <a:pt x="54756" y="7064"/>
                </a:lnTo>
                <a:lnTo>
                  <a:pt x="26257" y="26320"/>
                </a:lnTo>
                <a:lnTo>
                  <a:pt x="7044" y="54864"/>
                </a:lnTo>
                <a:lnTo>
                  <a:pt x="0" y="89789"/>
                </a:lnTo>
                <a:lnTo>
                  <a:pt x="0" y="448564"/>
                </a:lnTo>
                <a:lnTo>
                  <a:pt x="7044" y="483469"/>
                </a:lnTo>
                <a:lnTo>
                  <a:pt x="26257" y="511968"/>
                </a:lnTo>
                <a:lnTo>
                  <a:pt x="54756" y="531181"/>
                </a:lnTo>
                <a:lnTo>
                  <a:pt x="89662" y="538226"/>
                </a:lnTo>
                <a:lnTo>
                  <a:pt x="1901698" y="538226"/>
                </a:lnTo>
                <a:lnTo>
                  <a:pt x="1936603" y="531181"/>
                </a:lnTo>
                <a:lnTo>
                  <a:pt x="1965102" y="511968"/>
                </a:lnTo>
                <a:lnTo>
                  <a:pt x="1984315" y="483469"/>
                </a:lnTo>
                <a:lnTo>
                  <a:pt x="1991360" y="448564"/>
                </a:lnTo>
                <a:lnTo>
                  <a:pt x="1991360" y="89789"/>
                </a:lnTo>
                <a:lnTo>
                  <a:pt x="1984315" y="54863"/>
                </a:lnTo>
                <a:lnTo>
                  <a:pt x="1965102" y="26320"/>
                </a:lnTo>
                <a:lnTo>
                  <a:pt x="1936603" y="7064"/>
                </a:lnTo>
                <a:lnTo>
                  <a:pt x="1901698" y="0"/>
                </a:lnTo>
                <a:close/>
              </a:path>
            </a:pathLst>
          </a:custGeom>
          <a:solidFill>
            <a:srgbClr val="F79546"/>
          </a:solidFill>
        </p:spPr>
        <p:txBody>
          <a:bodyPr wrap="square" lIns="0" tIns="0" rIns="0" bIns="0" rtlCol="0"/>
          <a:lstStyle/>
          <a:p>
            <a:pPr>
              <a:defRPr/>
            </a:pPr>
            <a:endParaRPr/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 bwMode="auto">
          <a:xfrm>
            <a:off x="1117498" y="412445"/>
            <a:ext cx="12312015" cy="8489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defRPr/>
            </a:pPr>
            <a:r>
              <a:rPr lang="ru-RU" sz="5400">
                <a:solidFill>
                  <a:srgbClr val="F79546"/>
                </a:solidFill>
              </a:rPr>
              <a:t>Цель программы</a:t>
            </a:r>
            <a:endParaRPr sz="5400"/>
          </a:p>
        </p:txBody>
      </p:sp>
      <p:sp>
        <p:nvSpPr>
          <p:cNvPr id="16" name="object 16"/>
          <p:cNvSpPr txBox="1"/>
          <p:nvPr/>
        </p:nvSpPr>
        <p:spPr bwMode="auto">
          <a:xfrm>
            <a:off x="2590800" y="2556504"/>
            <a:ext cx="13182600" cy="29674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defRPr/>
            </a:pPr>
            <a:r>
              <a:rPr lang="ru-RU" sz="4800"/>
              <a:t>Развитие социально-активной личности ребёнка на основе духовно-нравственных ценностей и культурных традиций многонационального народа Российской Федерации</a:t>
            </a:r>
          </a:p>
        </p:txBody>
      </p:sp>
      <p:pic>
        <p:nvPicPr>
          <p:cNvPr id="19" name="object 19"/>
          <p:cNvPicPr/>
          <p:nvPr/>
        </p:nvPicPr>
        <p:blipFill>
          <a:blip r:embed="rId4"/>
          <a:stretch/>
        </p:blipFill>
        <p:spPr bwMode="auto">
          <a:xfrm>
            <a:off x="1" y="8953499"/>
            <a:ext cx="7808604" cy="1333495"/>
          </a:xfrm>
          <a:prstGeom prst="rect">
            <a:avLst/>
          </a:prstGeom>
        </p:spPr>
      </p:pic>
      <p:sp>
        <p:nvSpPr>
          <p:cNvPr id="25" name="object 25"/>
          <p:cNvSpPr txBox="1">
            <a:spLocks noGrp="1"/>
          </p:cNvSpPr>
          <p:nvPr>
            <p:ph type="sldNum" sz="quarter" idx="7"/>
          </p:nvPr>
        </p:nvSpPr>
        <p:spPr bwMode="auto">
          <a:prstGeom prst="rect">
            <a:avLst/>
          </a:prstGeom>
        </p:spPr>
        <p:txBody>
          <a:bodyPr vert="horz" wrap="square" lIns="0" tIns="73025" rIns="0" bIns="0" rtlCol="0">
            <a:spAutoFit/>
          </a:bodyPr>
          <a:lstStyle/>
          <a:p>
            <a:pPr marL="200660">
              <a:lnSpc>
                <a:spcPct val="100000"/>
              </a:lnSpc>
              <a:spcBef>
                <a:spcPts val="575"/>
              </a:spcBef>
              <a:defRPr/>
            </a:pPr>
            <a:fld id="{81D60167-4931-47E6-BA6A-407CBD079E47}" type="slidenum">
              <a:rPr spc="5"/>
              <a:t>3</a:t>
            </a:fld>
            <a:endParaRPr spc="5"/>
          </a:p>
        </p:txBody>
      </p:sp>
      <p:pic>
        <p:nvPicPr>
          <p:cNvPr id="10" name="object 20"/>
          <p:cNvPicPr/>
          <p:nvPr/>
        </p:nvPicPr>
        <p:blipFill>
          <a:blip r:embed="rId5"/>
          <a:stretch/>
        </p:blipFill>
        <p:spPr bwMode="auto">
          <a:xfrm>
            <a:off x="838200" y="4607898"/>
            <a:ext cx="1621429" cy="1599745"/>
          </a:xfrm>
          <a:prstGeom prst="rect">
            <a:avLst/>
          </a:prstGeom>
        </p:spPr>
      </p:pic>
      <p:pic>
        <p:nvPicPr>
          <p:cNvPr id="11" name="object 21"/>
          <p:cNvPicPr/>
          <p:nvPr/>
        </p:nvPicPr>
        <p:blipFill>
          <a:blip r:embed="rId6"/>
          <a:stretch/>
        </p:blipFill>
        <p:spPr bwMode="auto">
          <a:xfrm>
            <a:off x="13634110" y="6385837"/>
            <a:ext cx="1664673" cy="1631831"/>
          </a:xfrm>
          <a:prstGeom prst="rect">
            <a:avLst/>
          </a:prstGeom>
        </p:spPr>
      </p:pic>
      <p:pic>
        <p:nvPicPr>
          <p:cNvPr id="12" name="object 22"/>
          <p:cNvPicPr/>
          <p:nvPr/>
        </p:nvPicPr>
        <p:blipFill>
          <a:blip r:embed="rId7"/>
          <a:stretch/>
        </p:blipFill>
        <p:spPr bwMode="auto">
          <a:xfrm>
            <a:off x="6830597" y="7250600"/>
            <a:ext cx="1615672" cy="1595351"/>
          </a:xfrm>
          <a:prstGeom prst="rect">
            <a:avLst/>
          </a:prstGeom>
        </p:spPr>
      </p:pic>
      <p:pic>
        <p:nvPicPr>
          <p:cNvPr id="13" name="object 23"/>
          <p:cNvPicPr/>
          <p:nvPr/>
        </p:nvPicPr>
        <p:blipFill>
          <a:blip r:embed="rId8"/>
          <a:stretch/>
        </p:blipFill>
        <p:spPr bwMode="auto">
          <a:xfrm>
            <a:off x="10280366" y="7201753"/>
            <a:ext cx="1676527" cy="1577584"/>
          </a:xfrm>
          <a:prstGeom prst="rect">
            <a:avLst/>
          </a:prstGeom>
        </p:spPr>
      </p:pic>
      <p:pic>
        <p:nvPicPr>
          <p:cNvPr id="14" name="object 24"/>
          <p:cNvPicPr/>
          <p:nvPr/>
        </p:nvPicPr>
        <p:blipFill>
          <a:blip r:embed="rId9"/>
          <a:stretch/>
        </p:blipFill>
        <p:spPr bwMode="auto">
          <a:xfrm>
            <a:off x="16189732" y="4688208"/>
            <a:ext cx="1641067" cy="1595351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0"/>
          <a:srcRect l="36785" t="22264" r="31980" b="22263"/>
          <a:stretch/>
        </p:blipFill>
        <p:spPr bwMode="auto">
          <a:xfrm>
            <a:off x="3135154" y="6429359"/>
            <a:ext cx="1738946" cy="1738946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/>
          <a:stretch/>
        </p:blipFill>
        <p:spPr bwMode="auto">
          <a:xfrm>
            <a:off x="15316200" y="8953499"/>
            <a:ext cx="2971798" cy="1333496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/>
          <a:stretch/>
        </p:blipFill>
        <p:spPr bwMode="auto">
          <a:xfrm>
            <a:off x="15316200" y="495325"/>
            <a:ext cx="2514600" cy="1179804"/>
          </a:xfrm>
          <a:prstGeom prst="rect">
            <a:avLst/>
          </a:prstGeom>
        </p:spPr>
      </p:pic>
      <p:sp>
        <p:nvSpPr>
          <p:cNvPr id="4" name="object 4"/>
          <p:cNvSpPr/>
          <p:nvPr/>
        </p:nvSpPr>
        <p:spPr bwMode="auto">
          <a:xfrm>
            <a:off x="7239000" y="567702"/>
            <a:ext cx="7543800" cy="538480"/>
          </a:xfrm>
          <a:custGeom>
            <a:avLst/>
            <a:gdLst/>
            <a:ahLst/>
            <a:cxnLst/>
            <a:rect l="l" t="t" r="r" b="b"/>
            <a:pathLst>
              <a:path w="1991360" h="538479" extrusionOk="0">
                <a:moveTo>
                  <a:pt x="1901698" y="0"/>
                </a:moveTo>
                <a:lnTo>
                  <a:pt x="89662" y="0"/>
                </a:lnTo>
                <a:lnTo>
                  <a:pt x="54756" y="7064"/>
                </a:lnTo>
                <a:lnTo>
                  <a:pt x="26257" y="26320"/>
                </a:lnTo>
                <a:lnTo>
                  <a:pt x="7044" y="54864"/>
                </a:lnTo>
                <a:lnTo>
                  <a:pt x="0" y="89789"/>
                </a:lnTo>
                <a:lnTo>
                  <a:pt x="0" y="448564"/>
                </a:lnTo>
                <a:lnTo>
                  <a:pt x="7044" y="483469"/>
                </a:lnTo>
                <a:lnTo>
                  <a:pt x="26257" y="511968"/>
                </a:lnTo>
                <a:lnTo>
                  <a:pt x="54756" y="531181"/>
                </a:lnTo>
                <a:lnTo>
                  <a:pt x="89662" y="538226"/>
                </a:lnTo>
                <a:lnTo>
                  <a:pt x="1901698" y="538226"/>
                </a:lnTo>
                <a:lnTo>
                  <a:pt x="1936603" y="531181"/>
                </a:lnTo>
                <a:lnTo>
                  <a:pt x="1965102" y="511968"/>
                </a:lnTo>
                <a:lnTo>
                  <a:pt x="1984315" y="483469"/>
                </a:lnTo>
                <a:lnTo>
                  <a:pt x="1991360" y="448564"/>
                </a:lnTo>
                <a:lnTo>
                  <a:pt x="1991360" y="89789"/>
                </a:lnTo>
                <a:lnTo>
                  <a:pt x="1984315" y="54863"/>
                </a:lnTo>
                <a:lnTo>
                  <a:pt x="1965102" y="26320"/>
                </a:lnTo>
                <a:lnTo>
                  <a:pt x="1936603" y="7064"/>
                </a:lnTo>
                <a:lnTo>
                  <a:pt x="1901698" y="0"/>
                </a:lnTo>
                <a:close/>
              </a:path>
            </a:pathLst>
          </a:custGeom>
          <a:solidFill>
            <a:srgbClr val="F79546"/>
          </a:solidFill>
        </p:spPr>
        <p:txBody>
          <a:bodyPr wrap="square" lIns="0" tIns="0" rIns="0" bIns="0" rtlCol="0"/>
          <a:lstStyle/>
          <a:p>
            <a:pPr>
              <a:defRPr/>
            </a:pPr>
            <a:endParaRPr/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 bwMode="auto">
          <a:xfrm>
            <a:off x="1117498" y="412445"/>
            <a:ext cx="12312015" cy="8489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defRPr/>
            </a:pPr>
            <a:r>
              <a:rPr lang="ru-RU" sz="5400">
                <a:solidFill>
                  <a:srgbClr val="F79546"/>
                </a:solidFill>
              </a:rPr>
              <a:t>Задачи программы</a:t>
            </a:r>
            <a:endParaRPr sz="5400"/>
          </a:p>
        </p:txBody>
      </p:sp>
      <p:pic>
        <p:nvPicPr>
          <p:cNvPr id="19" name="object 19"/>
          <p:cNvPicPr/>
          <p:nvPr/>
        </p:nvPicPr>
        <p:blipFill>
          <a:blip r:embed="rId4"/>
          <a:stretch/>
        </p:blipFill>
        <p:spPr bwMode="auto">
          <a:xfrm>
            <a:off x="-31748" y="8966561"/>
            <a:ext cx="7808604" cy="1333495"/>
          </a:xfrm>
          <a:prstGeom prst="rect">
            <a:avLst/>
          </a:prstGeom>
        </p:spPr>
      </p:pic>
      <p:sp>
        <p:nvSpPr>
          <p:cNvPr id="25" name="object 25"/>
          <p:cNvSpPr txBox="1">
            <a:spLocks noGrp="1"/>
          </p:cNvSpPr>
          <p:nvPr>
            <p:ph type="sldNum" sz="quarter" idx="7"/>
          </p:nvPr>
        </p:nvSpPr>
        <p:spPr bwMode="auto">
          <a:prstGeom prst="rect">
            <a:avLst/>
          </a:prstGeom>
        </p:spPr>
        <p:txBody>
          <a:bodyPr vert="horz" wrap="square" lIns="0" tIns="73025" rIns="0" bIns="0" rtlCol="0">
            <a:spAutoFit/>
          </a:bodyPr>
          <a:lstStyle/>
          <a:p>
            <a:pPr marL="200660">
              <a:lnSpc>
                <a:spcPct val="100000"/>
              </a:lnSpc>
              <a:spcBef>
                <a:spcPts val="575"/>
              </a:spcBef>
              <a:defRPr/>
            </a:pPr>
            <a:fld id="{81D60167-4931-47E6-BA6A-407CBD079E47}" type="slidenum">
              <a:rPr spc="5"/>
              <a:t>4</a:t>
            </a:fld>
            <a:endParaRPr spc="5"/>
          </a:p>
        </p:txBody>
      </p:sp>
      <p:sp>
        <p:nvSpPr>
          <p:cNvPr id="27" name="object 16"/>
          <p:cNvSpPr txBox="1"/>
          <p:nvPr/>
        </p:nvSpPr>
        <p:spPr bwMode="auto">
          <a:xfrm>
            <a:off x="2971800" y="1398190"/>
            <a:ext cx="12954000" cy="727635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57200" lvl="0" indent="-457200">
              <a:buFontTx/>
              <a:buChar char="-"/>
              <a:defRPr/>
            </a:pPr>
            <a:r>
              <a:rPr lang="ru-RU" sz="3200" dirty="0"/>
              <a:t>содействовать развитию у ребёнка навыков социализации, выстраивания взаимодействия внутри коллектива и с окружающими людьми посредством познавательной, игровой и коллективной творческой деятельности</a:t>
            </a:r>
            <a:endParaRPr dirty="0"/>
          </a:p>
          <a:p>
            <a:pPr lvl="0">
              <a:defRPr/>
            </a:pPr>
            <a:endParaRPr lang="ru-RU" sz="1400" dirty="0"/>
          </a:p>
          <a:p>
            <a:pPr marL="457200" lvl="0" indent="-457200">
              <a:buFontTx/>
              <a:buChar char="-"/>
              <a:defRPr/>
            </a:pPr>
            <a:r>
              <a:rPr lang="ru-RU" sz="3200" dirty="0"/>
              <a:t>познакомить детей с культурными традициями многонационального народа Российской Федерации</a:t>
            </a:r>
            <a:endParaRPr dirty="0"/>
          </a:p>
          <a:p>
            <a:pPr lvl="0">
              <a:defRPr/>
            </a:pPr>
            <a:endParaRPr lang="ru-RU" sz="1400" dirty="0"/>
          </a:p>
          <a:p>
            <a:pPr marL="457200" lvl="0" indent="-457200">
              <a:buFontTx/>
              <a:buChar char="-"/>
              <a:defRPr/>
            </a:pPr>
            <a:r>
              <a:rPr lang="ru-RU" sz="3200" dirty="0"/>
              <a:t>формировать положительное отношение ребёнка и детского коллектива к духовно-нравственным ценностям: Родина, семья, команда, природа, познание, здоровье</a:t>
            </a:r>
            <a:endParaRPr dirty="0"/>
          </a:p>
          <a:p>
            <a:pPr lvl="0">
              <a:defRPr/>
            </a:pPr>
            <a:endParaRPr lang="ru-RU" sz="1400" dirty="0"/>
          </a:p>
          <a:p>
            <a:pPr marL="457200" lvl="0" indent="-457200">
              <a:buFontTx/>
              <a:buChar char="-"/>
              <a:defRPr/>
            </a:pPr>
            <a:r>
              <a:rPr lang="ru-RU" sz="3200" dirty="0"/>
              <a:t>способствовать развитию у ребёнка навыков самостоятельности: самообслуживания и безопасной жизнедеятельности</a:t>
            </a:r>
            <a:endParaRPr dirty="0"/>
          </a:p>
          <a:p>
            <a:pPr lvl="0">
              <a:defRPr/>
            </a:pPr>
            <a:endParaRPr lang="ru-RU" sz="1400" dirty="0"/>
          </a:p>
          <a:p>
            <a:pPr marL="457200" lvl="0" indent="-457200">
              <a:buFontTx/>
              <a:buChar char="-"/>
              <a:defRPr/>
            </a:pPr>
            <a:r>
              <a:rPr lang="ru-RU" sz="3200" dirty="0"/>
              <a:t>формировать интерес ребёнка к дальнейшему участию в программе социальной активности учащихся начальных классов «Орлята России»</a:t>
            </a:r>
            <a:endParaRPr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>
            <a:alpha val="99999"/>
          </a:schemeClr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/>
          <a:stretch/>
        </p:blipFill>
        <p:spPr bwMode="auto">
          <a:xfrm>
            <a:off x="14401799" y="7886700"/>
            <a:ext cx="3886199" cy="2400295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/>
          <a:stretch/>
        </p:blipFill>
        <p:spPr bwMode="auto">
          <a:xfrm>
            <a:off x="15316200" y="495325"/>
            <a:ext cx="2514600" cy="1179804"/>
          </a:xfrm>
          <a:prstGeom prst="rect">
            <a:avLst/>
          </a:prstGeom>
        </p:spPr>
      </p:pic>
      <p:sp>
        <p:nvSpPr>
          <p:cNvPr id="4" name="object 4"/>
          <p:cNvSpPr/>
          <p:nvPr/>
        </p:nvSpPr>
        <p:spPr bwMode="auto">
          <a:xfrm>
            <a:off x="6172200" y="567702"/>
            <a:ext cx="8610600" cy="538480"/>
          </a:xfrm>
          <a:custGeom>
            <a:avLst/>
            <a:gdLst/>
            <a:ahLst/>
            <a:cxnLst/>
            <a:rect l="l" t="t" r="r" b="b"/>
            <a:pathLst>
              <a:path w="1991360" h="538479" extrusionOk="0">
                <a:moveTo>
                  <a:pt x="1901698" y="0"/>
                </a:moveTo>
                <a:lnTo>
                  <a:pt x="89662" y="0"/>
                </a:lnTo>
                <a:lnTo>
                  <a:pt x="54756" y="7064"/>
                </a:lnTo>
                <a:lnTo>
                  <a:pt x="26257" y="26320"/>
                </a:lnTo>
                <a:lnTo>
                  <a:pt x="7044" y="54864"/>
                </a:lnTo>
                <a:lnTo>
                  <a:pt x="0" y="89789"/>
                </a:lnTo>
                <a:lnTo>
                  <a:pt x="0" y="448564"/>
                </a:lnTo>
                <a:lnTo>
                  <a:pt x="7044" y="483469"/>
                </a:lnTo>
                <a:lnTo>
                  <a:pt x="26257" y="511968"/>
                </a:lnTo>
                <a:lnTo>
                  <a:pt x="54756" y="531181"/>
                </a:lnTo>
                <a:lnTo>
                  <a:pt x="89662" y="538226"/>
                </a:lnTo>
                <a:lnTo>
                  <a:pt x="1901698" y="538226"/>
                </a:lnTo>
                <a:lnTo>
                  <a:pt x="1936603" y="531181"/>
                </a:lnTo>
                <a:lnTo>
                  <a:pt x="1965102" y="511968"/>
                </a:lnTo>
                <a:lnTo>
                  <a:pt x="1984315" y="483469"/>
                </a:lnTo>
                <a:lnTo>
                  <a:pt x="1991360" y="448564"/>
                </a:lnTo>
                <a:lnTo>
                  <a:pt x="1991360" y="89789"/>
                </a:lnTo>
                <a:lnTo>
                  <a:pt x="1984315" y="54863"/>
                </a:lnTo>
                <a:lnTo>
                  <a:pt x="1965102" y="26320"/>
                </a:lnTo>
                <a:lnTo>
                  <a:pt x="1936603" y="7064"/>
                </a:lnTo>
                <a:lnTo>
                  <a:pt x="1901698" y="0"/>
                </a:lnTo>
                <a:close/>
              </a:path>
            </a:pathLst>
          </a:custGeom>
          <a:solidFill>
            <a:srgbClr val="F79546"/>
          </a:solidFill>
        </p:spPr>
        <p:txBody>
          <a:bodyPr wrap="square" lIns="0" tIns="0" rIns="0" bIns="0" rtlCol="0"/>
          <a:lstStyle/>
          <a:p>
            <a:pPr>
              <a:defRPr/>
            </a:pPr>
            <a:endParaRPr/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 bwMode="auto">
          <a:xfrm>
            <a:off x="1117498" y="412445"/>
            <a:ext cx="12312015" cy="8489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defRPr/>
            </a:pPr>
            <a:r>
              <a:rPr lang="ru-RU" sz="5400">
                <a:solidFill>
                  <a:srgbClr val="F79546"/>
                </a:solidFill>
              </a:rPr>
              <a:t>Модель смены</a:t>
            </a:r>
            <a:endParaRPr sz="5400"/>
          </a:p>
        </p:txBody>
      </p:sp>
      <p:pic>
        <p:nvPicPr>
          <p:cNvPr id="19" name="object 19"/>
          <p:cNvPicPr/>
          <p:nvPr/>
        </p:nvPicPr>
        <p:blipFill>
          <a:blip r:embed="rId4"/>
          <a:stretch/>
        </p:blipFill>
        <p:spPr bwMode="auto">
          <a:xfrm>
            <a:off x="1" y="7962901"/>
            <a:ext cx="7808604" cy="2324094"/>
          </a:xfrm>
          <a:prstGeom prst="rect">
            <a:avLst/>
          </a:prstGeom>
        </p:spPr>
      </p:pic>
      <p:sp>
        <p:nvSpPr>
          <p:cNvPr id="25" name="object 25"/>
          <p:cNvSpPr txBox="1">
            <a:spLocks noGrp="1"/>
          </p:cNvSpPr>
          <p:nvPr>
            <p:ph type="sldNum" sz="quarter" idx="7"/>
          </p:nvPr>
        </p:nvSpPr>
        <p:spPr bwMode="auto">
          <a:prstGeom prst="rect">
            <a:avLst/>
          </a:prstGeom>
        </p:spPr>
        <p:txBody>
          <a:bodyPr vert="horz" wrap="square" lIns="0" tIns="73025" rIns="0" bIns="0" rtlCol="0">
            <a:spAutoFit/>
          </a:bodyPr>
          <a:lstStyle/>
          <a:p>
            <a:pPr marL="200660">
              <a:lnSpc>
                <a:spcPct val="100000"/>
              </a:lnSpc>
              <a:spcBef>
                <a:spcPts val="575"/>
              </a:spcBef>
              <a:defRPr/>
            </a:pPr>
            <a:fld id="{81D60167-4931-47E6-BA6A-407CBD079E47}" type="slidenum">
              <a:rPr spc="5"/>
              <a:t>5</a:t>
            </a:fld>
            <a:endParaRPr spc="5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1828800" y="2095500"/>
          <a:ext cx="14325600" cy="6553200"/>
        </p:xfrm>
        <a:graphic>
          <a:graphicData uri="http://schemas.openxmlformats.org/drawingml/2006/table">
            <a:tbl>
              <a:tblPr firstRow="1" firstCol="1" bandRow="1">
                <a:tableStyleId>{8B21353A-D50E-0A55-F415-53C4AE090E25}</a:tableStyleId>
              </a:tblPr>
              <a:tblGrid>
                <a:gridCol w="32131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685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1146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72255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80993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2634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2000"/>
                        <a:t>1 этап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2000"/>
                        <a:t>2 этап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2000"/>
                        <a:t>3 этап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2000"/>
                        <a:t>4 этап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2000"/>
                        <a:t>5 этап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3743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2800" b="1"/>
                        <a:t>Организационный период смены</a:t>
                      </a:r>
                      <a:endParaRPr lang="ru-RU" sz="18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2800" b="1"/>
                        <a:t>Основной период смены</a:t>
                      </a:r>
                      <a:endParaRPr lang="ru-RU" sz="18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2800" b="1"/>
                        <a:t>Итоговый период смены</a:t>
                      </a:r>
                      <a:endParaRPr lang="ru-RU" sz="18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8941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2800" b="0"/>
                        <a:t>Старт смены. Ввод в игровой сюжет</a:t>
                      </a:r>
                      <a:endParaRPr lang="ru-RU" sz="2000" b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2800" b="0"/>
                        <a:t>Реализация игрового сюжета</a:t>
                      </a:r>
                      <a:endParaRPr lang="ru-RU" sz="2000" b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2800" b="0"/>
                        <a:t>Подготовка и реализация коллективно-творческого дела (праздника)</a:t>
                      </a:r>
                      <a:endParaRPr lang="ru-RU" sz="2000" b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2800" b="0"/>
                        <a:t>Выход из игрового сюжета</a:t>
                      </a:r>
                      <a:endParaRPr lang="ru-RU" sz="2000" b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2800" b="0"/>
                        <a:t>Подведение итогов смены. Перспективы на следующий учебный год.</a:t>
                      </a:r>
                      <a:endParaRPr lang="ru-RU" sz="2000" b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/>
          <a:stretch/>
        </p:blipFill>
        <p:spPr bwMode="auto">
          <a:xfrm>
            <a:off x="2275" y="0"/>
            <a:ext cx="17471615" cy="10286995"/>
          </a:xfrm>
          <a:prstGeom prst="rect">
            <a:avLst/>
          </a:prstGeom>
        </p:spPr>
      </p:pic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 bwMode="auto">
          <a:prstGeom prst="rect">
            <a:avLst/>
          </a:prstGeom>
        </p:spPr>
        <p:txBody>
          <a:bodyPr vert="horz" wrap="square" lIns="0" tIns="73025" rIns="0" bIns="0" rtlCol="0">
            <a:spAutoFit/>
          </a:bodyPr>
          <a:lstStyle/>
          <a:p>
            <a:pPr marL="200660">
              <a:lnSpc>
                <a:spcPct val="100000"/>
              </a:lnSpc>
              <a:spcBef>
                <a:spcPts val="575"/>
              </a:spcBef>
              <a:defRPr/>
            </a:pPr>
            <a:fld id="{81D60167-4931-47E6-BA6A-407CBD079E47}" type="slidenum">
              <a:rPr spc="5"/>
              <a:t>6</a:t>
            </a:fld>
            <a:endParaRPr spc="5"/>
          </a:p>
        </p:txBody>
      </p:sp>
      <p:pic>
        <p:nvPicPr>
          <p:cNvPr id="9" name="object 8"/>
          <p:cNvPicPr/>
          <p:nvPr/>
        </p:nvPicPr>
        <p:blipFill>
          <a:blip r:embed="rId3"/>
          <a:stretch/>
        </p:blipFill>
        <p:spPr bwMode="auto">
          <a:xfrm>
            <a:off x="16423864" y="8228409"/>
            <a:ext cx="1864135" cy="205859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 bwMode="auto">
          <a:xfrm>
            <a:off x="17698155" y="9602787"/>
            <a:ext cx="2901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2800" b="1">
                <a:solidFill>
                  <a:schemeClr val="bg1"/>
                </a:solidFill>
                <a:latin typeface="Evolventa Bold"/>
              </a:rPr>
              <a:t>7</a:t>
            </a:r>
          </a:p>
        </p:txBody>
      </p:sp>
      <p:pic>
        <p:nvPicPr>
          <p:cNvPr id="12" name="object 3"/>
          <p:cNvPicPr/>
          <p:nvPr/>
        </p:nvPicPr>
        <p:blipFill>
          <a:blip r:embed="rId4"/>
          <a:stretch/>
        </p:blipFill>
        <p:spPr bwMode="auto">
          <a:xfrm>
            <a:off x="15316200" y="495325"/>
            <a:ext cx="2514600" cy="1179804"/>
          </a:xfrm>
          <a:prstGeom prst="rect">
            <a:avLst/>
          </a:prstGeom>
        </p:spPr>
      </p:pic>
      <p:sp>
        <p:nvSpPr>
          <p:cNvPr id="7" name="object 9"/>
          <p:cNvSpPr txBox="1">
            <a:spLocks noGrp="1"/>
          </p:cNvSpPr>
          <p:nvPr>
            <p:ph type="title"/>
          </p:nvPr>
        </p:nvSpPr>
        <p:spPr bwMode="auto">
          <a:xfrm>
            <a:off x="2286000" y="1009125"/>
            <a:ext cx="11911289" cy="8438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  <a:defRPr/>
            </a:pPr>
            <a:r>
              <a:rPr lang="ru-RU" sz="5400">
                <a:solidFill>
                  <a:srgbClr val="C00000"/>
                </a:solidFill>
              </a:rPr>
              <a:t>Результаты программы</a:t>
            </a:r>
            <a:endParaRPr sz="5400">
              <a:solidFill>
                <a:srgbClr val="C00000"/>
              </a:solidFill>
            </a:endParaRPr>
          </a:p>
        </p:txBody>
      </p:sp>
      <p:sp>
        <p:nvSpPr>
          <p:cNvPr id="10" name="object 9"/>
          <p:cNvSpPr txBox="1"/>
          <p:nvPr/>
        </p:nvSpPr>
        <p:spPr bwMode="auto">
          <a:xfrm>
            <a:off x="1219200" y="2391961"/>
            <a:ext cx="13524743" cy="739946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4800" b="1" i="0">
                <a:solidFill>
                  <a:schemeClr val="bg1"/>
                </a:solidFill>
                <a:latin typeface="Calibri"/>
                <a:ea typeface="+mj-ea"/>
                <a:cs typeface="Calibri"/>
              </a:defRPr>
            </a:lvl1pPr>
          </a:lstStyle>
          <a:p>
            <a:pPr marL="685800" lvl="0" indent="-685800">
              <a:buFontTx/>
              <a:buChar char="-"/>
              <a:defRPr/>
            </a:pPr>
            <a:r>
              <a:rPr lang="ru-RU" sz="4000" b="0"/>
              <a:t>проявление ребёнком ценностного отношения к Родине и Государственным символам РФ, семье, команде, природе, познанию, здоровью</a:t>
            </a:r>
            <a:endParaRPr/>
          </a:p>
          <a:p>
            <a:pPr marL="685800" lvl="0" indent="-685800">
              <a:buFontTx/>
              <a:buChar char="-"/>
              <a:defRPr/>
            </a:pPr>
            <a:endParaRPr lang="ru-RU" sz="4000" b="0"/>
          </a:p>
          <a:p>
            <a:pPr marL="685800" lvl="0" indent="-685800">
              <a:buFontTx/>
              <a:buChar char="-"/>
              <a:defRPr/>
            </a:pPr>
            <a:r>
              <a:rPr lang="ru-RU" sz="4000" b="0"/>
              <a:t>проявление ребёнком интереса к предлагаемой деятельности</a:t>
            </a:r>
            <a:endParaRPr/>
          </a:p>
          <a:p>
            <a:pPr lvl="0">
              <a:defRPr/>
            </a:pPr>
            <a:endParaRPr lang="ru-RU" sz="4000" b="0"/>
          </a:p>
          <a:p>
            <a:pPr marL="571500" lvl="0" indent="-571500">
              <a:buFontTx/>
              <a:buChar char="-"/>
              <a:defRPr/>
            </a:pPr>
            <a:r>
              <a:rPr lang="ru-RU" sz="4000" b="0"/>
              <a:t>приобретение ребёнком знаний и социального опыта</a:t>
            </a:r>
            <a:endParaRPr/>
          </a:p>
          <a:p>
            <a:pPr lvl="0">
              <a:defRPr/>
            </a:pPr>
            <a:endParaRPr lang="ru-RU" sz="4000" b="0"/>
          </a:p>
          <a:p>
            <a:pPr marL="571500" lvl="0" indent="-571500">
              <a:buFontTx/>
              <a:buChar char="-"/>
              <a:defRPr/>
            </a:pPr>
            <a:r>
              <a:rPr lang="ru-RU" sz="4000" b="0"/>
              <a:t>положительное эмоциональное состояние детей</a:t>
            </a:r>
            <a:endParaRPr/>
          </a:p>
          <a:p>
            <a:pPr lvl="0">
              <a:defRPr/>
            </a:pPr>
            <a:endParaRPr lang="ru-RU" sz="4000" b="0"/>
          </a:p>
          <a:p>
            <a:pPr marL="571500" lvl="0" indent="-571500">
              <a:buFontTx/>
              <a:buChar char="-"/>
              <a:defRPr/>
            </a:pPr>
            <a:r>
              <a:rPr lang="ru-RU" sz="4000" b="0"/>
              <a:t>позитивное взаимодействие в команде, коллективе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7" name="Picture 11" descr="D:\AnnaRass\ЛОГО\Брендбук 2021\Презентация\Рамки\рамки-05.png"/>
          <p:cNvPicPr>
            <a:picLocks noChangeAspect="1" noChangeArrowheads="1"/>
          </p:cNvPicPr>
          <p:nvPr/>
        </p:nvPicPr>
        <p:blipFill>
          <a:blip r:embed="rId2"/>
          <a:srcRect l="25327" t="1166" r="8188"/>
          <a:stretch/>
        </p:blipFill>
        <p:spPr bwMode="auto">
          <a:xfrm rot="10800000" flipV="1">
            <a:off x="0" y="-32265"/>
            <a:ext cx="15070454" cy="2923715"/>
          </a:xfrm>
          <a:prstGeom prst="rect">
            <a:avLst/>
          </a:prstGeom>
          <a:noFill/>
        </p:spPr>
      </p:pic>
      <p:sp>
        <p:nvSpPr>
          <p:cNvPr id="3" name="Объект 2"/>
          <p:cNvSpPr>
            <a:spLocks noGrp="1"/>
          </p:cNvSpPr>
          <p:nvPr>
            <p:ph idx="4294967295"/>
          </p:nvPr>
        </p:nvSpPr>
        <p:spPr bwMode="auto">
          <a:xfrm>
            <a:off x="1703514" y="706912"/>
            <a:ext cx="11930079" cy="1110462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ru-RU" sz="4800" b="1">
                <a:solidFill>
                  <a:schemeClr val="bg1"/>
                </a:solidFill>
              </a:rPr>
              <a:t>Модель программы смены</a:t>
            </a:r>
            <a:endParaRPr lang="ru-RU" sz="4800">
              <a:solidFill>
                <a:schemeClr val="bg1"/>
              </a:solidFill>
            </a:endParaRPr>
          </a:p>
          <a:p>
            <a:pPr>
              <a:defRPr/>
            </a:pPr>
            <a:endParaRPr lang="ru-RU" sz="4800" i="1">
              <a:solidFill>
                <a:schemeClr val="bg1"/>
              </a:solidFill>
            </a:endParaRPr>
          </a:p>
          <a:p>
            <a:pPr>
              <a:defRPr/>
            </a:pPr>
            <a:endParaRPr lang="ru-RU" sz="4800" i="1">
              <a:solidFill>
                <a:schemeClr val="bg1"/>
              </a:solidFill>
            </a:endParaRPr>
          </a:p>
        </p:txBody>
      </p:sp>
      <p:pic>
        <p:nvPicPr>
          <p:cNvPr id="16" name="Рисунок 15" descr="Изображение выглядит как текст&#10;&#10;Автоматически созданное описание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14542690" y="682220"/>
            <a:ext cx="2950703" cy="1385024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 bwMode="auto">
          <a:xfrm>
            <a:off x="935086" y="3086100"/>
            <a:ext cx="6547289" cy="923330"/>
          </a:xfrm>
          <a:prstGeom prst="rect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2700"/>
              <a:t>Старт смены. </a:t>
            </a:r>
            <a:endParaRPr/>
          </a:p>
          <a:p>
            <a:pPr algn="ctr">
              <a:defRPr/>
            </a:pPr>
            <a:r>
              <a:rPr lang="ru-RU" sz="2700"/>
              <a:t>Ввод в игровой сюжет</a:t>
            </a:r>
            <a:endParaRPr/>
          </a:p>
        </p:txBody>
      </p:sp>
      <p:sp>
        <p:nvSpPr>
          <p:cNvPr id="25" name="TextBox 24"/>
          <p:cNvSpPr txBox="1"/>
          <p:nvPr/>
        </p:nvSpPr>
        <p:spPr bwMode="auto">
          <a:xfrm>
            <a:off x="1502648" y="4418478"/>
            <a:ext cx="5412176" cy="923330"/>
          </a:xfrm>
          <a:prstGeom prst="rect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2700"/>
              <a:t>Игра-путешествие в Страну Маленьких и Великих Открытий</a:t>
            </a:r>
          </a:p>
        </p:txBody>
      </p:sp>
      <p:sp>
        <p:nvSpPr>
          <p:cNvPr id="32" name="TextBox 31"/>
          <p:cNvSpPr txBox="1"/>
          <p:nvPr/>
        </p:nvSpPr>
        <p:spPr bwMode="auto">
          <a:xfrm>
            <a:off x="1502648" y="5790092"/>
            <a:ext cx="5412176" cy="1338828"/>
          </a:xfrm>
          <a:prstGeom prst="rect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2700"/>
              <a:t>Подготовка и реализация общего коллективно-творческого дела (праздника)</a:t>
            </a:r>
            <a:endParaRPr/>
          </a:p>
        </p:txBody>
      </p:sp>
      <p:sp>
        <p:nvSpPr>
          <p:cNvPr id="33" name="TextBox 32"/>
          <p:cNvSpPr txBox="1"/>
          <p:nvPr/>
        </p:nvSpPr>
        <p:spPr bwMode="auto">
          <a:xfrm>
            <a:off x="1552247" y="7531944"/>
            <a:ext cx="5412176" cy="507831"/>
          </a:xfrm>
          <a:prstGeom prst="rect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2700"/>
              <a:t>Выход из игрового сюжета</a:t>
            </a:r>
            <a:endParaRPr/>
          </a:p>
        </p:txBody>
      </p:sp>
      <p:sp>
        <p:nvSpPr>
          <p:cNvPr id="34" name="TextBox 33"/>
          <p:cNvSpPr txBox="1"/>
          <p:nvPr/>
        </p:nvSpPr>
        <p:spPr bwMode="auto">
          <a:xfrm>
            <a:off x="915681" y="8420100"/>
            <a:ext cx="6586106" cy="923330"/>
          </a:xfrm>
          <a:prstGeom prst="rect">
            <a:avLst/>
          </a:prstGeom>
          <a:gradFill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</a:gradFill>
          <a:ln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2700"/>
              <a:t>Подведение итогов смены. </a:t>
            </a:r>
            <a:endParaRPr/>
          </a:p>
          <a:p>
            <a:pPr algn="ctr">
              <a:defRPr/>
            </a:pPr>
            <a:r>
              <a:rPr lang="ru-RU" sz="2700"/>
              <a:t>Перспективы на следующий учебный год</a:t>
            </a:r>
            <a:endParaRPr/>
          </a:p>
        </p:txBody>
      </p:sp>
      <p:sp>
        <p:nvSpPr>
          <p:cNvPr id="35" name="Стрелка вниз 34"/>
          <p:cNvSpPr/>
          <p:nvPr/>
        </p:nvSpPr>
        <p:spPr bwMode="auto">
          <a:xfrm>
            <a:off x="4035644" y="5402877"/>
            <a:ext cx="346173" cy="431075"/>
          </a:xfrm>
          <a:prstGeom prst="downArrow">
            <a:avLst>
              <a:gd name="adj1" fmla="val 50000"/>
              <a:gd name="adj2" fmla="val 50000"/>
            </a:avLst>
          </a:prstGeom>
          <a:gradFill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</a:gradFill>
          <a:ln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2700"/>
          </a:p>
        </p:txBody>
      </p:sp>
      <p:sp>
        <p:nvSpPr>
          <p:cNvPr id="41" name="Стрелка вниз 40"/>
          <p:cNvSpPr/>
          <p:nvPr/>
        </p:nvSpPr>
        <p:spPr bwMode="auto">
          <a:xfrm>
            <a:off x="4035644" y="7173472"/>
            <a:ext cx="346173" cy="431075"/>
          </a:xfrm>
          <a:prstGeom prst="downArrow">
            <a:avLst>
              <a:gd name="adj1" fmla="val 50000"/>
              <a:gd name="adj2" fmla="val 50000"/>
            </a:avLst>
          </a:prstGeom>
          <a:gradFill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</a:gradFill>
          <a:ln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2700"/>
          </a:p>
        </p:txBody>
      </p:sp>
      <p:sp>
        <p:nvSpPr>
          <p:cNvPr id="42" name="Стрелка вниз 41"/>
          <p:cNvSpPr/>
          <p:nvPr/>
        </p:nvSpPr>
        <p:spPr bwMode="auto">
          <a:xfrm>
            <a:off x="4035644" y="8085943"/>
            <a:ext cx="346173" cy="431075"/>
          </a:xfrm>
          <a:prstGeom prst="downArrow">
            <a:avLst>
              <a:gd name="adj1" fmla="val 50000"/>
              <a:gd name="adj2" fmla="val 50000"/>
            </a:avLst>
          </a:prstGeom>
          <a:gradFill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</a:gradFill>
          <a:ln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2700"/>
          </a:p>
        </p:txBody>
      </p:sp>
      <p:grpSp>
        <p:nvGrpSpPr>
          <p:cNvPr id="5" name="Группа 4"/>
          <p:cNvGrpSpPr/>
          <p:nvPr/>
        </p:nvGrpSpPr>
        <p:grpSpPr bwMode="auto">
          <a:xfrm>
            <a:off x="8229600" y="3605937"/>
            <a:ext cx="9607477" cy="5330388"/>
            <a:chOff x="52929" y="6129842"/>
            <a:chExt cx="6230820" cy="3298742"/>
          </a:xfrm>
        </p:grpSpPr>
        <p:pic>
          <p:nvPicPr>
            <p:cNvPr id="43" name="Picture 12" descr="https://catherineasquithgallery.com/uploads/posts/2021-03/1614559713_92-p-rossiya-na-belom-fone-112.jpg"/>
            <p:cNvPicPr>
              <a:picLocks noChangeAspect="1" noChangeArrowheads="1"/>
            </p:cNvPicPr>
            <p:nvPr/>
          </p:nvPicPr>
          <p:blipFill>
            <a:blip r:embed="rId4"/>
            <a:srcRect t="21460" b="23998"/>
            <a:stretch/>
          </p:blipFill>
          <p:spPr bwMode="auto">
            <a:xfrm>
              <a:off x="52929" y="6129842"/>
              <a:ext cx="6230820" cy="3013445"/>
            </a:xfrm>
            <a:prstGeom prst="rect">
              <a:avLst/>
            </a:prstGeom>
            <a:noFill/>
          </p:spPr>
        </p:pic>
        <p:pic>
          <p:nvPicPr>
            <p:cNvPr id="46" name="Picture 10" descr="https://sun9-27.userapi.com/impf/c852036/v852036226/10a186/LAxubK9UzEE.jpg?size=604x317&amp;quality=96&amp;sign=888f63d056814ecb74484025b7128a35&amp;type=album"/>
            <p:cNvPicPr>
              <a:picLocks noChangeAspect="1" noChangeArrowheads="1"/>
            </p:cNvPicPr>
            <p:nvPr/>
          </p:nvPicPr>
          <p:blipFill>
            <a:blip r:embed="rId5"/>
            <a:stretch/>
          </p:blipFill>
          <p:spPr bwMode="auto">
            <a:xfrm>
              <a:off x="210688" y="7468253"/>
              <a:ext cx="3735138" cy="1960331"/>
            </a:xfrm>
            <a:prstGeom prst="rect">
              <a:avLst/>
            </a:prstGeom>
            <a:noFill/>
          </p:spPr>
        </p:pic>
        <p:pic>
          <p:nvPicPr>
            <p:cNvPr id="51" name="Picture 24" descr="https://ru-static.z-dn.net/files/dff/193ffaa55c76ffab237f3d30c280ec0f.png"/>
            <p:cNvPicPr>
              <a:picLocks noChangeAspect="1" noChangeArrowheads="1"/>
            </p:cNvPicPr>
            <p:nvPr/>
          </p:nvPicPr>
          <p:blipFill>
            <a:blip r:embed="rId6"/>
            <a:stretch/>
          </p:blipFill>
          <p:spPr bwMode="auto">
            <a:xfrm>
              <a:off x="1976621" y="6336045"/>
              <a:ext cx="1885407" cy="1885407"/>
            </a:xfrm>
            <a:prstGeom prst="rect">
              <a:avLst/>
            </a:prstGeom>
            <a:noFill/>
          </p:spPr>
        </p:pic>
        <p:pic>
          <p:nvPicPr>
            <p:cNvPr id="4" name="Picture 2" descr="https://ds04.infourok.ru/uploads/ex/0cf8/000cb727-a200853b/hello_html_5170b071.jpg"/>
            <p:cNvPicPr>
              <a:picLocks noChangeAspect="1" noChangeArrowheads="1"/>
            </p:cNvPicPr>
            <p:nvPr/>
          </p:nvPicPr>
          <p:blipFill>
            <a:blip r:embed="rId7"/>
            <a:stretch/>
          </p:blipFill>
          <p:spPr bwMode="auto">
            <a:xfrm>
              <a:off x="2988497" y="6909111"/>
              <a:ext cx="1491141" cy="1491141"/>
            </a:xfrm>
            <a:prstGeom prst="rect">
              <a:avLst/>
            </a:prstGeom>
            <a:noFill/>
          </p:spPr>
        </p:pic>
      </p:grpSp>
      <p:sp>
        <p:nvSpPr>
          <p:cNvPr id="27" name="Стрелка вниз 26"/>
          <p:cNvSpPr/>
          <p:nvPr/>
        </p:nvSpPr>
        <p:spPr bwMode="auto">
          <a:xfrm>
            <a:off x="4035644" y="4070499"/>
            <a:ext cx="346173" cy="431075"/>
          </a:xfrm>
          <a:prstGeom prst="downArrow">
            <a:avLst>
              <a:gd name="adj1" fmla="val 50000"/>
              <a:gd name="adj2" fmla="val 50000"/>
            </a:avLst>
          </a:prstGeom>
          <a:gradFill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</a:gradFill>
          <a:ln>
            <a:noFill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270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7" name="Picture 11" descr="D:\AnnaRass\ЛОГО\Брендбук 2021\Презентация\Рамки\рамки-05.png"/>
          <p:cNvPicPr>
            <a:picLocks noChangeAspect="1" noChangeArrowheads="1"/>
          </p:cNvPicPr>
          <p:nvPr/>
        </p:nvPicPr>
        <p:blipFill>
          <a:blip r:embed="rId2"/>
          <a:srcRect l="25327" t="1166" r="8188"/>
          <a:stretch/>
        </p:blipFill>
        <p:spPr bwMode="auto">
          <a:xfrm rot="10800000" flipV="1">
            <a:off x="-34466" y="-11569"/>
            <a:ext cx="6831051" cy="3430334"/>
          </a:xfrm>
          <a:prstGeom prst="rect">
            <a:avLst/>
          </a:prstGeom>
          <a:noFill/>
        </p:spPr>
      </p:pic>
      <p:pic>
        <p:nvPicPr>
          <p:cNvPr id="11276" name="Picture 12" descr="https://catherineasquithgallery.com/uploads/posts/2021-03/1614559713_92-p-rossiya-na-belom-fone-112.jpg"/>
          <p:cNvPicPr>
            <a:picLocks noChangeAspect="1" noChangeArrowheads="1"/>
          </p:cNvPicPr>
          <p:nvPr/>
        </p:nvPicPr>
        <p:blipFill>
          <a:blip r:embed="rId3"/>
          <a:srcRect t="21460" b="23998"/>
          <a:stretch/>
        </p:blipFill>
        <p:spPr bwMode="auto">
          <a:xfrm>
            <a:off x="-808171" y="750983"/>
            <a:ext cx="20061008" cy="9702212"/>
          </a:xfrm>
          <a:prstGeom prst="rect">
            <a:avLst/>
          </a:prstGeom>
          <a:noFill/>
        </p:spPr>
      </p:pic>
      <p:sp>
        <p:nvSpPr>
          <p:cNvPr id="3" name="Объект 2"/>
          <p:cNvSpPr>
            <a:spLocks noGrp="1"/>
          </p:cNvSpPr>
          <p:nvPr>
            <p:ph idx="4294967295"/>
          </p:nvPr>
        </p:nvSpPr>
        <p:spPr bwMode="auto">
          <a:xfrm>
            <a:off x="689361" y="486016"/>
            <a:ext cx="4993605" cy="187883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ru-RU" sz="4800" b="1">
                <a:solidFill>
                  <a:schemeClr val="bg1"/>
                </a:solidFill>
              </a:rPr>
              <a:t>Ключевая идея смены</a:t>
            </a:r>
            <a:endParaRPr lang="ru-RU" sz="4800" i="1">
              <a:solidFill>
                <a:schemeClr val="bg1"/>
              </a:solidFill>
            </a:endParaRPr>
          </a:p>
          <a:p>
            <a:pPr>
              <a:defRPr/>
            </a:pPr>
            <a:endParaRPr lang="ru-RU" sz="4800" i="1">
              <a:solidFill>
                <a:schemeClr val="bg1"/>
              </a:solidFill>
            </a:endParaRPr>
          </a:p>
        </p:txBody>
      </p:sp>
      <p:pic>
        <p:nvPicPr>
          <p:cNvPr id="16" name="Рисунок 15" descr="Изображение выглядит как текст&#10;&#10;Автоматически созданное описание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11871973" y="436181"/>
            <a:ext cx="2950703" cy="1385024"/>
          </a:xfrm>
          <a:prstGeom prst="rect">
            <a:avLst/>
          </a:prstGeom>
        </p:spPr>
      </p:pic>
      <p:pic>
        <p:nvPicPr>
          <p:cNvPr id="11274" name="Picture 10" descr="https://sun9-27.userapi.com/impf/c852036/v852036226/10a186/LAxubK9UzEE.jpg?size=604x317&amp;quality=96&amp;sign=888f63d056814ecb74484025b7128a35&amp;type=album"/>
          <p:cNvPicPr>
            <a:picLocks noChangeAspect="1" noChangeArrowheads="1"/>
          </p:cNvPicPr>
          <p:nvPr/>
        </p:nvPicPr>
        <p:blipFill>
          <a:blip r:embed="rId5"/>
          <a:stretch/>
        </p:blipFill>
        <p:spPr bwMode="auto">
          <a:xfrm>
            <a:off x="1916289" y="3589821"/>
            <a:ext cx="5036370" cy="2643261"/>
          </a:xfrm>
          <a:prstGeom prst="rect">
            <a:avLst/>
          </a:prstGeom>
          <a:noFill/>
        </p:spPr>
      </p:pic>
      <p:pic>
        <p:nvPicPr>
          <p:cNvPr id="11278" name="Picture 14" descr="https://for-teacher.ru/edu/data/img/pic-023qfm0d3w-017.jpg"/>
          <p:cNvPicPr>
            <a:picLocks noChangeAspect="1" noChangeArrowheads="1"/>
          </p:cNvPicPr>
          <p:nvPr/>
        </p:nvPicPr>
        <p:blipFill>
          <a:blip r:embed="rId6"/>
          <a:stretch/>
        </p:blipFill>
        <p:spPr bwMode="auto">
          <a:xfrm>
            <a:off x="9416712" y="5682331"/>
            <a:ext cx="3066240" cy="1716179"/>
          </a:xfrm>
          <a:prstGeom prst="rect">
            <a:avLst/>
          </a:prstGeom>
          <a:noFill/>
        </p:spPr>
      </p:pic>
      <p:pic>
        <p:nvPicPr>
          <p:cNvPr id="11280" name="Picture 16" descr="https://sun9-5.userapi.com/impf/4GKxOr_Ynt2hvc6i4CUy5rrHmkZZvMOF1-D9vg/ovGOi7_E0Nc.jpg?size=604x604&amp;quality=96&amp;sign=3e2fd06cb0f2ee326fcfd1c7592972b8&amp;type=album"/>
          <p:cNvPicPr>
            <a:picLocks noChangeAspect="1" noChangeArrowheads="1"/>
          </p:cNvPicPr>
          <p:nvPr/>
        </p:nvPicPr>
        <p:blipFill>
          <a:blip r:embed="rId7"/>
          <a:stretch/>
        </p:blipFill>
        <p:spPr bwMode="auto">
          <a:xfrm>
            <a:off x="5290878" y="6686702"/>
            <a:ext cx="1580898" cy="1580898"/>
          </a:xfrm>
          <a:prstGeom prst="rect">
            <a:avLst/>
          </a:prstGeom>
          <a:noFill/>
        </p:spPr>
      </p:pic>
      <p:pic>
        <p:nvPicPr>
          <p:cNvPr id="11282" name="Picture 18" descr="https://ddtplaneta.ru/wp-content/uploads/2021/05/russkij-narodnyj-kostyum.jpg"/>
          <p:cNvPicPr>
            <a:picLocks noChangeAspect="1" noChangeArrowheads="1"/>
          </p:cNvPicPr>
          <p:nvPr/>
        </p:nvPicPr>
        <p:blipFill>
          <a:blip r:embed="rId8"/>
          <a:stretch/>
        </p:blipFill>
        <p:spPr bwMode="auto">
          <a:xfrm>
            <a:off x="10392035" y="2498403"/>
            <a:ext cx="1613969" cy="2273196"/>
          </a:xfrm>
          <a:prstGeom prst="rect">
            <a:avLst/>
          </a:prstGeom>
          <a:noFill/>
        </p:spPr>
      </p:pic>
      <p:pic>
        <p:nvPicPr>
          <p:cNvPr id="11286" name="Picture 22" descr="https://img2.freepng.ru/20180402/ciq/kisspng-train-steam-engine-steam-locomotive-clip-art-vapor-5ac227be75b3e8.1531974615226735984821.jpg"/>
          <p:cNvPicPr>
            <a:picLocks noChangeAspect="1" noChangeArrowheads="1"/>
          </p:cNvPicPr>
          <p:nvPr/>
        </p:nvPicPr>
        <p:blipFill>
          <a:blip r:embed="rId9"/>
          <a:stretch/>
        </p:blipFill>
        <p:spPr bwMode="auto">
          <a:xfrm>
            <a:off x="7109107" y="7722356"/>
            <a:ext cx="1978385" cy="1890458"/>
          </a:xfrm>
          <a:prstGeom prst="rect">
            <a:avLst/>
          </a:prstGeom>
          <a:noFill/>
        </p:spPr>
      </p:pic>
      <p:pic>
        <p:nvPicPr>
          <p:cNvPr id="11288" name="Picture 24" descr="https://ru-static.z-dn.net/files/dff/193ffaa55c76ffab237f3d30c280ec0f.png"/>
          <p:cNvPicPr>
            <a:picLocks noChangeAspect="1" noChangeArrowheads="1"/>
          </p:cNvPicPr>
          <p:nvPr/>
        </p:nvPicPr>
        <p:blipFill>
          <a:blip r:embed="rId10"/>
          <a:stretch/>
        </p:blipFill>
        <p:spPr bwMode="auto">
          <a:xfrm>
            <a:off x="7897861" y="2654488"/>
            <a:ext cx="1982429" cy="1982429"/>
          </a:xfrm>
          <a:prstGeom prst="rect">
            <a:avLst/>
          </a:prstGeom>
          <a:noFill/>
        </p:spPr>
      </p:pic>
      <p:pic>
        <p:nvPicPr>
          <p:cNvPr id="11292" name="Picture 28" descr="https://avatars.mds.yandex.net/get-zen_doc/1686199/pub_5d6256452f4ad700ac2ed1b9_5d625662e6cb9b00ade05ddc/scale_1200"/>
          <p:cNvPicPr>
            <a:picLocks noChangeAspect="1" noChangeArrowheads="1"/>
          </p:cNvPicPr>
          <p:nvPr/>
        </p:nvPicPr>
        <p:blipFill>
          <a:blip r:embed="rId11"/>
          <a:stretch/>
        </p:blipFill>
        <p:spPr bwMode="auto">
          <a:xfrm>
            <a:off x="9708555" y="7609622"/>
            <a:ext cx="2599428" cy="2185686"/>
          </a:xfrm>
          <a:prstGeom prst="rect">
            <a:avLst/>
          </a:prstGeom>
          <a:noFill/>
        </p:spPr>
      </p:pic>
      <p:pic>
        <p:nvPicPr>
          <p:cNvPr id="11294" name="Picture 30" descr="https://lapplace.com/sites/default/files/3cc7y1vsxpk.jpg"/>
          <p:cNvPicPr>
            <a:picLocks noChangeAspect="1" noChangeArrowheads="1"/>
          </p:cNvPicPr>
          <p:nvPr/>
        </p:nvPicPr>
        <p:blipFill>
          <a:blip r:embed="rId12"/>
          <a:stretch/>
        </p:blipFill>
        <p:spPr bwMode="auto">
          <a:xfrm>
            <a:off x="6594356" y="5170478"/>
            <a:ext cx="2338250" cy="1571012"/>
          </a:xfrm>
          <a:prstGeom prst="rect">
            <a:avLst/>
          </a:prstGeom>
          <a:noFill/>
        </p:spPr>
      </p:pic>
      <p:pic>
        <p:nvPicPr>
          <p:cNvPr id="11298" name="Picture 34" descr="https://flyclipart.com/thumb2/easter-egg-basket-png-clip-art-403340.png"/>
          <p:cNvPicPr>
            <a:picLocks noChangeAspect="1" noChangeArrowheads="1"/>
          </p:cNvPicPr>
          <p:nvPr/>
        </p:nvPicPr>
        <p:blipFill>
          <a:blip r:embed="rId13"/>
          <a:stretch/>
        </p:blipFill>
        <p:spPr bwMode="auto">
          <a:xfrm>
            <a:off x="12596174" y="3777710"/>
            <a:ext cx="1502303" cy="1643591"/>
          </a:xfrm>
          <a:prstGeom prst="rect">
            <a:avLst/>
          </a:prstGeom>
          <a:noFill/>
        </p:spPr>
      </p:pic>
      <p:pic>
        <p:nvPicPr>
          <p:cNvPr id="11270" name="Picture 6" descr="https://i.pinimg.com/originals/56/38/71/56387130081f90c7589b5861357b5c48.png"/>
          <p:cNvPicPr>
            <a:picLocks noChangeAspect="1" noChangeArrowheads="1"/>
          </p:cNvPicPr>
          <p:nvPr/>
        </p:nvPicPr>
        <p:blipFill>
          <a:blip r:embed="rId14"/>
          <a:stretch/>
        </p:blipFill>
        <p:spPr bwMode="auto">
          <a:xfrm>
            <a:off x="1147848" y="7411003"/>
            <a:ext cx="2399541" cy="1747166"/>
          </a:xfrm>
          <a:prstGeom prst="rect">
            <a:avLst/>
          </a:prstGeom>
          <a:noFill/>
        </p:spPr>
      </p:pic>
      <p:pic>
        <p:nvPicPr>
          <p:cNvPr id="2" name="Picture 2" descr="https://s.poembook.ru/theme/1b/7d/2e/a3d1579bfce3bfba656a2a679f2eab81e09969fb.jpeg"/>
          <p:cNvPicPr>
            <a:picLocks noChangeAspect="1" noChangeArrowheads="1"/>
          </p:cNvPicPr>
          <p:nvPr/>
        </p:nvPicPr>
        <p:blipFill>
          <a:blip r:embed="rId15"/>
          <a:stretch/>
        </p:blipFill>
        <p:spPr bwMode="auto">
          <a:xfrm>
            <a:off x="4601495" y="4582817"/>
            <a:ext cx="824397" cy="824397"/>
          </a:xfrm>
          <a:prstGeom prst="rect">
            <a:avLst/>
          </a:prstGeom>
          <a:noFill/>
        </p:spPr>
      </p:pic>
      <p:pic>
        <p:nvPicPr>
          <p:cNvPr id="5" name="Picture 6" descr="https://www.vippng.com/png/detail/156-1568911_58eb1d0a193be-clip-art.png"/>
          <p:cNvPicPr>
            <a:picLocks noChangeAspect="1" noChangeArrowheads="1"/>
          </p:cNvPicPr>
          <p:nvPr/>
        </p:nvPicPr>
        <p:blipFill>
          <a:blip r:embed="rId16"/>
          <a:stretch/>
        </p:blipFill>
        <p:spPr bwMode="auto">
          <a:xfrm rot="16199998">
            <a:off x="2176664" y="6082596"/>
            <a:ext cx="1305225" cy="963312"/>
          </a:xfrm>
          <a:prstGeom prst="rect">
            <a:avLst/>
          </a:prstGeom>
          <a:noFill/>
        </p:spPr>
      </p:pic>
      <p:pic>
        <p:nvPicPr>
          <p:cNvPr id="25" name="Picture 6" descr="https://www.vippng.com/png/detail/156-1568911_58eb1d0a193be-clip-art.png"/>
          <p:cNvPicPr>
            <a:picLocks noChangeAspect="1" noChangeArrowheads="1"/>
          </p:cNvPicPr>
          <p:nvPr/>
        </p:nvPicPr>
        <p:blipFill>
          <a:blip r:embed="rId16"/>
          <a:stretch/>
        </p:blipFill>
        <p:spPr bwMode="auto">
          <a:xfrm rot="19035336">
            <a:off x="5001611" y="3605852"/>
            <a:ext cx="1362708" cy="1005738"/>
          </a:xfrm>
          <a:prstGeom prst="rect">
            <a:avLst/>
          </a:prstGeom>
          <a:noFill/>
        </p:spPr>
      </p:pic>
      <p:pic>
        <p:nvPicPr>
          <p:cNvPr id="26" name="Picture 6" descr="https://www.vippng.com/png/detail/156-1568911_58eb1d0a193be-clip-art.png"/>
          <p:cNvPicPr>
            <a:picLocks noChangeAspect="1" noChangeArrowheads="1"/>
          </p:cNvPicPr>
          <p:nvPr/>
        </p:nvPicPr>
        <p:blipFill>
          <a:blip r:embed="rId16"/>
          <a:stretch/>
        </p:blipFill>
        <p:spPr bwMode="auto">
          <a:xfrm rot="987030">
            <a:off x="14351366" y="5278424"/>
            <a:ext cx="1369826" cy="1010991"/>
          </a:xfrm>
          <a:prstGeom prst="rect">
            <a:avLst/>
          </a:prstGeom>
          <a:noFill/>
        </p:spPr>
      </p:pic>
      <p:pic>
        <p:nvPicPr>
          <p:cNvPr id="9" name="Picture 16" descr="https://kartinkin.net/uploads/posts/2021-04/1617606203_44-p-flag-rossii-fon-dlya-prezentatsii-45.jpg"/>
          <p:cNvPicPr>
            <a:picLocks noChangeAspect="1" noChangeArrowheads="1"/>
          </p:cNvPicPr>
          <p:nvPr/>
        </p:nvPicPr>
        <p:blipFill>
          <a:blip r:embed="rId17"/>
          <a:stretch/>
        </p:blipFill>
        <p:spPr bwMode="auto">
          <a:xfrm>
            <a:off x="13856210" y="7216865"/>
            <a:ext cx="4118138" cy="2745425"/>
          </a:xfrm>
          <a:prstGeom prst="rect">
            <a:avLst/>
          </a:prstGeom>
          <a:noFill/>
        </p:spPr>
      </p:pic>
      <p:pic>
        <p:nvPicPr>
          <p:cNvPr id="7" name="Picture 12" descr="https://dreempics.com/img/picture/Apr/17/0842d1944b12318b59dc90d6434befea/6.jpg"/>
          <p:cNvPicPr>
            <a:picLocks noChangeAspect="1" noChangeArrowheads="1"/>
          </p:cNvPicPr>
          <p:nvPr/>
        </p:nvPicPr>
        <p:blipFill>
          <a:blip r:embed="rId18"/>
          <a:stretch/>
        </p:blipFill>
        <p:spPr bwMode="auto">
          <a:xfrm>
            <a:off x="12987462" y="6127865"/>
            <a:ext cx="4017305" cy="3483752"/>
          </a:xfrm>
          <a:prstGeom prst="rect">
            <a:avLst/>
          </a:prstGeom>
          <a:noFill/>
        </p:spPr>
      </p:pic>
      <p:sp>
        <p:nvSpPr>
          <p:cNvPr id="28" name="Объект 2"/>
          <p:cNvSpPr txBox="1"/>
          <p:nvPr/>
        </p:nvSpPr>
        <p:spPr bwMode="auto">
          <a:xfrm>
            <a:off x="472845" y="9661125"/>
            <a:ext cx="13272522" cy="711666"/>
          </a:xfrm>
          <a:prstGeom prst="rect">
            <a:avLst/>
          </a:prstGeom>
        </p:spPr>
        <p:txBody>
          <a:bodyPr vert="horz" lIns="137160" tIns="68580" rIns="137160" bIns="68580" rtlCol="0">
            <a:normAutofit/>
          </a:bodyPr>
          <a:lstStyle>
            <a:lvl1pPr marL="228600" indent="-228600" algn="l" defTabSz="914400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ru-RU" sz="3000" b="1"/>
              <a:t>«Путешествуя по неизведанной стране, мы, оказывается, открывали Россию»</a:t>
            </a:r>
            <a:endParaRPr lang="ru-RU" sz="3000"/>
          </a:p>
          <a:p>
            <a:pPr marL="0" indent="0">
              <a:buNone/>
              <a:defRPr/>
            </a:pPr>
            <a:endParaRPr lang="ru-RU" sz="3000" i="1"/>
          </a:p>
          <a:p>
            <a:pPr marL="0" indent="0">
              <a:buNone/>
              <a:defRPr/>
            </a:pPr>
            <a:endParaRPr lang="ru-RU" sz="3000" i="1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5" name="Picture 11" descr="D:\AnnaRass\ЛОГО\Брендбук 2021\Презентация\Рамки\рамки-05.png"/>
          <p:cNvPicPr>
            <a:picLocks noChangeAspect="1" noChangeArrowheads="1"/>
          </p:cNvPicPr>
          <p:nvPr/>
        </p:nvPicPr>
        <p:blipFill>
          <a:blip r:embed="rId2"/>
          <a:srcRect l="38702" t="3979" r="8186"/>
          <a:stretch/>
        </p:blipFill>
        <p:spPr bwMode="auto">
          <a:xfrm rot="10800000" flipV="1">
            <a:off x="0" y="0"/>
            <a:ext cx="18288000" cy="8963247"/>
          </a:xfrm>
          <a:prstGeom prst="rect">
            <a:avLst/>
          </a:prstGeom>
          <a:noFill/>
        </p:spPr>
      </p:pic>
      <p:sp>
        <p:nvSpPr>
          <p:cNvPr id="3" name="Объект 2"/>
          <p:cNvSpPr>
            <a:spLocks noGrp="1"/>
          </p:cNvSpPr>
          <p:nvPr>
            <p:ph idx="4294967295"/>
          </p:nvPr>
        </p:nvSpPr>
        <p:spPr bwMode="auto">
          <a:xfrm>
            <a:off x="527399" y="497642"/>
            <a:ext cx="10600671" cy="1476083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ru-RU" sz="4800" b="1">
                <a:solidFill>
                  <a:schemeClr val="bg1"/>
                </a:solidFill>
              </a:rPr>
              <a:t>Ключевые события, поддерживающие идею смены:</a:t>
            </a:r>
            <a:endParaRPr/>
          </a:p>
        </p:txBody>
      </p:sp>
      <p:pic>
        <p:nvPicPr>
          <p:cNvPr id="7" name="Picture 17" descr="D:\Designer\Contacts\Desktop\Орлята россии лого.png"/>
          <p:cNvPicPr>
            <a:picLocks noChangeAspect="1" noChangeArrowheads="1"/>
          </p:cNvPicPr>
          <p:nvPr/>
        </p:nvPicPr>
        <p:blipFill>
          <a:blip r:embed="rId3"/>
          <a:stretch/>
        </p:blipFill>
        <p:spPr bwMode="auto">
          <a:xfrm>
            <a:off x="14810675" y="468226"/>
            <a:ext cx="2949926" cy="1355811"/>
          </a:xfrm>
          <a:prstGeom prst="rect">
            <a:avLst/>
          </a:prstGeom>
          <a:noFill/>
        </p:spPr>
      </p:pic>
      <p:grpSp>
        <p:nvGrpSpPr>
          <p:cNvPr id="2" name="Схема 1"/>
          <p:cNvGrpSpPr/>
          <p:nvPr/>
        </p:nvGrpSpPr>
        <p:grpSpPr bwMode="auto">
          <a:xfrm>
            <a:off x="527399" y="2292264"/>
            <a:ext cx="17233202" cy="7703508"/>
            <a:chOff x="0" y="0"/>
            <a:chExt cx="0" cy="0"/>
          </a:xfrm>
        </p:grpSpPr>
        <p:sp>
          <p:nvSpPr>
            <p:cNvPr id="4" name="Прямоугольник: скругленные углы 3"/>
            <p:cNvSpPr/>
            <p:nvPr/>
          </p:nvSpPr>
          <p:spPr bwMode="auto">
            <a:xfrm>
              <a:off x="5084" y="0"/>
              <a:ext cx="3901319" cy="7703508"/>
            </a:xfrm>
            <a:prstGeom prst="roundRect">
              <a:avLst>
                <a:gd name="adj" fmla="val 5000"/>
              </a:avLst>
            </a:prstGeom>
            <a:gradFill>
              <a:gsLst>
                <a:gs pos="0">
                  <a:schemeClr val="accent6">
                    <a:shade val="51000"/>
                    <a:satMod val="130000"/>
                  </a:schemeClr>
                </a:gs>
                <a:gs pos="80000">
                  <a:schemeClr val="accent6">
                    <a:shade val="93000"/>
                    <a:satMod val="130000"/>
                  </a:schemeClr>
                </a:gs>
                <a:gs pos="100000">
                  <a:schemeClr val="accent6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spcFirstLastPara="0" vert="vert270" wrap="square" lIns="0" tIns="82296" rIns="106680" bIns="0" numCol="1" spcCol="1270" anchor="ctr" anchorCtr="0">
              <a:noAutofit/>
            </a:bodyPr>
            <a:lstStyle/>
            <a:p>
              <a:pPr lvl="0" algn="r" defTabSz="106680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2400" b="1" dirty="0"/>
                <a:t>Организационный период </a:t>
              </a:r>
              <a:endParaRPr dirty="0"/>
            </a:p>
            <a:p>
              <a:pPr lvl="0" algn="r" defTabSz="106680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2400" b="1" dirty="0"/>
                <a:t>(1-2 день)</a:t>
              </a:r>
            </a:p>
            <a:p>
              <a:pPr lvl="0" algn="r" defTabSz="106680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2400" b="1" dirty="0"/>
            </a:p>
            <a:p>
              <a:pPr lvl="0" algn="r" defTabSz="106680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2400" b="1" dirty="0"/>
            </a:p>
            <a:p>
              <a:pPr lvl="0" algn="r" defTabSz="106680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2400" b="1" dirty="0"/>
            </a:p>
            <a:p>
              <a:pPr lvl="0" algn="r" defTabSz="106680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2400" b="1" dirty="0"/>
            </a:p>
            <a:p>
              <a:pPr lvl="0" algn="r" defTabSz="106680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2400" b="1" dirty="0"/>
            </a:p>
            <a:p>
              <a:pPr lvl="0" algn="r" defTabSz="106680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2400" b="1" dirty="0"/>
            </a:p>
            <a:p>
              <a:pPr lvl="0" algn="r" defTabSz="106680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2400" b="1" dirty="0"/>
            </a:p>
            <a:p>
              <a:pPr lvl="0" algn="r" defTabSz="106680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2400" b="1" dirty="0"/>
            </a:p>
          </p:txBody>
        </p:sp>
        <p:sp>
          <p:nvSpPr>
            <p:cNvPr id="6" name="Прямоугольник 5"/>
            <p:cNvSpPr/>
            <p:nvPr/>
          </p:nvSpPr>
          <p:spPr bwMode="auto">
            <a:xfrm>
              <a:off x="1095482" y="0"/>
              <a:ext cx="2906483" cy="7703508"/>
            </a:xfrm>
            <a:prstGeom prst="rect">
              <a:avLst/>
            </a:prstGeom>
            <a:noFill/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style>
            <a:lnRef idx="0">
              <a:srgbClr val="000000"/>
            </a:lnRef>
            <a:fillRef idx="3">
              <a:srgbClr val="000000"/>
            </a:fillRef>
            <a:effectRef idx="2">
              <a:srgbClr val="000000"/>
            </a:effectRef>
            <a:fontRef idx="minor">
              <a:schemeClr val="lt1"/>
            </a:fontRef>
          </p:style>
          <p:txBody>
            <a:bodyPr spcFirstLastPara="0" vert="horz" wrap="square" lIns="0" tIns="82296" rIns="0" bIns="0" numCol="1" spcCol="1270" anchor="t" anchorCtr="0">
              <a:noAutofit/>
            </a:bodyPr>
            <a:lstStyle/>
            <a:p>
              <a:pPr lvl="0" algn="l" defTabSz="106680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2400" dirty="0">
                <a:solidFill>
                  <a:schemeClr val="tx1"/>
                </a:solidFill>
              </a:endParaRPr>
            </a:p>
            <a:p>
              <a:pPr lvl="0" algn="l" defTabSz="106680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2400" dirty="0">
                  <a:solidFill>
                    <a:schemeClr val="tx1"/>
                  </a:solidFill>
                </a:rPr>
                <a:t>- Общий сбор участников «Здравствуй, лагерь»</a:t>
              </a:r>
              <a:endParaRPr dirty="0"/>
            </a:p>
            <a:p>
              <a:pPr lvl="0" algn="l" defTabSz="106680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2400" dirty="0">
                  <a:solidFill>
                    <a:schemeClr val="tx1"/>
                  </a:solidFill>
                </a:rPr>
                <a:t>- Игровая программа «Мы одна команда»</a:t>
              </a:r>
              <a:endParaRPr dirty="0"/>
            </a:p>
            <a:p>
              <a:pPr lvl="0" algn="l" defTabSz="106680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2400" dirty="0">
                  <a:solidFill>
                    <a:schemeClr val="tx1"/>
                  </a:solidFill>
                </a:rPr>
                <a:t>- Творческая  встреча орлят «Знакомьтесь,       это мы!»</a:t>
              </a:r>
            </a:p>
          </p:txBody>
        </p:sp>
        <p:sp>
          <p:nvSpPr>
            <p:cNvPr id="8" name="Прямоугольник: скругленные углы 7"/>
            <p:cNvSpPr/>
            <p:nvPr/>
          </p:nvSpPr>
          <p:spPr bwMode="auto">
            <a:xfrm>
              <a:off x="4288232" y="0"/>
              <a:ext cx="8179039" cy="7703508"/>
            </a:xfrm>
            <a:prstGeom prst="roundRect">
              <a:avLst>
                <a:gd name="adj" fmla="val 5000"/>
              </a:avLst>
            </a:prstGeom>
            <a:gradFill>
              <a:gsLst>
                <a:gs pos="0">
                  <a:schemeClr val="accent6">
                    <a:shade val="51000"/>
                    <a:satMod val="130000"/>
                  </a:schemeClr>
                </a:gs>
                <a:gs pos="80000">
                  <a:schemeClr val="accent6">
                    <a:shade val="93000"/>
                    <a:satMod val="130000"/>
                  </a:schemeClr>
                </a:gs>
                <a:gs pos="100000">
                  <a:schemeClr val="accent6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spcFirstLastPara="0" vert="vert270" wrap="square" lIns="0" tIns="82296" rIns="106680" bIns="0" numCol="1" spcCol="1270" anchor="t" anchorCtr="0">
              <a:noAutofit/>
            </a:bodyPr>
            <a:lstStyle/>
            <a:p>
              <a:pPr lvl="0" algn="r" defTabSz="106680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2400" b="1"/>
                <a:t>Основной период </a:t>
              </a:r>
              <a:endParaRPr/>
            </a:p>
            <a:p>
              <a:pPr lvl="0" algn="r" defTabSz="106680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2400" b="1"/>
                <a:t>(3-12 день)</a:t>
              </a:r>
            </a:p>
          </p:txBody>
        </p:sp>
        <p:sp>
          <p:nvSpPr>
            <p:cNvPr id="9" name="Блок-схема: извлечение 8"/>
            <p:cNvSpPr/>
            <p:nvPr/>
          </p:nvSpPr>
          <p:spPr bwMode="auto">
            <a:xfrm rot="5400000">
              <a:off x="3726103" y="4712881"/>
              <a:ext cx="1132191" cy="1226855"/>
            </a:xfrm>
            <a:prstGeom prst="flowChartExtract">
              <a:avLst/>
            </a:prstGeom>
            <a:solidFill>
              <a:schemeClr val="lt1">
                <a:hueOff val="0"/>
                <a:satOff val="0"/>
                <a:lumOff val="0"/>
                <a:alphaOff val="0"/>
              </a:schemeClr>
            </a:solidFill>
            <a:ln w="9525" cap="flat" cmpd="sng" algn="ctr">
              <a:solidFill>
                <a:schemeClr val="accent2">
                  <a:hueOff val="0"/>
                  <a:satOff val="0"/>
                  <a:lumOff val="0"/>
                  <a:alphaOff val="0"/>
                </a:scheme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rgbClr val="000000"/>
            </a:lnRef>
            <a:fillRef idx="1">
              <a:srgbClr val="000000"/>
            </a:fillRef>
            <a:effectRef idx="2">
              <a:srgbClr val="000000"/>
            </a:effectRef>
            <a:fontRef idx="minor"/>
          </p:style>
        </p:sp>
        <p:sp>
          <p:nvSpPr>
            <p:cNvPr id="10" name="Прямоугольник 9"/>
            <p:cNvSpPr/>
            <p:nvPr/>
          </p:nvSpPr>
          <p:spPr bwMode="auto">
            <a:xfrm>
              <a:off x="5924040" y="0"/>
              <a:ext cx="6093384" cy="7703508"/>
            </a:xfrm>
            <a:prstGeom prst="rect">
              <a:avLst/>
            </a:prstGeom>
            <a:noFill/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style>
            <a:lnRef idx="0">
              <a:srgbClr val="000000"/>
            </a:lnRef>
            <a:fillRef idx="3">
              <a:srgbClr val="000000"/>
            </a:fillRef>
            <a:effectRef idx="2">
              <a:srgbClr val="000000"/>
            </a:effectRef>
            <a:fontRef idx="minor">
              <a:schemeClr val="lt1"/>
            </a:fontRef>
          </p:style>
          <p:txBody>
            <a:bodyPr spcFirstLastPara="0" vert="horz" wrap="square" lIns="0" tIns="82296" rIns="0" bIns="0" numCol="1" spcCol="1270" anchor="t" anchorCtr="0">
              <a:noAutofit/>
            </a:bodyPr>
            <a:lstStyle/>
            <a:p>
              <a:pPr lvl="0" algn="l" defTabSz="106680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2400">
                  <a:solidFill>
                    <a:schemeClr val="tx1"/>
                  </a:solidFill>
                </a:rPr>
                <a:t>- Тематический час «Открывая страницы интересной книги»</a:t>
              </a:r>
              <a:endParaRPr/>
            </a:p>
            <a:p>
              <a:pPr lvl="0" algn="l" defTabSz="106680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2400">
                  <a:solidFill>
                    <a:schemeClr val="tx1"/>
                  </a:solidFill>
                </a:rPr>
                <a:t>- Тематические дни (Главы книги):</a:t>
              </a:r>
              <a:endParaRPr/>
            </a:p>
            <a:p>
              <a:pPr lvl="0" algn="l" defTabSz="106680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2400">
                  <a:solidFill>
                    <a:schemeClr val="tx1"/>
                  </a:solidFill>
                </a:rPr>
                <a:t>      </a:t>
              </a:r>
              <a:r>
                <a:rPr lang="ru-RU" sz="2400" i="1">
                  <a:solidFill>
                    <a:schemeClr val="tx1"/>
                  </a:solidFill>
                </a:rPr>
                <a:t>«Национальные игры»</a:t>
              </a:r>
              <a:endParaRPr/>
            </a:p>
            <a:p>
              <a:pPr lvl="0" algn="l" defTabSz="106680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2400" i="1">
                  <a:solidFill>
                    <a:schemeClr val="tx1"/>
                  </a:solidFill>
                </a:rPr>
                <a:t>      «Устное народное творчество»</a:t>
              </a:r>
              <a:endParaRPr/>
            </a:p>
            <a:p>
              <a:pPr lvl="0" algn="l" defTabSz="106680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2400" i="1">
                  <a:solidFill>
                    <a:schemeClr val="tx1"/>
                  </a:solidFill>
                </a:rPr>
                <a:t>      «Народные танцы»</a:t>
              </a:r>
              <a:endParaRPr/>
            </a:p>
            <a:p>
              <a:pPr lvl="0" algn="l" defTabSz="106680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2400" i="1">
                  <a:solidFill>
                    <a:schemeClr val="tx1"/>
                  </a:solidFill>
                </a:rPr>
                <a:t>      «Великие изобретения и   открытия»</a:t>
              </a:r>
              <a:endParaRPr/>
            </a:p>
            <a:p>
              <a:pPr lvl="0" algn="l" defTabSz="106680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2400" i="1">
                  <a:solidFill>
                    <a:schemeClr val="tx1"/>
                  </a:solidFill>
                </a:rPr>
                <a:t>      «Природное богатство и полезные ископаемые»</a:t>
              </a:r>
              <a:endParaRPr/>
            </a:p>
            <a:p>
              <a:pPr lvl="0" algn="l" defTabSz="106680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2400" i="1">
                  <a:solidFill>
                    <a:schemeClr val="tx1"/>
                  </a:solidFill>
                </a:rPr>
                <a:t>      «Прикладное творчество и народные ремёсла»</a:t>
              </a:r>
              <a:endParaRPr/>
            </a:p>
            <a:p>
              <a:pPr lvl="0" algn="l" defTabSz="106680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2400" i="1">
                  <a:solidFill>
                    <a:schemeClr val="tx1"/>
                  </a:solidFill>
                </a:rPr>
                <a:t>      «Национальная кухня»</a:t>
              </a:r>
              <a:endParaRPr/>
            </a:p>
            <a:p>
              <a:pPr lvl="0" algn="l" defTabSz="106680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2400" i="1">
                  <a:solidFill>
                    <a:schemeClr val="tx1"/>
                  </a:solidFill>
                </a:rPr>
                <a:t>      «Традиции и обычаи национальных праздников»</a:t>
              </a:r>
              <a:endParaRPr/>
            </a:p>
            <a:p>
              <a:pPr lvl="0" algn="l" defTabSz="106680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2400">
                  <a:solidFill>
                    <a:schemeClr val="tx1"/>
                  </a:solidFill>
                </a:rPr>
                <a:t>- Тематический час «Открываем Россию», в том числе – уникальность своего региона</a:t>
              </a:r>
              <a:endParaRPr/>
            </a:p>
            <a:p>
              <a:pPr lvl="0" algn="l" defTabSz="106680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2400">
                  <a:solidFill>
                    <a:schemeClr val="tx1"/>
                  </a:solidFill>
                </a:rPr>
                <a:t>- </a:t>
              </a:r>
              <a:r>
                <a:rPr lang="ru-RU" sz="2400" b="1">
                  <a:solidFill>
                    <a:schemeClr val="tx1"/>
                  </a:solidFill>
                </a:rPr>
                <a:t>КТД «Праздник для России»</a:t>
              </a:r>
              <a:endParaRPr/>
            </a:p>
          </p:txBody>
        </p:sp>
        <p:sp>
          <p:nvSpPr>
            <p:cNvPr id="11" name="Прямоугольник: скругленные углы 10"/>
            <p:cNvSpPr/>
            <p:nvPr/>
          </p:nvSpPr>
          <p:spPr bwMode="auto">
            <a:xfrm>
              <a:off x="12753537" y="0"/>
              <a:ext cx="4448824" cy="7703508"/>
            </a:xfrm>
            <a:prstGeom prst="roundRect">
              <a:avLst>
                <a:gd name="adj" fmla="val 5000"/>
              </a:avLst>
            </a:prstGeom>
            <a:gradFill>
              <a:gsLst>
                <a:gs pos="0">
                  <a:schemeClr val="accent6">
                    <a:shade val="51000"/>
                    <a:satMod val="130000"/>
                  </a:schemeClr>
                </a:gs>
                <a:gs pos="80000">
                  <a:schemeClr val="accent6">
                    <a:shade val="93000"/>
                    <a:satMod val="130000"/>
                  </a:schemeClr>
                </a:gs>
                <a:gs pos="100000">
                  <a:schemeClr val="accent6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spcFirstLastPara="0" vert="vert270" wrap="square" lIns="0" tIns="82296" rIns="106680" bIns="0" numCol="1" spcCol="1270" anchor="t" anchorCtr="0">
              <a:noAutofit/>
            </a:bodyPr>
            <a:lstStyle/>
            <a:p>
              <a:pPr lvl="0" algn="r" defTabSz="106680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2400" b="1"/>
                <a:t>Итоговый период </a:t>
              </a:r>
              <a:endParaRPr/>
            </a:p>
            <a:p>
              <a:pPr lvl="0" algn="r" defTabSz="106680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2400" b="1"/>
                <a:t>(13-14 день)</a:t>
              </a:r>
            </a:p>
          </p:txBody>
        </p:sp>
        <p:sp>
          <p:nvSpPr>
            <p:cNvPr id="12" name="Блок-схема: извлечение 11"/>
            <p:cNvSpPr/>
            <p:nvPr/>
          </p:nvSpPr>
          <p:spPr bwMode="auto">
            <a:xfrm rot="5400000">
              <a:off x="12302525" y="4712881"/>
              <a:ext cx="1132191" cy="1226855"/>
            </a:xfrm>
            <a:prstGeom prst="flowChartExtract">
              <a:avLst/>
            </a:prstGeom>
            <a:solidFill>
              <a:schemeClr val="lt1">
                <a:hueOff val="0"/>
                <a:satOff val="0"/>
                <a:lumOff val="0"/>
                <a:alphaOff val="0"/>
              </a:schemeClr>
            </a:solidFill>
            <a:ln w="9525" cap="flat" cmpd="sng" algn="ctr">
              <a:solidFill>
                <a:schemeClr val="accent2">
                  <a:hueOff val="0"/>
                  <a:satOff val="0"/>
                  <a:lumOff val="0"/>
                  <a:alphaOff val="0"/>
                </a:scheme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rgbClr val="000000"/>
            </a:lnRef>
            <a:fillRef idx="1">
              <a:srgbClr val="000000"/>
            </a:fillRef>
            <a:effectRef idx="2">
              <a:srgbClr val="000000"/>
            </a:effectRef>
            <a:fontRef idx="minor"/>
          </p:style>
        </p:sp>
        <p:sp>
          <p:nvSpPr>
            <p:cNvPr id="26" name="Прямоугольник 25"/>
            <p:cNvSpPr/>
            <p:nvPr/>
          </p:nvSpPr>
          <p:spPr bwMode="auto">
            <a:xfrm>
              <a:off x="13913743" y="0"/>
              <a:ext cx="3314374" cy="7703508"/>
            </a:xfrm>
            <a:prstGeom prst="rect">
              <a:avLst/>
            </a:prstGeom>
            <a:noFill/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style>
            <a:lnRef idx="0">
              <a:srgbClr val="000000"/>
            </a:lnRef>
            <a:fillRef idx="3">
              <a:srgbClr val="000000"/>
            </a:fillRef>
            <a:effectRef idx="2">
              <a:srgbClr val="000000"/>
            </a:effectRef>
            <a:fontRef idx="minor">
              <a:schemeClr val="lt1"/>
            </a:fontRef>
          </p:style>
          <p:txBody>
            <a:bodyPr spcFirstLastPara="0" vert="horz" wrap="square" lIns="0" tIns="99441" rIns="0" bIns="0" numCol="1" spcCol="1270" anchor="t" anchorCtr="0">
              <a:noAutofit/>
            </a:bodyPr>
            <a:lstStyle/>
            <a:p>
              <a:pPr lvl="0" algn="l" defTabSz="128905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2900">
                <a:solidFill>
                  <a:schemeClr val="tx1"/>
                </a:solidFill>
              </a:endParaRPr>
            </a:p>
            <a:p>
              <a:pPr lvl="0" algn="l" defTabSz="128905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2400">
                  <a:solidFill>
                    <a:schemeClr val="tx1"/>
                  </a:solidFill>
                </a:rPr>
                <a:t>- Реализация КТД «Праздник для  России»</a:t>
              </a:r>
              <a:endParaRPr/>
            </a:p>
            <a:p>
              <a:pPr lvl="0" algn="l" defTabSz="128905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2400"/>
            </a:p>
            <a:p>
              <a:pPr lvl="0" algn="l" defTabSz="128905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2400"/>
            </a:p>
            <a:p>
              <a:pPr lvl="0" algn="l" defTabSz="128905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2400"/>
            </a:p>
            <a:p>
              <a:pPr lvl="0" algn="l" defTabSz="128905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2400"/>
            </a:p>
            <a:p>
              <a:pPr lvl="0" algn="l" defTabSz="128905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2400">
                  <a:solidFill>
                    <a:schemeClr val="tx1"/>
                  </a:solidFill>
                </a:rPr>
                <a:t>- Итоговый сбор участников    «Открытые тайны великой страны»</a:t>
              </a:r>
              <a:endParaRPr/>
            </a:p>
            <a:p>
              <a:pPr lvl="0" algn="l" defTabSz="128905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2400">
                  <a:solidFill>
                    <a:schemeClr val="tx1"/>
                  </a:solidFill>
                </a:rPr>
                <a:t>- Линейка закрытия смены, награждение участников</a:t>
              </a:r>
            </a:p>
          </p:txBody>
        </p:sp>
      </p:grpSp>
      <p:pic>
        <p:nvPicPr>
          <p:cNvPr id="13" name="Picture 6" descr="https://i.pinimg.com/originals/56/38/71/56387130081f90c7589b5861357b5c48.png"/>
          <p:cNvPicPr>
            <a:picLocks noChangeAspect="1" noChangeArrowheads="1"/>
          </p:cNvPicPr>
          <p:nvPr/>
        </p:nvPicPr>
        <p:blipFill>
          <a:blip r:embed="rId4"/>
          <a:stretch/>
        </p:blipFill>
        <p:spPr bwMode="auto">
          <a:xfrm>
            <a:off x="959495" y="7272926"/>
            <a:ext cx="2964531" cy="2158550"/>
          </a:xfrm>
          <a:prstGeom prst="rect">
            <a:avLst/>
          </a:prstGeom>
          <a:noFill/>
        </p:spPr>
      </p:pic>
      <p:pic>
        <p:nvPicPr>
          <p:cNvPr id="14" name="Picture 10" descr="https://sun9-27.userapi.com/impf/c852036/v852036226/10a186/LAxubK9UzEE.jpg?size=604x317&amp;quality=96&amp;sign=888f63d056814ecb74484025b7128a35&amp;type=album"/>
          <p:cNvPicPr>
            <a:picLocks noChangeAspect="1" noChangeArrowheads="1"/>
          </p:cNvPicPr>
          <p:nvPr/>
        </p:nvPicPr>
        <p:blipFill>
          <a:blip r:embed="rId5"/>
          <a:stretch/>
        </p:blipFill>
        <p:spPr bwMode="auto">
          <a:xfrm rot="21302946">
            <a:off x="11169569" y="2241257"/>
            <a:ext cx="1996880" cy="1048031"/>
          </a:xfrm>
          <a:prstGeom prst="rect">
            <a:avLst/>
          </a:prstGeom>
          <a:noFill/>
        </p:spPr>
      </p:pic>
      <p:pic>
        <p:nvPicPr>
          <p:cNvPr id="15" name="Picture 14" descr="https://for-teacher.ru/edu/data/img/pic-023qfm0d3w-017.jpg"/>
          <p:cNvPicPr>
            <a:picLocks noChangeAspect="1" noChangeArrowheads="1"/>
          </p:cNvPicPr>
          <p:nvPr/>
        </p:nvPicPr>
        <p:blipFill>
          <a:blip r:embed="rId6"/>
          <a:stretch/>
        </p:blipFill>
        <p:spPr bwMode="auto">
          <a:xfrm>
            <a:off x="11537501" y="3547209"/>
            <a:ext cx="965709" cy="540509"/>
          </a:xfrm>
          <a:prstGeom prst="rect">
            <a:avLst/>
          </a:prstGeom>
          <a:noFill/>
        </p:spPr>
      </p:pic>
      <p:pic>
        <p:nvPicPr>
          <p:cNvPr id="16" name="Picture 16" descr="https://sun9-5.userapi.com/impf/4GKxOr_Ynt2hvc6i4CUy5rrHmkZZvMOF1-D9vg/ovGOi7_E0Nc.jpg?size=604x604&amp;quality=96&amp;sign=3e2fd06cb0f2ee326fcfd1c7592972b8&amp;type=album"/>
          <p:cNvPicPr>
            <a:picLocks noChangeAspect="1" noChangeArrowheads="1"/>
          </p:cNvPicPr>
          <p:nvPr/>
        </p:nvPicPr>
        <p:blipFill>
          <a:blip r:embed="rId7"/>
          <a:stretch/>
        </p:blipFill>
        <p:spPr bwMode="auto">
          <a:xfrm>
            <a:off x="5827734" y="3843192"/>
            <a:ext cx="876983" cy="876983"/>
          </a:xfrm>
          <a:prstGeom prst="rect">
            <a:avLst/>
          </a:prstGeom>
          <a:noFill/>
        </p:spPr>
      </p:pic>
      <p:pic>
        <p:nvPicPr>
          <p:cNvPr id="17" name="Picture 18" descr="https://ddtplaneta.ru/wp-content/uploads/2021/05/russkij-narodnyj-kostyum.jpg"/>
          <p:cNvPicPr>
            <a:picLocks noChangeAspect="1" noChangeArrowheads="1"/>
          </p:cNvPicPr>
          <p:nvPr/>
        </p:nvPicPr>
        <p:blipFill>
          <a:blip r:embed="rId8"/>
          <a:stretch/>
        </p:blipFill>
        <p:spPr bwMode="auto">
          <a:xfrm>
            <a:off x="12202870" y="4344135"/>
            <a:ext cx="773648" cy="1089644"/>
          </a:xfrm>
          <a:prstGeom prst="rect">
            <a:avLst/>
          </a:prstGeom>
          <a:noFill/>
        </p:spPr>
      </p:pic>
      <p:pic>
        <p:nvPicPr>
          <p:cNvPr id="18" name="Picture 22" descr="https://img2.freepng.ru/20180402/ciq/kisspng-train-steam-engine-steam-locomotive-clip-art-vapor-5ac227be75b3e8.1531974615226735984821.jpg"/>
          <p:cNvPicPr>
            <a:picLocks noChangeAspect="1" noChangeArrowheads="1"/>
          </p:cNvPicPr>
          <p:nvPr/>
        </p:nvPicPr>
        <p:blipFill>
          <a:blip r:embed="rId9"/>
          <a:stretch/>
        </p:blipFill>
        <p:spPr bwMode="auto">
          <a:xfrm>
            <a:off x="5400884" y="5118855"/>
            <a:ext cx="929687" cy="888368"/>
          </a:xfrm>
          <a:prstGeom prst="rect">
            <a:avLst/>
          </a:prstGeom>
          <a:noFill/>
        </p:spPr>
      </p:pic>
      <p:pic>
        <p:nvPicPr>
          <p:cNvPr id="19" name="Picture 24" descr="https://ru-static.z-dn.net/files/dff/193ffaa55c76ffab237f3d30c280ec0f.png"/>
          <p:cNvPicPr>
            <a:picLocks noChangeAspect="1" noChangeArrowheads="1"/>
          </p:cNvPicPr>
          <p:nvPr/>
        </p:nvPicPr>
        <p:blipFill>
          <a:blip r:embed="rId10"/>
          <a:stretch/>
        </p:blipFill>
        <p:spPr bwMode="auto">
          <a:xfrm>
            <a:off x="11926272" y="5593048"/>
            <a:ext cx="961599" cy="961599"/>
          </a:xfrm>
          <a:prstGeom prst="rect">
            <a:avLst/>
          </a:prstGeom>
          <a:noFill/>
        </p:spPr>
      </p:pic>
      <p:pic>
        <p:nvPicPr>
          <p:cNvPr id="20" name="Picture 28" descr="https://avatars.mds.yandex.net/get-zen_doc/1686199/pub_5d6256452f4ad700ac2ed1b9_5d625662e6cb9b00ade05ddc/scale_1200"/>
          <p:cNvPicPr>
            <a:picLocks noChangeAspect="1" noChangeArrowheads="1"/>
          </p:cNvPicPr>
          <p:nvPr/>
        </p:nvPicPr>
        <p:blipFill>
          <a:blip r:embed="rId11"/>
          <a:stretch/>
        </p:blipFill>
        <p:spPr bwMode="auto">
          <a:xfrm>
            <a:off x="5413695" y="6429899"/>
            <a:ext cx="1305507" cy="1097714"/>
          </a:xfrm>
          <a:prstGeom prst="rect">
            <a:avLst/>
          </a:prstGeom>
          <a:noFill/>
        </p:spPr>
      </p:pic>
      <p:pic>
        <p:nvPicPr>
          <p:cNvPr id="21" name="Picture 30" descr="https://lapplace.com/sites/default/files/3cc7y1vsxpk.jpg"/>
          <p:cNvPicPr>
            <a:picLocks noChangeAspect="1" noChangeArrowheads="1"/>
          </p:cNvPicPr>
          <p:nvPr/>
        </p:nvPicPr>
        <p:blipFill>
          <a:blip r:embed="rId12"/>
          <a:stretch/>
        </p:blipFill>
        <p:spPr bwMode="auto">
          <a:xfrm>
            <a:off x="10601554" y="8359745"/>
            <a:ext cx="1151003" cy="773331"/>
          </a:xfrm>
          <a:prstGeom prst="rect">
            <a:avLst/>
          </a:prstGeom>
          <a:noFill/>
        </p:spPr>
      </p:pic>
      <p:pic>
        <p:nvPicPr>
          <p:cNvPr id="22" name="Picture 34" descr="https://flyclipart.com/thumb2/easter-egg-basket-png-clip-art-403340.png"/>
          <p:cNvPicPr>
            <a:picLocks noChangeAspect="1" noChangeArrowheads="1"/>
          </p:cNvPicPr>
          <p:nvPr/>
        </p:nvPicPr>
        <p:blipFill>
          <a:blip r:embed="rId13"/>
          <a:stretch/>
        </p:blipFill>
        <p:spPr bwMode="auto">
          <a:xfrm>
            <a:off x="5426175" y="7818783"/>
            <a:ext cx="840050" cy="919053"/>
          </a:xfrm>
          <a:prstGeom prst="rect">
            <a:avLst/>
          </a:prstGeom>
          <a:noFill/>
        </p:spPr>
      </p:pic>
      <p:pic>
        <p:nvPicPr>
          <p:cNvPr id="23" name="Picture 12" descr="https://catherineasquithgallery.com/uploads/posts/2021-03/1614559713_92-p-rossiya-na-belom-fone-112.jpg"/>
          <p:cNvPicPr>
            <a:picLocks noChangeAspect="1" noChangeArrowheads="1"/>
          </p:cNvPicPr>
          <p:nvPr/>
        </p:nvPicPr>
        <p:blipFill>
          <a:blip r:embed="rId14"/>
          <a:srcRect t="21460" b="23998"/>
          <a:stretch/>
        </p:blipFill>
        <p:spPr bwMode="auto">
          <a:xfrm>
            <a:off x="11499951" y="8365294"/>
            <a:ext cx="4151685" cy="2007900"/>
          </a:xfrm>
          <a:prstGeom prst="rect">
            <a:avLst/>
          </a:prstGeom>
          <a:noFill/>
        </p:spPr>
      </p:pic>
      <p:pic>
        <p:nvPicPr>
          <p:cNvPr id="24" name="Picture 16" descr="https://kartinkin.net/uploads/posts/2021-04/1617606203_44-p-flag-rossii-fon-dlya-prezentatsii-45.jpg"/>
          <p:cNvPicPr>
            <a:picLocks noChangeAspect="1" noChangeArrowheads="1"/>
          </p:cNvPicPr>
          <p:nvPr/>
        </p:nvPicPr>
        <p:blipFill>
          <a:blip r:embed="rId15"/>
          <a:stretch/>
        </p:blipFill>
        <p:spPr bwMode="auto">
          <a:xfrm>
            <a:off x="14556712" y="3409497"/>
            <a:ext cx="2034663" cy="1356442"/>
          </a:xfrm>
          <a:prstGeom prst="rect">
            <a:avLst/>
          </a:prstGeom>
          <a:noFill/>
        </p:spPr>
      </p:pic>
      <p:pic>
        <p:nvPicPr>
          <p:cNvPr id="25" name="Picture 12" descr="https://dreempics.com/img/picture/Apr/17/0842d1944b12318b59dc90d6434befea/6.jpg"/>
          <p:cNvPicPr>
            <a:picLocks noChangeAspect="1" noChangeArrowheads="1"/>
          </p:cNvPicPr>
          <p:nvPr/>
        </p:nvPicPr>
        <p:blipFill>
          <a:blip r:embed="rId16"/>
          <a:stretch/>
        </p:blipFill>
        <p:spPr bwMode="auto">
          <a:xfrm>
            <a:off x="15168977" y="6765727"/>
            <a:ext cx="2216663" cy="192226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Arial"/>
        <a:cs typeface="Arial"/>
      </a:majorFont>
      <a:minorFont>
        <a:latin typeface="Calibri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/>
        </a:gradFill>
        <a:gradFill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</TotalTime>
  <Words>854</Words>
  <Application>Microsoft Office PowerPoint</Application>
  <DocSecurity>0</DocSecurity>
  <PresentationFormat>Произвольный</PresentationFormat>
  <Paragraphs>200</Paragraphs>
  <Slides>11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5" baseType="lpstr">
      <vt:lpstr>Arial</vt:lpstr>
      <vt:lpstr>Calibri</vt:lpstr>
      <vt:lpstr>Evolventa Bold</vt:lpstr>
      <vt:lpstr>Office Theme</vt:lpstr>
      <vt:lpstr>Презентация PowerPoint</vt:lpstr>
      <vt:lpstr>Презентация PowerPoint</vt:lpstr>
      <vt:lpstr>Цель программы</vt:lpstr>
      <vt:lpstr>Задачи программы</vt:lpstr>
      <vt:lpstr>Модель смены</vt:lpstr>
      <vt:lpstr>Результаты программы</vt:lpstr>
      <vt:lpstr>Презентация PowerPoint</vt:lpstr>
      <vt:lpstr>Презентация PowerPoint</vt:lpstr>
      <vt:lpstr>Презентация PowerPoint</vt:lpstr>
      <vt:lpstr>Презентация PowerPoint</vt:lpstr>
      <vt:lpstr>УЧИСЬ, РАЗВИВАЙСЯ,  РАСТИ ВМЕСТЕ С НАМИ!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Зеленая Белая и Синяя Современная Забавная Анимированная Презентация</dc:title>
  <dc:subject/>
  <dc:creator>Designer</dc:creator>
  <cp:keywords/>
  <dc:description/>
  <cp:lastModifiedBy>Innopolis University38</cp:lastModifiedBy>
  <cp:revision>47</cp:revision>
  <dcterms:created xsi:type="dcterms:W3CDTF">2022-02-24T10:48:39Z</dcterms:created>
  <dcterms:modified xsi:type="dcterms:W3CDTF">2023-02-15T14:58:11Z</dcterms:modified>
  <cp:category/>
  <dc:identifier/>
  <cp:contentStatus/>
  <dc:language/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2021-11-19T00:00:00Z</vt:filetime>
  </property>
  <property fmtid="{D5CDD505-2E9C-101B-9397-08002B2CF9AE}" pid="3" name="Creator">
    <vt:lpwstr>Microsoft® PowerPoint® 2010</vt:lpwstr>
  </property>
  <property fmtid="{D5CDD505-2E9C-101B-9397-08002B2CF9AE}" pid="4" name="LastSaved">
    <vt:filetime>2022-02-24T00:00:00Z</vt:filetime>
  </property>
</Properties>
</file>