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85" r:id="rId11"/>
    <p:sldId id="282" r:id="rId12"/>
    <p:sldId id="284" r:id="rId13"/>
    <p:sldId id="257" r:id="rId14"/>
    <p:sldId id="259" r:id="rId15"/>
    <p:sldId id="258" r:id="rId16"/>
    <p:sldId id="260" r:id="rId17"/>
    <p:sldId id="283" r:id="rId18"/>
    <p:sldId id="280" r:id="rId19"/>
    <p:sldId id="261" r:id="rId20"/>
    <p:sldId id="267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02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A4D93F-6442-4AF7-8533-BDAD159475A4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E0C961-F206-48EC-A5B2-456E39465C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29245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0C961-F206-48EC-A5B2-456E39465C4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4384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581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285852" y="738664"/>
            <a:ext cx="7286676" cy="5201424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accent6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CC0099"/>
              </a:solidFill>
              <a:effectLst/>
              <a:latin typeface="Arial Black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CC0099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Рисование пластилином картин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CC0099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4400" b="0" i="0" u="none" strike="noStrike" cap="none" normalizeH="0" baseline="0" dirty="0" err="1" smtClean="0">
                <a:ln>
                  <a:noFill/>
                </a:ln>
                <a:solidFill>
                  <a:srgbClr val="CC0099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пластилинография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CC0099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CC0099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dirty="0" smtClean="0">
              <a:solidFill>
                <a:schemeClr val="accent6"/>
              </a:solidFill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accent6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i="1" dirty="0" smtClean="0">
              <a:solidFill>
                <a:schemeClr val="accent6"/>
              </a:solidFill>
              <a:latin typeface="+mj-lt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rgbClr val="7030A0"/>
                </a:solidFill>
              </a:rPr>
              <a:t> 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1792288" y="4786322"/>
            <a:ext cx="5486400" cy="1385878"/>
          </a:xfrm>
        </p:spPr>
        <p:txBody>
          <a:bodyPr/>
          <a:lstStyle/>
          <a:p>
            <a:pPr algn="ctr"/>
            <a:r>
              <a:rPr lang="ru-RU" sz="2000" b="1" dirty="0" smtClean="0">
                <a:solidFill>
                  <a:srgbClr val="7030A0"/>
                </a:solidFill>
              </a:rPr>
              <a:t>Воспитатель МБДОУ </a:t>
            </a:r>
            <a:r>
              <a:rPr lang="ru-RU" sz="2000" b="1" dirty="0" err="1" smtClean="0">
                <a:solidFill>
                  <a:srgbClr val="7030A0"/>
                </a:solidFill>
              </a:rPr>
              <a:t>д</a:t>
            </a:r>
            <a:r>
              <a:rPr lang="ru-RU" sz="2000" b="1" dirty="0" smtClean="0">
                <a:solidFill>
                  <a:srgbClr val="7030A0"/>
                </a:solidFill>
              </a:rPr>
              <a:t>/с №5 «Гуси-лебеди» </a:t>
            </a:r>
            <a:br>
              <a:rPr lang="ru-RU" sz="2000" b="1" dirty="0" smtClean="0">
                <a:solidFill>
                  <a:srgbClr val="7030A0"/>
                </a:solidFill>
              </a:rPr>
            </a:br>
            <a:r>
              <a:rPr lang="ru-RU" sz="2000" b="1" dirty="0" smtClean="0">
                <a:solidFill>
                  <a:srgbClr val="7030A0"/>
                </a:solidFill>
              </a:rPr>
              <a:t>              г. Стародуба </a:t>
            </a:r>
            <a:r>
              <a:rPr lang="ru-RU" sz="2000" b="1" dirty="0" err="1" smtClean="0">
                <a:solidFill>
                  <a:srgbClr val="7030A0"/>
                </a:solidFill>
              </a:rPr>
              <a:t>Афонько</a:t>
            </a:r>
            <a:r>
              <a:rPr lang="ru-RU" sz="2000" b="1" dirty="0" smtClean="0">
                <a:solidFill>
                  <a:srgbClr val="7030A0"/>
                </a:solidFill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</a:rPr>
              <a:t>Алла Александровна</a:t>
            </a:r>
            <a:endParaRPr lang="ru-RU" sz="2000" b="1" dirty="0"/>
          </a:p>
        </p:txBody>
      </p:sp>
      <p:pic>
        <p:nvPicPr>
          <p:cNvPr id="7" name="Picture 4" descr="http://www.ngkir2007.narod.ru/0708/3_form/15_04_08/yura.gif"/>
          <p:cNvPicPr>
            <a:picLocks noGrp="1" noChangeAspect="1" noChangeArrowheads="1"/>
          </p:cNvPicPr>
          <p:nvPr>
            <p:ph type="pic" idx="1"/>
          </p:nvPr>
        </p:nvPicPr>
        <p:blipFill>
          <a:blip r:embed="rId3" cstate="print"/>
          <a:srcRect l="8979" r="8979"/>
          <a:stretch>
            <a:fillRect/>
          </a:stretch>
        </p:blipFill>
        <p:spPr bwMode="auto">
          <a:xfrm rot="20785475">
            <a:off x="5786438" y="142875"/>
            <a:ext cx="2414587" cy="1571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500042"/>
            <a:ext cx="607223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C0099"/>
                </a:solidFill>
                <a:latin typeface="Arial Black" pitchFamily="34" charset="0"/>
              </a:rPr>
              <a:t>Чем интересна эта работа с детьми дошкольного возраста, какие преимущества у этого задания.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1428736"/>
            <a:ext cx="7643866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 smtClean="0">
                <a:solidFill>
                  <a:srgbClr val="7030A0"/>
                </a:solidFill>
                <a:latin typeface="Arial Black" pitchFamily="34" charset="0"/>
              </a:rPr>
              <a:t>Дети младшего дошкольного возраста:  </a:t>
            </a:r>
          </a:p>
          <a:p>
            <a:r>
              <a:rPr lang="ru-RU" sz="2000" dirty="0" smtClean="0">
                <a:solidFill>
                  <a:srgbClr val="7030A0"/>
                </a:solidFill>
                <a:latin typeface="Arial Black" pitchFamily="34" charset="0"/>
              </a:rPr>
              <a:t>Даются упрощенные приемы.</a:t>
            </a:r>
          </a:p>
          <a:p>
            <a:pPr>
              <a:buFont typeface="Wingdings" pitchFamily="2" charset="2"/>
              <a:buChar char="§"/>
            </a:pPr>
            <a:r>
              <a:rPr lang="ru-RU" sz="2000" dirty="0" smtClean="0">
                <a:solidFill>
                  <a:srgbClr val="7030A0"/>
                </a:solidFill>
                <a:latin typeface="Arial Black" pitchFamily="34" charset="0"/>
              </a:rPr>
              <a:t>Рисование пластилином на  крышках, рамках.</a:t>
            </a:r>
          </a:p>
          <a:p>
            <a:pPr>
              <a:buFont typeface="Wingdings" pitchFamily="2" charset="2"/>
              <a:buChar char="§"/>
            </a:pPr>
            <a:r>
              <a:rPr lang="ru-RU" sz="2000" dirty="0" smtClean="0">
                <a:solidFill>
                  <a:srgbClr val="7030A0"/>
                </a:solidFill>
                <a:latin typeface="Arial Black" pitchFamily="34" charset="0"/>
              </a:rPr>
              <a:t>Основная задача, заполнить поверхность пластилином, почти не смешивая цвета.</a:t>
            </a:r>
          </a:p>
          <a:p>
            <a:pPr>
              <a:buFont typeface="Wingdings" pitchFamily="2" charset="2"/>
              <a:buChar char="§"/>
            </a:pPr>
            <a:r>
              <a:rPr lang="ru-RU" sz="2000" dirty="0" smtClean="0">
                <a:solidFill>
                  <a:srgbClr val="7030A0"/>
                </a:solidFill>
                <a:latin typeface="Arial Black" pitchFamily="34" charset="0"/>
              </a:rPr>
              <a:t>.Работа изготавливается поэтапно по образцу.</a:t>
            </a:r>
          </a:p>
          <a:p>
            <a:pPr>
              <a:buFont typeface="Wingdings" pitchFamily="2" charset="2"/>
              <a:buChar char="§"/>
            </a:pPr>
            <a:r>
              <a:rPr lang="ru-RU" sz="2000" dirty="0" smtClean="0">
                <a:solidFill>
                  <a:srgbClr val="7030A0"/>
                </a:solidFill>
                <a:latin typeface="Arial Black" pitchFamily="34" charset="0"/>
              </a:rPr>
              <a:t> Главное, чтобы дети научились основным приемам и навыкам.</a:t>
            </a:r>
          </a:p>
          <a:p>
            <a:r>
              <a:rPr lang="ru-RU" sz="2000" b="1" u="sng" dirty="0" smtClean="0">
                <a:solidFill>
                  <a:srgbClr val="7030A0"/>
                </a:solidFill>
                <a:latin typeface="Arial Black" pitchFamily="34" charset="0"/>
              </a:rPr>
              <a:t>Дети старшего   дошкольного возраста:</a:t>
            </a:r>
          </a:p>
          <a:p>
            <a:pPr>
              <a:buFont typeface="Wingdings" pitchFamily="2" charset="2"/>
              <a:buChar char="§"/>
            </a:pPr>
            <a:r>
              <a:rPr lang="ru-RU" sz="2000" dirty="0" smtClean="0">
                <a:solidFill>
                  <a:srgbClr val="7030A0"/>
                </a:solidFill>
                <a:latin typeface="Arial Black" pitchFamily="34" charset="0"/>
              </a:rPr>
              <a:t>Знакомятся с новыми приемами рисования пластилином (смешивание, </a:t>
            </a:r>
            <a:r>
              <a:rPr lang="ru-RU" sz="2000" dirty="0" err="1" smtClean="0">
                <a:solidFill>
                  <a:srgbClr val="7030A0"/>
                </a:solidFill>
                <a:latin typeface="Arial Black" pitchFamily="34" charset="0"/>
              </a:rPr>
              <a:t>налепы</a:t>
            </a:r>
            <a:r>
              <a:rPr lang="ru-RU" sz="2000" dirty="0" smtClean="0">
                <a:solidFill>
                  <a:srgbClr val="7030A0"/>
                </a:solidFill>
                <a:latin typeface="Arial Black" pitchFamily="34" charset="0"/>
              </a:rPr>
              <a:t>,  метод тычка), идет усложнение.</a:t>
            </a:r>
          </a:p>
          <a:p>
            <a:pPr>
              <a:buFont typeface="Wingdings" pitchFamily="2" charset="2"/>
              <a:buChar char="§"/>
            </a:pPr>
            <a:r>
              <a:rPr lang="ru-RU" sz="2000" dirty="0" smtClean="0">
                <a:solidFill>
                  <a:srgbClr val="7030A0"/>
                </a:solidFill>
                <a:latin typeface="Arial Black" pitchFamily="34" charset="0"/>
              </a:rPr>
              <a:t>Формат рамки, крышки  увеличивается. </a:t>
            </a:r>
          </a:p>
          <a:p>
            <a:pPr>
              <a:buFont typeface="Wingdings" pitchFamily="2" charset="2"/>
              <a:buChar char="§"/>
            </a:pPr>
            <a:r>
              <a:rPr lang="ru-RU" sz="2000" dirty="0" smtClean="0">
                <a:solidFill>
                  <a:srgbClr val="7030A0"/>
                </a:solidFill>
                <a:latin typeface="Arial Black" pitchFamily="34" charset="0"/>
              </a:rPr>
              <a:t>Дети рисуют пластилином не одно изображение, а уже строят сюжет. </a:t>
            </a:r>
            <a:endParaRPr lang="ru-RU" sz="2000" dirty="0">
              <a:solidFill>
                <a:srgbClr val="7030A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0166" y="500043"/>
            <a:ext cx="53578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C0099"/>
                </a:solidFill>
                <a:latin typeface="Arial Black" pitchFamily="34" charset="0"/>
              </a:rPr>
              <a:t>Нетрадиционные техники работы с пластилином:</a:t>
            </a:r>
            <a:endParaRPr lang="ru-RU" sz="2400" b="1" dirty="0">
              <a:solidFill>
                <a:srgbClr val="CC0099"/>
              </a:solidFill>
              <a:latin typeface="Arial Black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1214422"/>
            <a:ext cx="792961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 smtClean="0">
                <a:solidFill>
                  <a:srgbClr val="CC0099"/>
                </a:solidFill>
                <a:latin typeface="Arial Black" pitchFamily="34" charset="0"/>
              </a:rPr>
              <a:t>Прямая </a:t>
            </a:r>
            <a:r>
              <a:rPr lang="ru-RU" b="1" u="sng" dirty="0" err="1" smtClean="0">
                <a:solidFill>
                  <a:srgbClr val="CC0099"/>
                </a:solidFill>
                <a:latin typeface="Arial Black" pitchFamily="34" charset="0"/>
              </a:rPr>
              <a:t>пластилинография</a:t>
            </a:r>
            <a:r>
              <a:rPr lang="ru-RU" b="1" u="sng" dirty="0" smtClean="0">
                <a:solidFill>
                  <a:srgbClr val="CC0099"/>
                </a:solidFill>
                <a:latin typeface="Arial Black" pitchFamily="34" charset="0"/>
              </a:rPr>
              <a:t> </a:t>
            </a:r>
            <a:r>
              <a:rPr lang="ru-RU" dirty="0" smtClean="0">
                <a:solidFill>
                  <a:srgbClr val="7030A0"/>
                </a:solidFill>
                <a:latin typeface="Arial Black" pitchFamily="34" charset="0"/>
              </a:rPr>
              <a:t>–изображение лепной картины на горизонтальной поверхности.</a:t>
            </a:r>
          </a:p>
          <a:p>
            <a:r>
              <a:rPr lang="ru-RU" b="1" u="sng" dirty="0" smtClean="0">
                <a:solidFill>
                  <a:srgbClr val="CC0099"/>
                </a:solidFill>
                <a:latin typeface="Arial Black" pitchFamily="34" charset="0"/>
              </a:rPr>
              <a:t>Обратная </a:t>
            </a:r>
            <a:r>
              <a:rPr lang="ru-RU" b="1" u="sng" dirty="0" err="1" smtClean="0">
                <a:solidFill>
                  <a:srgbClr val="CC0099"/>
                </a:solidFill>
                <a:latin typeface="Arial Black" pitchFamily="34" charset="0"/>
              </a:rPr>
              <a:t>пластилинография</a:t>
            </a:r>
            <a:r>
              <a:rPr lang="ru-RU" b="1" u="sng" dirty="0" smtClean="0">
                <a:solidFill>
                  <a:srgbClr val="CC0099"/>
                </a:solidFill>
                <a:latin typeface="Arial Black" pitchFamily="34" charset="0"/>
              </a:rPr>
              <a:t> </a:t>
            </a:r>
            <a:r>
              <a:rPr lang="ru-RU" b="1" dirty="0" smtClean="0">
                <a:solidFill>
                  <a:srgbClr val="CC0099"/>
                </a:solidFill>
                <a:latin typeface="Arial Black" pitchFamily="34" charset="0"/>
              </a:rPr>
              <a:t>(витражная) </a:t>
            </a:r>
            <a:r>
              <a:rPr lang="ru-RU" dirty="0" smtClean="0">
                <a:solidFill>
                  <a:srgbClr val="7030A0"/>
                </a:solidFill>
                <a:latin typeface="Arial Black" pitchFamily="34" charset="0"/>
              </a:rPr>
              <a:t>– изображение лепной картины с обратной стороны горизонтальной поверхности (с обозначением контура).</a:t>
            </a:r>
          </a:p>
          <a:p>
            <a:r>
              <a:rPr lang="ru-RU" b="1" u="sng" dirty="0" smtClean="0">
                <a:solidFill>
                  <a:srgbClr val="CC0099"/>
                </a:solidFill>
                <a:latin typeface="Arial Black" pitchFamily="34" charset="0"/>
              </a:rPr>
              <a:t>Контурная </a:t>
            </a:r>
            <a:r>
              <a:rPr lang="ru-RU" b="1" u="sng" dirty="0" err="1" smtClean="0">
                <a:solidFill>
                  <a:srgbClr val="CC0099"/>
                </a:solidFill>
                <a:latin typeface="Arial Black" pitchFamily="34" charset="0"/>
              </a:rPr>
              <a:t>пластилинография</a:t>
            </a:r>
            <a:r>
              <a:rPr lang="ru-RU" b="1" u="sng" dirty="0" smtClean="0">
                <a:solidFill>
                  <a:srgbClr val="CC0099"/>
                </a:solidFill>
                <a:latin typeface="Arial Black" pitchFamily="34" charset="0"/>
              </a:rPr>
              <a:t> </a:t>
            </a:r>
            <a:r>
              <a:rPr lang="ru-RU" dirty="0" smtClean="0">
                <a:solidFill>
                  <a:srgbClr val="7030A0"/>
                </a:solidFill>
                <a:latin typeface="Arial Black" pitchFamily="34" charset="0"/>
              </a:rPr>
              <a:t>– изображение объекта по контуру, с использованием «жгутиков».</a:t>
            </a:r>
          </a:p>
          <a:p>
            <a:r>
              <a:rPr lang="ru-RU" b="1" dirty="0" smtClean="0">
                <a:solidFill>
                  <a:srgbClr val="CC0099"/>
                </a:solidFill>
                <a:latin typeface="Arial Black" pitchFamily="34" charset="0"/>
              </a:rPr>
              <a:t>Многослойная </a:t>
            </a:r>
            <a:r>
              <a:rPr lang="ru-RU" b="1" dirty="0" err="1" smtClean="0">
                <a:solidFill>
                  <a:srgbClr val="CC0099"/>
                </a:solidFill>
                <a:latin typeface="Arial Black" pitchFamily="34" charset="0"/>
              </a:rPr>
              <a:t>пластилинография</a:t>
            </a:r>
            <a:r>
              <a:rPr lang="ru-RU" b="1" dirty="0" smtClean="0">
                <a:solidFill>
                  <a:srgbClr val="CC0099"/>
                </a:solidFill>
                <a:latin typeface="Arial Black" pitchFamily="34" charset="0"/>
              </a:rPr>
              <a:t> </a:t>
            </a:r>
            <a:r>
              <a:rPr lang="ru-RU" dirty="0" smtClean="0">
                <a:solidFill>
                  <a:srgbClr val="7030A0"/>
                </a:solidFill>
                <a:latin typeface="Arial Black" pitchFamily="34" charset="0"/>
              </a:rPr>
              <a:t>– объемное изображение лепной картины на горизонтальной поверхности, с последовательным нанесением слоев.</a:t>
            </a:r>
          </a:p>
          <a:p>
            <a:r>
              <a:rPr lang="ru-RU" b="1" dirty="0" smtClean="0">
                <a:solidFill>
                  <a:srgbClr val="CC0099"/>
                </a:solidFill>
                <a:latin typeface="Arial Black" pitchFamily="34" charset="0"/>
              </a:rPr>
              <a:t>Модульная </a:t>
            </a:r>
            <a:r>
              <a:rPr lang="ru-RU" b="1" dirty="0" err="1" smtClean="0">
                <a:solidFill>
                  <a:srgbClr val="CC0099"/>
                </a:solidFill>
                <a:latin typeface="Arial Black" pitchFamily="34" charset="0"/>
              </a:rPr>
              <a:t>пластилинография</a:t>
            </a:r>
            <a:r>
              <a:rPr lang="ru-RU" b="1" dirty="0" smtClean="0">
                <a:solidFill>
                  <a:srgbClr val="CC0099"/>
                </a:solidFill>
                <a:latin typeface="Arial Black" pitchFamily="34" charset="0"/>
              </a:rPr>
              <a:t> </a:t>
            </a:r>
            <a:r>
              <a:rPr lang="ru-RU" dirty="0" smtClean="0">
                <a:solidFill>
                  <a:srgbClr val="7030A0"/>
                </a:solidFill>
                <a:latin typeface="Arial Black" pitchFamily="34" charset="0"/>
              </a:rPr>
              <a:t>– изображение лепной картины на горизонтальной поверхности с использованием валиков, шариков, косичек, многослойных дисков.</a:t>
            </a:r>
          </a:p>
          <a:p>
            <a:r>
              <a:rPr lang="ru-RU" b="1" dirty="0" smtClean="0">
                <a:solidFill>
                  <a:srgbClr val="CC0099"/>
                </a:solidFill>
                <a:latin typeface="Arial Black" pitchFamily="34" charset="0"/>
              </a:rPr>
              <a:t>Мозаичная </a:t>
            </a:r>
            <a:r>
              <a:rPr lang="ru-RU" b="1" dirty="0" err="1" smtClean="0">
                <a:solidFill>
                  <a:srgbClr val="CC0099"/>
                </a:solidFill>
                <a:latin typeface="Arial Black" pitchFamily="34" charset="0"/>
              </a:rPr>
              <a:t>пластилинография</a:t>
            </a:r>
            <a:r>
              <a:rPr lang="ru-RU" b="1" dirty="0" smtClean="0">
                <a:solidFill>
                  <a:srgbClr val="CC0099"/>
                </a:solidFill>
                <a:latin typeface="Arial Black" pitchFamily="34" charset="0"/>
              </a:rPr>
              <a:t> </a:t>
            </a:r>
            <a:r>
              <a:rPr lang="ru-RU" dirty="0" smtClean="0">
                <a:solidFill>
                  <a:srgbClr val="7030A0"/>
                </a:solidFill>
                <a:latin typeface="Arial Black" pitchFamily="34" charset="0"/>
              </a:rPr>
              <a:t>– изображение лепной картины на горизонтальной поверхности с помощью шариков из пластилина или шарикового пластилина.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785794"/>
            <a:ext cx="64294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C0099"/>
                </a:solidFill>
                <a:latin typeface="Arial Black" pitchFamily="34" charset="0"/>
              </a:rPr>
              <a:t>Результаты использования приемов нетрадиционной техники работы с пластилином.</a:t>
            </a:r>
            <a:endParaRPr lang="ru-RU" sz="2400" dirty="0">
              <a:solidFill>
                <a:srgbClr val="CC0099"/>
              </a:solidFill>
              <a:latin typeface="Arial Black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85852" y="1859340"/>
            <a:ext cx="671517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u="sng" dirty="0" smtClean="0">
                <a:solidFill>
                  <a:srgbClr val="7030A0"/>
                </a:solidFill>
                <a:latin typeface="Arial Black" pitchFamily="34" charset="0"/>
              </a:rPr>
              <a:t>Развиваются:</a:t>
            </a:r>
          </a:p>
          <a:p>
            <a:r>
              <a:rPr lang="ru-RU" sz="2400" dirty="0" smtClean="0">
                <a:solidFill>
                  <a:srgbClr val="7030A0"/>
                </a:solidFill>
                <a:latin typeface="Arial Black" pitchFamily="34" charset="0"/>
              </a:rPr>
              <a:t>  - уверенность,  </a:t>
            </a:r>
          </a:p>
          <a:p>
            <a:r>
              <a:rPr lang="ru-RU" sz="2400" dirty="0" smtClean="0">
                <a:solidFill>
                  <a:srgbClr val="7030A0"/>
                </a:solidFill>
                <a:latin typeface="Arial Black" pitchFamily="34" charset="0"/>
              </a:rPr>
              <a:t>  - внимательность,</a:t>
            </a:r>
          </a:p>
          <a:p>
            <a:r>
              <a:rPr lang="ru-RU" sz="2400" dirty="0" smtClean="0">
                <a:solidFill>
                  <a:srgbClr val="7030A0"/>
                </a:solidFill>
                <a:latin typeface="Arial Black" pitchFamily="34" charset="0"/>
              </a:rPr>
              <a:t>  - речь,</a:t>
            </a:r>
          </a:p>
          <a:p>
            <a:r>
              <a:rPr lang="ru-RU" sz="2400" dirty="0" smtClean="0">
                <a:solidFill>
                  <a:srgbClr val="7030A0"/>
                </a:solidFill>
                <a:latin typeface="Arial Black" pitchFamily="34" charset="0"/>
              </a:rPr>
              <a:t>  - положительные коммуникативные навыки общения со сверстниками,</a:t>
            </a:r>
          </a:p>
          <a:p>
            <a:r>
              <a:rPr lang="ru-RU" sz="2400" dirty="0" smtClean="0">
                <a:solidFill>
                  <a:srgbClr val="7030A0"/>
                </a:solidFill>
                <a:latin typeface="Arial Black" pitchFamily="34" charset="0"/>
              </a:rPr>
              <a:t>  - волевое усилие (дети стараются выполнить до конца работу, увидеть свой конечный результат),</a:t>
            </a:r>
          </a:p>
          <a:p>
            <a:r>
              <a:rPr lang="ru-RU" sz="2400" dirty="0" smtClean="0">
                <a:solidFill>
                  <a:srgbClr val="7030A0"/>
                </a:solidFill>
                <a:latin typeface="Arial Black" pitchFamily="34" charset="0"/>
              </a:rPr>
              <a:t>  - общая и мелкая моторика.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42910" y="785794"/>
            <a:ext cx="792961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dirty="0" smtClean="0"/>
          </a:p>
          <a:p>
            <a:pPr algn="ctr"/>
            <a:endParaRPr lang="ru-RU" sz="2400" b="1" dirty="0">
              <a:solidFill>
                <a:schemeClr val="accent6"/>
              </a:solidFill>
            </a:endParaRPr>
          </a:p>
          <a:p>
            <a:pPr algn="ctr"/>
            <a:r>
              <a:rPr lang="ru-RU" sz="4800" b="1" dirty="0" smtClean="0">
                <a:solidFill>
                  <a:srgbClr val="CC0099"/>
                </a:solidFill>
                <a:latin typeface="Arial Black" pitchFamily="34" charset="0"/>
              </a:rPr>
              <a:t>Цель мастер-класса:</a:t>
            </a:r>
          </a:p>
          <a:p>
            <a:endParaRPr lang="ru-RU" sz="2400" b="1" dirty="0" smtClean="0">
              <a:solidFill>
                <a:schemeClr val="accent6"/>
              </a:solidFill>
            </a:endParaRPr>
          </a:p>
          <a:p>
            <a:r>
              <a:rPr lang="ru-RU" sz="4000" dirty="0" smtClean="0">
                <a:solidFill>
                  <a:schemeClr val="accent6"/>
                </a:solidFill>
              </a:rPr>
              <a:t> </a:t>
            </a:r>
            <a:r>
              <a:rPr lang="ru-RU" sz="4000" dirty="0" smtClean="0">
                <a:solidFill>
                  <a:srgbClr val="7030A0"/>
                </a:solidFill>
                <a:latin typeface="Arial Black" pitchFamily="34" charset="0"/>
              </a:rPr>
              <a:t>Познакомить с приемами и техникой  рисования пластилином.</a:t>
            </a:r>
          </a:p>
          <a:p>
            <a:pPr>
              <a:buFont typeface="Wingdings" pitchFamily="2" charset="2"/>
              <a:buChar char="§"/>
            </a:pPr>
            <a:endParaRPr lang="ru-RU" sz="2400" dirty="0" smtClean="0">
              <a:solidFill>
                <a:schemeClr val="accent6"/>
              </a:solidFill>
            </a:endParaRPr>
          </a:p>
          <a:p>
            <a:endParaRPr lang="ru-RU" sz="2400" dirty="0" smtClean="0">
              <a:solidFill>
                <a:schemeClr val="accent6"/>
              </a:solidFill>
            </a:endParaRPr>
          </a:p>
          <a:p>
            <a:r>
              <a:rPr lang="ru-RU" sz="2400" b="1" dirty="0" smtClean="0">
                <a:solidFill>
                  <a:schemeClr val="accent6"/>
                </a:solidFill>
              </a:rPr>
              <a:t> </a:t>
            </a:r>
            <a:r>
              <a:rPr lang="ru-RU" sz="2400" dirty="0" smtClean="0">
                <a:solidFill>
                  <a:schemeClr val="accent6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57158" y="700097"/>
            <a:ext cx="8429684" cy="5447645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C0099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Практическая значимость</a:t>
            </a:r>
            <a:endParaRPr lang="ru-RU" sz="2800" b="1" dirty="0" smtClean="0">
              <a:solidFill>
                <a:srgbClr val="CC0099"/>
              </a:solidFill>
              <a:ea typeface="Times New Roman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dirty="0" smtClean="0">
                <a:solidFill>
                  <a:schemeClr val="accent6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srgbClr val="7030A0"/>
                </a:solidFill>
                <a:latin typeface="Arial Black" pitchFamily="34" charset="0"/>
                <a:ea typeface="Times New Roman" pitchFamily="18" charset="0"/>
                <a:cs typeface="Arial" pitchFamily="34" charset="0"/>
              </a:rPr>
              <a:t>Данный мастер-класс может быть интересен педагогам, использующим на своих занятиях такой материал, как пластилин.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2000" dirty="0" smtClean="0">
                <a:solidFill>
                  <a:srgbClr val="7030A0"/>
                </a:solidFill>
                <a:latin typeface="Arial Black" pitchFamily="34" charset="0"/>
                <a:ea typeface="Times New Roman" pitchFamily="18" charset="0"/>
                <a:cs typeface="Arial" pitchFamily="34" charset="0"/>
              </a:rPr>
              <a:t> Педагог, использующий на своих занятиях этот материал, найдет для себя что-то новое, а не использующий поймет насколько это интересное увлекательное занятие;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2000" dirty="0" smtClean="0">
                <a:solidFill>
                  <a:srgbClr val="7030A0"/>
                </a:solidFill>
                <a:latin typeface="Arial Black" pitchFamily="34" charset="0"/>
                <a:ea typeface="Times New Roman" pitchFamily="18" charset="0"/>
                <a:cs typeface="Arial" pitchFamily="34" charset="0"/>
              </a:rPr>
              <a:t>Развивает творческое воображение;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2000" dirty="0" smtClean="0">
                <a:solidFill>
                  <a:srgbClr val="7030A0"/>
                </a:solidFill>
                <a:latin typeface="Arial Black" pitchFamily="34" charset="0"/>
                <a:ea typeface="Times New Roman" pitchFamily="18" charset="0"/>
                <a:cs typeface="Arial" pitchFamily="34" charset="0"/>
              </a:rPr>
              <a:t> Развивает мелкую моторику у обучающихся;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2000" dirty="0" smtClean="0">
                <a:solidFill>
                  <a:srgbClr val="7030A0"/>
                </a:solidFill>
                <a:latin typeface="Arial Black" pitchFamily="34" charset="0"/>
                <a:ea typeface="Times New Roman" pitchFamily="18" charset="0"/>
                <a:cs typeface="Arial" pitchFamily="34" charset="0"/>
              </a:rPr>
              <a:t> Способствует развитию самостоятельной творческой деятельности обучающихся;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2000" dirty="0" smtClean="0">
                <a:solidFill>
                  <a:srgbClr val="7030A0"/>
                </a:solidFill>
                <a:latin typeface="Arial Black" pitchFamily="34" charset="0"/>
                <a:ea typeface="Times New Roman" pitchFamily="18" charset="0"/>
                <a:cs typeface="Arial" pitchFamily="34" charset="0"/>
              </a:rPr>
              <a:t>Мастер-класс покажет, как такой материал, как пластилин может быть использован для создания педагогом «собственных» работ и проведения занятий с детьми по различным темам.</a:t>
            </a:r>
          </a:p>
          <a:p>
            <a:pPr lvl="4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428596" y="807818"/>
            <a:ext cx="8286808" cy="4924425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 Black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CC0099"/>
                </a:solidFill>
                <a:effectLst/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Программа мастер – класса: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solidFill>
                <a:schemeClr val="accent6"/>
              </a:solidFill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2000" dirty="0" smtClean="0">
                <a:solidFill>
                  <a:schemeClr val="accent6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Показ наглядных материалов, по работе с пластилином.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Демонстрация различных приемов, техник при рисовании пластилином.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Изготовление с участниками мастер - класса картин из пластилина.     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 Анализ проведенной работы.</a:t>
            </a:r>
            <a:endParaRPr lang="ru-RU" sz="2800" dirty="0" smtClean="0">
              <a:solidFill>
                <a:srgbClr val="7030A0"/>
              </a:solidFill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endParaRPr lang="ru-RU" sz="2000" dirty="0" smtClean="0">
              <a:solidFill>
                <a:schemeClr val="accent6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285720" y="868244"/>
            <a:ext cx="8501122" cy="4832092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 Black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CC0099"/>
                </a:solidFill>
                <a:effectLst/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Прогнозируемый результат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CC0099"/>
                </a:solidFill>
                <a:effectLst/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мастер – класса: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CC0099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Приобретение педагогами представления о разнообразии и возможностях применения на занятиях такого материала как пластилин.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Активизация внедрения в учебный процесс педагога приемов изготовления картин из пластилина.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 Black" pitchFamily="34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928671"/>
            <a:ext cx="650085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  <a:t>Нетрадиционные техники работы с пластилином:</a:t>
            </a:r>
            <a:endParaRPr lang="ru-RU" sz="2800" dirty="0">
              <a:solidFill>
                <a:srgbClr val="7030A0"/>
              </a:solidFill>
              <a:latin typeface="Arial Black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42976" y="2071678"/>
            <a:ext cx="678661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u="sng" dirty="0" smtClean="0">
                <a:solidFill>
                  <a:srgbClr val="CC0099"/>
                </a:solidFill>
                <a:latin typeface="Arial Black" pitchFamily="34" charset="0"/>
              </a:rPr>
              <a:t>Прямая </a:t>
            </a:r>
            <a:r>
              <a:rPr lang="ru-RU" sz="2000" b="1" u="sng" dirty="0" err="1" smtClean="0">
                <a:solidFill>
                  <a:srgbClr val="CC0099"/>
                </a:solidFill>
                <a:latin typeface="Arial Black" pitchFamily="34" charset="0"/>
              </a:rPr>
              <a:t>пластилинография</a:t>
            </a:r>
            <a:r>
              <a:rPr lang="ru-RU" sz="2000" b="1" u="sng" dirty="0" smtClean="0">
                <a:solidFill>
                  <a:srgbClr val="CC0099"/>
                </a:solidFill>
                <a:latin typeface="Arial Black" pitchFamily="34" charset="0"/>
              </a:rPr>
              <a:t> </a:t>
            </a:r>
          </a:p>
          <a:p>
            <a:r>
              <a:rPr lang="ru-RU" sz="2000" dirty="0" smtClean="0">
                <a:solidFill>
                  <a:srgbClr val="7030A0"/>
                </a:solidFill>
                <a:latin typeface="Arial Black" pitchFamily="34" charset="0"/>
              </a:rPr>
              <a:t>–изображение лепной картины на горизонтальной поверхности.</a:t>
            </a:r>
          </a:p>
          <a:p>
            <a:pPr>
              <a:buNone/>
            </a:pPr>
            <a:r>
              <a:rPr lang="ru-RU" sz="2000" b="1" dirty="0" smtClean="0">
                <a:solidFill>
                  <a:srgbClr val="7030A0"/>
                </a:solidFill>
                <a:latin typeface="Arial Black" pitchFamily="34" charset="0"/>
              </a:rPr>
              <a:t> </a:t>
            </a:r>
            <a:endParaRPr lang="ru-RU" sz="2000" dirty="0" smtClean="0">
              <a:solidFill>
                <a:srgbClr val="C00000"/>
              </a:solidFill>
              <a:latin typeface="Arial Black" pitchFamily="34" charset="0"/>
            </a:endParaRPr>
          </a:p>
          <a:p>
            <a:r>
              <a:rPr lang="ru-RU" sz="2000" b="1" u="sng" dirty="0" smtClean="0">
                <a:solidFill>
                  <a:srgbClr val="CC0099"/>
                </a:solidFill>
                <a:latin typeface="Arial Black" pitchFamily="34" charset="0"/>
              </a:rPr>
              <a:t>Контурная </a:t>
            </a:r>
            <a:r>
              <a:rPr lang="ru-RU" sz="2000" b="1" u="sng" dirty="0" err="1" smtClean="0">
                <a:solidFill>
                  <a:srgbClr val="CC0099"/>
                </a:solidFill>
                <a:latin typeface="Arial Black" pitchFamily="34" charset="0"/>
              </a:rPr>
              <a:t>пластилинография</a:t>
            </a:r>
            <a:r>
              <a:rPr lang="ru-RU" sz="2000" b="1" u="sng" dirty="0" smtClean="0">
                <a:solidFill>
                  <a:srgbClr val="CC0099"/>
                </a:solidFill>
                <a:latin typeface="Arial Black" pitchFamily="34" charset="0"/>
              </a:rPr>
              <a:t> </a:t>
            </a:r>
          </a:p>
          <a:p>
            <a:r>
              <a:rPr lang="ru-RU" sz="2000" dirty="0" smtClean="0">
                <a:solidFill>
                  <a:srgbClr val="7030A0"/>
                </a:solidFill>
                <a:latin typeface="Arial Black" pitchFamily="34" charset="0"/>
              </a:rPr>
              <a:t>– изображение объекта по контуру, с использованием  жгутиков.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785794"/>
            <a:ext cx="7786742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dirty="0" smtClean="0">
              <a:solidFill>
                <a:srgbClr val="CC0099"/>
              </a:solidFill>
              <a:latin typeface="Arial Black" pitchFamily="34" charset="0"/>
            </a:endParaRPr>
          </a:p>
          <a:p>
            <a:pPr algn="ctr"/>
            <a:r>
              <a:rPr lang="ru-RU" sz="2800" b="1" dirty="0" smtClean="0">
                <a:solidFill>
                  <a:srgbClr val="CC0099"/>
                </a:solidFill>
                <a:latin typeface="Arial Black" pitchFamily="34" charset="0"/>
              </a:rPr>
              <a:t>Использование приемов работы с пластилином:</a:t>
            </a:r>
          </a:p>
          <a:p>
            <a:pPr>
              <a:buFont typeface="Wingdings" pitchFamily="2" charset="2"/>
              <a:buChar char="§"/>
            </a:pPr>
            <a:endParaRPr lang="ru-RU" dirty="0" smtClean="0">
              <a:solidFill>
                <a:schemeClr val="accent6"/>
              </a:solidFill>
            </a:endParaRPr>
          </a:p>
          <a:p>
            <a:r>
              <a:rPr lang="ru-RU" sz="2400" b="1" dirty="0" smtClean="0">
                <a:solidFill>
                  <a:srgbClr val="7030A0"/>
                </a:solidFill>
                <a:latin typeface="Arial Black" pitchFamily="34" charset="0"/>
              </a:rPr>
              <a:t> -  Раскатывание  </a:t>
            </a:r>
          </a:p>
          <a:p>
            <a:r>
              <a:rPr lang="ru-RU" sz="2400" b="1" dirty="0" smtClean="0">
                <a:solidFill>
                  <a:srgbClr val="7030A0"/>
                </a:solidFill>
                <a:latin typeface="Arial Black" pitchFamily="34" charset="0"/>
              </a:rPr>
              <a:t>-  Скатывание   </a:t>
            </a:r>
          </a:p>
          <a:p>
            <a:pPr>
              <a:buFontTx/>
              <a:buChar char="-"/>
            </a:pPr>
            <a:r>
              <a:rPr lang="ru-RU" sz="2400" b="1" dirty="0" smtClean="0">
                <a:solidFill>
                  <a:srgbClr val="7030A0"/>
                </a:solidFill>
                <a:latin typeface="Arial Black" pitchFamily="34" charset="0"/>
              </a:rPr>
              <a:t>  Заглаживание  </a:t>
            </a:r>
          </a:p>
          <a:p>
            <a:pPr>
              <a:buFontTx/>
              <a:buChar char="-"/>
            </a:pPr>
            <a:r>
              <a:rPr lang="ru-RU" sz="2400" b="1" dirty="0" smtClean="0">
                <a:solidFill>
                  <a:srgbClr val="7030A0"/>
                </a:solidFill>
                <a:latin typeface="Arial Black" pitchFamily="34" charset="0"/>
              </a:rPr>
              <a:t>  Придавливание</a:t>
            </a:r>
          </a:p>
          <a:p>
            <a:pPr>
              <a:buFontTx/>
              <a:buChar char="-"/>
            </a:pPr>
            <a:r>
              <a:rPr lang="ru-RU" sz="2400" b="1" dirty="0" smtClean="0">
                <a:solidFill>
                  <a:srgbClr val="7030A0"/>
                </a:solidFill>
                <a:latin typeface="Arial Black" pitchFamily="34" charset="0"/>
              </a:rPr>
              <a:t>  Сплющивание </a:t>
            </a:r>
          </a:p>
          <a:p>
            <a:pPr>
              <a:buFontTx/>
              <a:buChar char="-"/>
            </a:pPr>
            <a:r>
              <a:rPr lang="ru-RU" sz="2400" b="1" dirty="0" smtClean="0">
                <a:solidFill>
                  <a:srgbClr val="7030A0"/>
                </a:solidFill>
                <a:latin typeface="Arial Black" pitchFamily="34" charset="0"/>
              </a:rPr>
              <a:t>  </a:t>
            </a:r>
            <a:r>
              <a:rPr lang="ru-RU" sz="2400" b="1" dirty="0" err="1" smtClean="0">
                <a:solidFill>
                  <a:srgbClr val="7030A0"/>
                </a:solidFill>
                <a:latin typeface="Arial Black" pitchFamily="34" charset="0"/>
              </a:rPr>
              <a:t>Прищипывание</a:t>
            </a:r>
            <a:endParaRPr lang="ru-RU" sz="2400" b="1" dirty="0" smtClean="0">
              <a:solidFill>
                <a:srgbClr val="7030A0"/>
              </a:solidFill>
              <a:latin typeface="Arial Black" pitchFamily="34" charset="0"/>
            </a:endParaRPr>
          </a:p>
          <a:p>
            <a:pPr>
              <a:buFontTx/>
              <a:buChar char="-"/>
            </a:pPr>
            <a:r>
              <a:rPr lang="ru-RU" sz="2400" b="1" dirty="0" smtClean="0">
                <a:solidFill>
                  <a:srgbClr val="7030A0"/>
                </a:solidFill>
                <a:latin typeface="Arial Black" pitchFamily="34" charset="0"/>
              </a:rPr>
              <a:t>  Оттягивание</a:t>
            </a:r>
          </a:p>
          <a:p>
            <a:pPr>
              <a:buFontTx/>
              <a:buChar char="-"/>
            </a:pPr>
            <a:r>
              <a:rPr lang="ru-RU" sz="2400" b="1" dirty="0" smtClean="0">
                <a:solidFill>
                  <a:srgbClr val="7030A0"/>
                </a:solidFill>
                <a:latin typeface="Arial Black" pitchFamily="34" charset="0"/>
              </a:rPr>
              <a:t>  </a:t>
            </a:r>
            <a:r>
              <a:rPr lang="ru-RU" sz="2400" b="1" dirty="0" err="1" smtClean="0">
                <a:solidFill>
                  <a:srgbClr val="7030A0"/>
                </a:solidFill>
                <a:latin typeface="Arial Black" pitchFamily="34" charset="0"/>
              </a:rPr>
              <a:t>Налепы</a:t>
            </a:r>
            <a:endParaRPr lang="ru-RU" sz="2400" b="1" dirty="0" smtClean="0">
              <a:solidFill>
                <a:srgbClr val="7030A0"/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§"/>
            </a:pPr>
            <a:endParaRPr lang="ru-RU" dirty="0" smtClean="0">
              <a:solidFill>
                <a:schemeClr val="accent6"/>
              </a:solidFill>
            </a:endParaRPr>
          </a:p>
          <a:p>
            <a:pPr>
              <a:buFont typeface="Wingdings" pitchFamily="2" charset="2"/>
              <a:buChar char="§"/>
            </a:pPr>
            <a:endParaRPr lang="ru-RU" dirty="0" smtClean="0">
              <a:solidFill>
                <a:schemeClr val="accent6"/>
              </a:solidFill>
            </a:endParaRPr>
          </a:p>
          <a:p>
            <a:pPr>
              <a:buFont typeface="Wingdings" pitchFamily="2" charset="2"/>
              <a:buChar char="§"/>
            </a:pPr>
            <a:endParaRPr lang="ru-RU" dirty="0" smtClean="0">
              <a:solidFill>
                <a:schemeClr val="accent6"/>
              </a:solidFill>
            </a:endParaRPr>
          </a:p>
          <a:p>
            <a:pPr>
              <a:buFont typeface="Wingdings" pitchFamily="2" charset="2"/>
              <a:buChar char="§"/>
            </a:pPr>
            <a:endParaRPr lang="ru-RU" dirty="0" smtClean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500042"/>
            <a:ext cx="83529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chemeClr val="accent6"/>
                </a:solidFill>
              </a:rPr>
              <a:t> </a:t>
            </a:r>
            <a:endParaRPr lang="ru-RU" sz="2000" dirty="0" smtClean="0">
              <a:solidFill>
                <a:schemeClr val="accent6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57224" y="928670"/>
            <a:ext cx="742955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dirty="0" smtClean="0">
              <a:solidFill>
                <a:srgbClr val="CC0099"/>
              </a:solidFill>
              <a:latin typeface="Arial Black" pitchFamily="34" charset="0"/>
            </a:endParaRPr>
          </a:p>
          <a:p>
            <a:pPr algn="ctr"/>
            <a:r>
              <a:rPr lang="ru-RU" sz="2800" b="1" dirty="0" smtClean="0">
                <a:solidFill>
                  <a:srgbClr val="CC0099"/>
                </a:solidFill>
                <a:latin typeface="Arial Black" pitchFamily="34" charset="0"/>
              </a:rPr>
              <a:t>Для работы   нам понадобятся:</a:t>
            </a:r>
          </a:p>
          <a:p>
            <a:endParaRPr lang="ru-RU" sz="2800" b="1" dirty="0" smtClean="0">
              <a:solidFill>
                <a:srgbClr val="CC0099"/>
              </a:solidFill>
            </a:endParaRPr>
          </a:p>
          <a:p>
            <a:r>
              <a:rPr lang="ru-RU" sz="2800" b="1" u="sng" dirty="0" smtClean="0">
                <a:solidFill>
                  <a:srgbClr val="7030A0"/>
                </a:solidFill>
                <a:latin typeface="Arial Black" pitchFamily="34" charset="0"/>
              </a:rPr>
              <a:t>Основное оборудование:</a:t>
            </a:r>
          </a:p>
          <a:p>
            <a:r>
              <a:rPr lang="ru-RU" sz="2800" b="1" dirty="0" smtClean="0">
                <a:solidFill>
                  <a:srgbClr val="7030A0"/>
                </a:solidFill>
                <a:latin typeface="Arial Black" pitchFamily="34" charset="0"/>
              </a:rPr>
              <a:t>рабочий стол, дощечка, рамка для будущей картины, стек, материал (пластилин), цветной картон.</a:t>
            </a:r>
          </a:p>
          <a:p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  <a:t> </a:t>
            </a:r>
          </a:p>
          <a:p>
            <a:r>
              <a:rPr lang="ru-RU" sz="2800" b="1" u="sng" dirty="0" smtClean="0">
                <a:solidFill>
                  <a:srgbClr val="7030A0"/>
                </a:solidFill>
                <a:latin typeface="Arial Black" pitchFamily="34" charset="0"/>
              </a:rPr>
              <a:t>Дополнительное оборудование</a:t>
            </a:r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  <a:t>: </a:t>
            </a:r>
            <a:r>
              <a:rPr lang="ru-RU" sz="2800" b="1" dirty="0" smtClean="0">
                <a:solidFill>
                  <a:srgbClr val="7030A0"/>
                </a:solidFill>
                <a:latin typeface="Arial Black" pitchFamily="34" charset="0"/>
              </a:rPr>
              <a:t>различные  трафареты, чистая тряпочка или салфетка.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500042"/>
            <a:ext cx="8715436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endParaRPr lang="ru-RU" sz="2800" b="1" dirty="0" smtClean="0">
              <a:solidFill>
                <a:srgbClr val="7030A0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Достоинства технологии «</a:t>
            </a:r>
            <a:r>
              <a:rPr lang="ru-RU" sz="2400" b="1" dirty="0" err="1" smtClean="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Пластилинография</a:t>
            </a:r>
            <a:r>
              <a:rPr lang="ru-RU" sz="2400" b="1" dirty="0" smtClean="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»  </a:t>
            </a:r>
          </a:p>
          <a:p>
            <a:pPr lvl="0" indent="449263" fontAlgn="base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lvl="0" indent="449263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CC0099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- простота исполнения работы;</a:t>
            </a:r>
            <a:br>
              <a:rPr lang="ru-RU" sz="2000" dirty="0" smtClean="0">
                <a:solidFill>
                  <a:srgbClr val="CC0099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CC0099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      - яркость фактурного материала;</a:t>
            </a:r>
            <a:br>
              <a:rPr lang="ru-RU" sz="2000" dirty="0" smtClean="0">
                <a:solidFill>
                  <a:srgbClr val="CC0099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CC0099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      - возможность моментального исправления, а значит   отсутствие страха перед возможной неудачей;</a:t>
            </a:r>
          </a:p>
          <a:p>
            <a:pPr lvl="0" indent="449263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CC0099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- насыщенность игровыми приёмами,   упражнениями, благодаря которым решения поставленных задач осуществляется без перегрузки и напряжения. </a:t>
            </a:r>
            <a:r>
              <a:rPr lang="ru-RU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 	</a:t>
            </a:r>
            <a:r>
              <a:rPr lang="ru-RU" sz="2400" b="1" dirty="0" smtClean="0">
                <a:solidFill>
                  <a:srgbClr val="7030A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Основной материал – пластилин, а инструмент – рука, что очень важно для развития мелкой моторики, которая является одним из главных стимуляторов умственной деятельности ребенка. </a:t>
            </a:r>
            <a:endParaRPr lang="ru-RU" sz="24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71480"/>
            <a:ext cx="807249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5400" dirty="0" smtClean="0">
              <a:solidFill>
                <a:srgbClr val="FFC000"/>
              </a:solidFill>
            </a:endParaRPr>
          </a:p>
          <a:p>
            <a:pPr algn="ctr"/>
            <a:endParaRPr lang="ru-RU" sz="5400" dirty="0">
              <a:solidFill>
                <a:srgbClr val="FFC000"/>
              </a:solidFill>
            </a:endParaRPr>
          </a:p>
          <a:p>
            <a:pPr algn="ctr"/>
            <a:r>
              <a:rPr lang="ru-RU" sz="5400" dirty="0" smtClean="0">
                <a:solidFill>
                  <a:srgbClr val="CC0099"/>
                </a:solidFill>
                <a:latin typeface="Arial Black" pitchFamily="34" charset="0"/>
              </a:rPr>
              <a:t>СПАСИБО ЗА</a:t>
            </a:r>
          </a:p>
          <a:p>
            <a:pPr algn="ctr"/>
            <a:endParaRPr lang="ru-RU" sz="5400" dirty="0">
              <a:solidFill>
                <a:srgbClr val="CC0099"/>
              </a:solidFill>
              <a:latin typeface="Arial Black" pitchFamily="34" charset="0"/>
            </a:endParaRPr>
          </a:p>
          <a:p>
            <a:pPr algn="ctr"/>
            <a:r>
              <a:rPr lang="ru-RU" sz="5400" dirty="0" smtClean="0">
                <a:solidFill>
                  <a:srgbClr val="CC0099"/>
                </a:solidFill>
                <a:latin typeface="Arial Black" pitchFamily="34" charset="0"/>
              </a:rPr>
              <a:t> ВНИМАНИЕ!</a:t>
            </a:r>
            <a:endParaRPr lang="ru-RU" sz="5400" dirty="0">
              <a:solidFill>
                <a:srgbClr val="CC0099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642918"/>
            <a:ext cx="8286808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u="sng" dirty="0" smtClean="0">
              <a:solidFill>
                <a:srgbClr val="7030A0"/>
              </a:solidFill>
              <a:latin typeface="Arial Black" pitchFamily="34" charset="0"/>
            </a:endParaRPr>
          </a:p>
          <a:p>
            <a:pPr algn="ctr"/>
            <a:r>
              <a:rPr lang="ru-RU" sz="2800" u="sng" dirty="0" smtClean="0">
                <a:solidFill>
                  <a:srgbClr val="CC0099"/>
                </a:solidFill>
                <a:latin typeface="Arial Black" pitchFamily="34" charset="0"/>
              </a:rPr>
              <a:t>Польза работы с пластилином</a:t>
            </a:r>
            <a:r>
              <a:rPr lang="ru-RU" sz="2800" dirty="0" smtClean="0">
                <a:solidFill>
                  <a:srgbClr val="CC0099"/>
                </a:solidFill>
                <a:latin typeface="Arial Black" pitchFamily="34" charset="0"/>
              </a:rPr>
              <a:t>:</a:t>
            </a:r>
          </a:p>
          <a:p>
            <a:pPr algn="ctr"/>
            <a:r>
              <a:rPr lang="ru-RU" sz="2800" dirty="0" smtClean="0">
                <a:solidFill>
                  <a:srgbClr val="CC0099"/>
                </a:solidFill>
                <a:latin typeface="Arial Black" pitchFamily="34" charset="0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ru-RU" sz="2400" dirty="0" smtClean="0">
                <a:solidFill>
                  <a:srgbClr val="7030A0"/>
                </a:solidFill>
                <a:latin typeface="Arial Black" pitchFamily="34" charset="0"/>
              </a:rPr>
              <a:t>Рисование пластилином – увлекательное и полезное занятие. Увлекательное, так как это позволяет сделать картину более рельефной, а, следовательно, более живой. А полезное – так как дает детским пальчикам хорошую мышечную тренировку, что хорошо развивает мелкую моторику рук, готовя к школьным нагрузкам.</a:t>
            </a:r>
          </a:p>
          <a:p>
            <a:pPr>
              <a:buFont typeface="Wingdings" pitchFamily="2" charset="2"/>
              <a:buChar char="§"/>
            </a:pPr>
            <a:r>
              <a:rPr lang="ru-RU" sz="2400" dirty="0" smtClean="0">
                <a:solidFill>
                  <a:srgbClr val="7030A0"/>
                </a:solidFill>
                <a:latin typeface="Arial Black" pitchFamily="34" charset="0"/>
              </a:rPr>
              <a:t>Главное при работе с пластилином не переоценить силы детей, а дать им  интересные и доступные задания.</a:t>
            </a:r>
            <a:endParaRPr lang="ru-RU" sz="2400" dirty="0">
              <a:solidFill>
                <a:srgbClr val="7030A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1571612"/>
            <a:ext cx="728667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2800" b="1" dirty="0" smtClean="0">
              <a:solidFill>
                <a:srgbClr val="7030A0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2800" b="1" dirty="0" smtClean="0">
              <a:solidFill>
                <a:srgbClr val="7030A0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В работе с детьми применяются разнообразные методы :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42910" y="1142984"/>
            <a:ext cx="778674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CC0099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Наглядные</a:t>
            </a:r>
            <a:r>
              <a:rPr lang="ru-RU" sz="2400" b="1" dirty="0" smtClean="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(наблюдение, показ, образец)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– раскрывают перед детьми задачу предстоящей деятельности, что направляет их внимание, память, мышление.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solidFill>
                <a:srgbClr val="7030A0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Показ должен быть четким и точным. Необходимо, чтобы дети увидели каждое движение педагога, заметили особенности его выполнения, при этом каждое действие обозначается словом.</a:t>
            </a:r>
            <a:endParaRPr lang="ru-RU" sz="2400" dirty="0" smtClean="0">
              <a:solidFill>
                <a:srgbClr val="7030A0"/>
              </a:solidFill>
              <a:latin typeface="Arial Black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2400" dirty="0">
              <a:solidFill>
                <a:srgbClr val="7030A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1000108"/>
            <a:ext cx="807249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dirty="0" smtClean="0">
              <a:solidFill>
                <a:srgbClr val="C00000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CC0099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Словесные</a:t>
            </a:r>
          </a:p>
          <a:p>
            <a:r>
              <a:rPr lang="ru-RU" sz="2400" b="1" dirty="0" smtClean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(беседы, объяснение последовательности выполнения работы, вопросы, художественное слово, пояснение, словесное поощрение) </a:t>
            </a:r>
          </a:p>
          <a:p>
            <a:r>
              <a:rPr lang="ru-RU" sz="2400" dirty="0" smtClean="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– позволяют в кратчайшие сроки передать детям информацию, поставить учебную задачу, указать пути ее решения. </a:t>
            </a:r>
            <a:endParaRPr lang="ru-RU" sz="2400" dirty="0">
              <a:solidFill>
                <a:srgbClr val="7030A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1785926"/>
            <a:ext cx="77867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CC0099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практические</a:t>
            </a:r>
            <a:r>
              <a:rPr lang="ru-RU" sz="2800" dirty="0" smtClean="0">
                <a:solidFill>
                  <a:srgbClr val="CC0099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(показ способов изображения и способов действия).</a:t>
            </a:r>
            <a:endParaRPr lang="ru-RU" sz="2800" dirty="0">
              <a:solidFill>
                <a:srgbClr val="7030A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928670"/>
            <a:ext cx="735811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CC0099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Начинать обучение рисованию пластилином нужно: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solidFill>
                <a:srgbClr val="000000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- </a:t>
            </a:r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рисование пластилиновыми веревочками или жгутиками (колбасками);</a:t>
            </a:r>
            <a:endParaRPr lang="ru-RU" sz="2800" dirty="0" smtClean="0">
              <a:solidFill>
                <a:srgbClr val="7030A0"/>
              </a:solidFill>
              <a:latin typeface="Arial Black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solidFill>
                <a:srgbClr val="7030A0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- рисование мазками;</a:t>
            </a:r>
            <a:endParaRPr lang="ru-RU" sz="2800" dirty="0" smtClean="0">
              <a:solidFill>
                <a:srgbClr val="7030A0"/>
              </a:solidFill>
              <a:latin typeface="Arial Black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solidFill>
                <a:srgbClr val="7030A0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- заполнение фрагментов пластилиновыми шариками</a:t>
            </a:r>
            <a:endParaRPr lang="ru-RU" sz="2800" dirty="0">
              <a:solidFill>
                <a:srgbClr val="7030A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85786" y="1500174"/>
            <a:ext cx="7429552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CC0099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Затем переходить к более трудоемким приемам, требующим от детей терпения и усидчивости</a:t>
            </a:r>
            <a:r>
              <a:rPr lang="ru-RU" sz="2800" dirty="0" smtClean="0">
                <a:solidFill>
                  <a:srgbClr val="CC0099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solidFill>
                <a:srgbClr val="C00000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solidFill>
                <a:srgbClr val="C00000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3071811"/>
            <a:ext cx="728667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-процарапывание по пластилину;</a:t>
            </a:r>
            <a:endParaRPr lang="ru-RU" sz="3200" dirty="0" smtClean="0">
              <a:solidFill>
                <a:srgbClr val="7030A0"/>
              </a:solidFill>
              <a:latin typeface="Arial Black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dirty="0" smtClean="0">
              <a:solidFill>
                <a:srgbClr val="7030A0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- вырезание отдельных картин;</a:t>
            </a:r>
            <a:endParaRPr lang="ru-RU" sz="3200" dirty="0" smtClean="0">
              <a:solidFill>
                <a:srgbClr val="7030A0"/>
              </a:solidFill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louds">
  <a:themeElements>
    <a:clrScheme name="Тема Offic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17</Template>
  <TotalTime>2067</TotalTime>
  <Words>796</Words>
  <Application>Microsoft Office PowerPoint</Application>
  <PresentationFormat>Экран (4:3)</PresentationFormat>
  <Paragraphs>131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clouds</vt:lpstr>
      <vt:lpstr>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 I P</dc:creator>
  <cp:lastModifiedBy>Олеся</cp:lastModifiedBy>
  <cp:revision>59</cp:revision>
  <dcterms:created xsi:type="dcterms:W3CDTF">2014-02-09T10:59:25Z</dcterms:created>
  <dcterms:modified xsi:type="dcterms:W3CDTF">2023-02-09T20:05:33Z</dcterms:modified>
</cp:coreProperties>
</file>