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754" y="-14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2428-F88E-4822-BE45-91F0964B078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8D60-2738-4843-A970-376D4587E2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748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2428-F88E-4822-BE45-91F0964B078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8D60-2738-4843-A970-376D4587E2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571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2428-F88E-4822-BE45-91F0964B078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8D60-2738-4843-A970-376D4587E2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644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2428-F88E-4822-BE45-91F0964B078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8D60-2738-4843-A970-376D4587E2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5943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2428-F88E-4822-BE45-91F0964B078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8D60-2738-4843-A970-376D4587E2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464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2428-F88E-4822-BE45-91F0964B078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8D60-2738-4843-A970-376D4587E2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6282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2428-F88E-4822-BE45-91F0964B078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8D60-2738-4843-A970-376D4587E2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2761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2428-F88E-4822-BE45-91F0964B078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8D60-2738-4843-A970-376D4587E2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371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2428-F88E-4822-BE45-91F0964B078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8D60-2738-4843-A970-376D4587E2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971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2428-F88E-4822-BE45-91F0964B078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8D60-2738-4843-A970-376D4587E2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614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2428-F88E-4822-BE45-91F0964B078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8D60-2738-4843-A970-376D4587E2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823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D2428-F88E-4822-BE45-91F0964B078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D8D60-2738-4843-A970-376D4587E2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443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unart.pro/uploads/posts/2020-03/1584643577_25-p-foni-na-temu-moei-semi-7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Проект по просвещению родителей: «Главное - ВМЕСТЕ»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Выполнила: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Воспитатель Усова Людмила Григорьевна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МБДОУ -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Детский </a:t>
            </a:r>
            <a:r>
              <a:rPr lang="ru-RU" b="1" dirty="0" smtClean="0">
                <a:solidFill>
                  <a:srgbClr val="002060"/>
                </a:solidFill>
              </a:rPr>
              <a:t>сад №</a:t>
            </a:r>
            <a:r>
              <a:rPr lang="ru-RU" b="1" dirty="0" smtClean="0">
                <a:solidFill>
                  <a:srgbClr val="002060"/>
                </a:solidFill>
              </a:rPr>
              <a:t>5 «Гуси-лебеди</a:t>
            </a:r>
            <a:r>
              <a:rPr lang="ru-RU" b="1" dirty="0" smtClean="0">
                <a:solidFill>
                  <a:srgbClr val="002060"/>
                </a:solidFill>
              </a:rPr>
              <a:t>» г. </a:t>
            </a:r>
            <a:r>
              <a:rPr lang="ru-RU" b="1" smtClean="0">
                <a:solidFill>
                  <a:srgbClr val="002060"/>
                </a:solidFill>
              </a:rPr>
              <a:t>Стародуб</a:t>
            </a:r>
            <a:endParaRPr lang="ru-RU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349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funart.pro/uploads/posts/2020-03/1584643577_25-p-foni-na-temu-moei-semi-7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341912"/>
            <a:ext cx="9144000" cy="3290415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Ожидаемые результаты: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1.Повышение педагогической грамотности у родителей.</a:t>
            </a:r>
          </a:p>
          <a:p>
            <a:r>
              <a:rPr lang="ru-RU" dirty="0">
                <a:solidFill>
                  <a:srgbClr val="002060"/>
                </a:solidFill>
              </a:rPr>
              <a:t>2.Участие родителей в образовательном процессе, в мероприятиях ОУ.</a:t>
            </a:r>
          </a:p>
          <a:p>
            <a:r>
              <a:rPr lang="ru-RU" dirty="0">
                <a:solidFill>
                  <a:srgbClr val="002060"/>
                </a:solidFill>
              </a:rPr>
              <a:t>3.Укрепление взаимосвязи родителей и детей.</a:t>
            </a:r>
          </a:p>
          <a:p>
            <a:r>
              <a:rPr lang="ru-RU" dirty="0">
                <a:solidFill>
                  <a:srgbClr val="002060"/>
                </a:solidFill>
              </a:rPr>
              <a:t>4.Налаживание доверительных отношений между детским садом и семьей.</a:t>
            </a:r>
          </a:p>
          <a:p>
            <a:r>
              <a:rPr lang="ru-RU" b="1" dirty="0">
                <a:solidFill>
                  <a:srgbClr val="FF0000"/>
                </a:solidFill>
              </a:rPr>
              <a:t>Участники проекта: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дети группы , педагоги, родители.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470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funart.pro/uploads/posts/2020-03/1584643577_25-p-foni-na-temu-moei-semi-7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377538"/>
            <a:ext cx="9144000" cy="388026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Тип проекта: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1. По доминирующей в проекте деятельности: творческий, игровой, познавательный.</a:t>
            </a:r>
          </a:p>
          <a:p>
            <a:r>
              <a:rPr lang="ru-RU" dirty="0">
                <a:solidFill>
                  <a:srgbClr val="002060"/>
                </a:solidFill>
              </a:rPr>
              <a:t>2. По продолжительности – долгосрочный. Реализация проекта рассчитана на </a:t>
            </a:r>
            <a:r>
              <a:rPr lang="ru-RU" dirty="0" smtClean="0">
                <a:solidFill>
                  <a:srgbClr val="002060"/>
                </a:solidFill>
              </a:rPr>
              <a:t>6 </a:t>
            </a:r>
            <a:r>
              <a:rPr lang="ru-RU" dirty="0">
                <a:solidFill>
                  <a:srgbClr val="002060"/>
                </a:solidFill>
              </a:rPr>
              <a:t>месяцев: с 1 сентября </a:t>
            </a:r>
            <a:r>
              <a:rPr lang="ru-RU" dirty="0" smtClean="0">
                <a:solidFill>
                  <a:srgbClr val="002060"/>
                </a:solidFill>
              </a:rPr>
              <a:t>2025 </a:t>
            </a:r>
            <a:r>
              <a:rPr lang="ru-RU" dirty="0">
                <a:solidFill>
                  <a:srgbClr val="002060"/>
                </a:solidFill>
              </a:rPr>
              <a:t>по 20 </a:t>
            </a:r>
            <a:r>
              <a:rPr lang="ru-RU" dirty="0" smtClean="0">
                <a:solidFill>
                  <a:srgbClr val="002060"/>
                </a:solidFill>
              </a:rPr>
              <a:t>февраля 2026 </a:t>
            </a:r>
            <a:r>
              <a:rPr lang="ru-RU" dirty="0">
                <a:solidFill>
                  <a:srgbClr val="002060"/>
                </a:solidFill>
              </a:rPr>
              <a:t>года.</a:t>
            </a:r>
          </a:p>
          <a:p>
            <a:r>
              <a:rPr lang="ru-RU" dirty="0">
                <a:solidFill>
                  <a:srgbClr val="002060"/>
                </a:solidFill>
              </a:rPr>
              <a:t>Условия реализации проекта: заинтересованность детей и родителей, регулярность и систематичность работы.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35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funart.pro/uploads/posts/2020-03/1584643577_25-p-foni-na-temu-moei-semi-7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330036"/>
            <a:ext cx="9144000" cy="3927764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Социальная значимость проекта: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проект затрагивает всех участников этого проекта: </a:t>
            </a:r>
            <a:r>
              <a:rPr lang="ru-RU" dirty="0" err="1">
                <a:solidFill>
                  <a:srgbClr val="002060"/>
                </a:solidFill>
              </a:rPr>
              <a:t>детей,родителей,педагогов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  <a:p>
            <a:r>
              <a:rPr lang="ru-RU" dirty="0">
                <a:solidFill>
                  <a:srgbClr val="002060"/>
                </a:solidFill>
              </a:rPr>
              <a:t>Реализация проекта в образовательных областях:</a:t>
            </a:r>
          </a:p>
          <a:p>
            <a:pPr algn="l"/>
            <a:r>
              <a:rPr lang="ru-RU" dirty="0">
                <a:solidFill>
                  <a:srgbClr val="002060"/>
                </a:solidFill>
              </a:rPr>
              <a:t>-Социализация</a:t>
            </a:r>
          </a:p>
          <a:p>
            <a:pPr algn="l"/>
            <a:r>
              <a:rPr lang="ru-RU" dirty="0">
                <a:solidFill>
                  <a:srgbClr val="002060"/>
                </a:solidFill>
              </a:rPr>
              <a:t>-Познание</a:t>
            </a:r>
          </a:p>
          <a:p>
            <a:pPr algn="l"/>
            <a:r>
              <a:rPr lang="ru-RU" dirty="0">
                <a:solidFill>
                  <a:srgbClr val="002060"/>
                </a:solidFill>
              </a:rPr>
              <a:t>-Коммуникация</a:t>
            </a:r>
          </a:p>
          <a:p>
            <a:pPr algn="l"/>
            <a:r>
              <a:rPr lang="ru-RU" dirty="0">
                <a:solidFill>
                  <a:srgbClr val="002060"/>
                </a:solidFill>
              </a:rPr>
              <a:t>-Художественное творчество</a:t>
            </a:r>
          </a:p>
          <a:p>
            <a:pPr algn="l"/>
            <a:r>
              <a:rPr lang="ru-RU" dirty="0">
                <a:solidFill>
                  <a:srgbClr val="002060"/>
                </a:solidFill>
              </a:rPr>
              <a:t>-Безопасность</a:t>
            </a:r>
          </a:p>
          <a:p>
            <a:pPr algn="l"/>
            <a:r>
              <a:rPr lang="ru-RU" dirty="0">
                <a:solidFill>
                  <a:srgbClr val="002060"/>
                </a:solidFill>
              </a:rPr>
              <a:t>-Здоровье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540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funart.pro/uploads/posts/2020-03/1584643577_25-p-foni-na-temu-moei-semi-7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122363"/>
            <a:ext cx="9144000" cy="413543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Пути решения проекта: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•Составить план проведения творческих мастер-классов и мероприятий с привлечением родителей.</a:t>
            </a:r>
          </a:p>
          <a:p>
            <a:r>
              <a:rPr lang="ru-RU" dirty="0">
                <a:solidFill>
                  <a:srgbClr val="002060"/>
                </a:solidFill>
              </a:rPr>
              <a:t>•Учесть требования и мнения родителей по временному промежутку проведения мастер-классов (день недели, время проведения).</a:t>
            </a:r>
          </a:p>
          <a:p>
            <a:r>
              <a:rPr lang="ru-RU" dirty="0">
                <a:solidFill>
                  <a:srgbClr val="002060"/>
                </a:solidFill>
              </a:rPr>
              <a:t>•Учесть возрастные особенности детей при подготовке к мероприятиям и  составлении конспектов.</a:t>
            </a:r>
          </a:p>
          <a:p>
            <a:r>
              <a:rPr lang="ru-RU" dirty="0">
                <a:solidFill>
                  <a:srgbClr val="002060"/>
                </a:solidFill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996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funart.pro/uploads/posts/2020-03/1584643577_25-p-foni-na-temu-moei-semi-7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835413"/>
              </p:ext>
            </p:extLst>
          </p:nvPr>
        </p:nvGraphicFramePr>
        <p:xfrm>
          <a:off x="0" y="0"/>
          <a:ext cx="12192000" cy="6857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1604">
                  <a:extLst>
                    <a:ext uri="{9D8B030D-6E8A-4147-A177-3AD203B41FA5}">
                      <a16:colId xmlns="" xmlns:a16="http://schemas.microsoft.com/office/drawing/2014/main" val="3423646412"/>
                    </a:ext>
                  </a:extLst>
                </a:gridCol>
                <a:gridCol w="4288903">
                  <a:extLst>
                    <a:ext uri="{9D8B030D-6E8A-4147-A177-3AD203B41FA5}">
                      <a16:colId xmlns="" xmlns:a16="http://schemas.microsoft.com/office/drawing/2014/main" val="2720212591"/>
                    </a:ext>
                  </a:extLst>
                </a:gridCol>
                <a:gridCol w="3161239">
                  <a:extLst>
                    <a:ext uri="{9D8B030D-6E8A-4147-A177-3AD203B41FA5}">
                      <a16:colId xmlns="" xmlns:a16="http://schemas.microsoft.com/office/drawing/2014/main" val="2627669979"/>
                    </a:ext>
                  </a:extLst>
                </a:gridCol>
                <a:gridCol w="3010254">
                  <a:extLst>
                    <a:ext uri="{9D8B030D-6E8A-4147-A177-3AD203B41FA5}">
                      <a16:colId xmlns="" xmlns:a16="http://schemas.microsoft.com/office/drawing/2014/main" val="4257430210"/>
                    </a:ext>
                  </a:extLst>
                </a:gridCol>
              </a:tblGrid>
              <a:tr h="6494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 п/п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Этапы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Цель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Сроки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extLst>
                  <a:ext uri="{0D108BD9-81ED-4DB2-BD59-A6C34878D82A}">
                    <a16:rowId xmlns="" xmlns:a16="http://schemas.microsoft.com/office/drawing/2014/main" val="717015198"/>
                  </a:ext>
                </a:extLst>
              </a:tr>
              <a:tr h="3276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Подготовительно-проектировочный этап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Составить план мероприятий, продумать решаемые задачи каждого мероприятия.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Подобрать материалы для создания конспектов.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01.09.2025– 01.10.2025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extLst>
                  <a:ext uri="{0D108BD9-81ED-4DB2-BD59-A6C34878D82A}">
                    <a16:rowId xmlns="" xmlns:a16="http://schemas.microsoft.com/office/drawing/2014/main" val="566349802"/>
                  </a:ext>
                </a:extLst>
              </a:tr>
              <a:tr h="1958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Практический этап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Проведение мастер-классов, достижение поставленных на первом этапе задач.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01.10.2025– 15.03.2026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extLst>
                  <a:ext uri="{0D108BD9-81ED-4DB2-BD59-A6C34878D82A}">
                    <a16:rowId xmlns="" xmlns:a16="http://schemas.microsoft.com/office/drawing/2014/main" val="63305343"/>
                  </a:ext>
                </a:extLst>
              </a:tr>
              <a:tr h="9741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Презентация проекта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Отчёт по проведённой работе.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15.03.2026– 25.03.2026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extLst>
                  <a:ext uri="{0D108BD9-81ED-4DB2-BD59-A6C34878D82A}">
                    <a16:rowId xmlns="" xmlns:a16="http://schemas.microsoft.com/office/drawing/2014/main" val="1091708336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-583692" y="3860116"/>
            <a:ext cx="1220256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ru-RU" altLang="ru-RU" sz="1200" b="1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ru-RU" altLang="ru-R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85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funart.pro/uploads/posts/2020-03/1584643577_25-p-foni-na-temu-moei-semi-7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-380009"/>
            <a:ext cx="9144000" cy="1805048"/>
          </a:xfrm>
        </p:spPr>
        <p:txBody>
          <a:bodyPr>
            <a:normAutofit/>
          </a:bodyPr>
          <a:lstStyle/>
          <a:p>
            <a:r>
              <a:rPr lang="ru-RU" sz="4000" b="1" dirty="0"/>
              <a:t>План мероприятий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855667"/>
              </p:ext>
            </p:extLst>
          </p:nvPr>
        </p:nvGraphicFramePr>
        <p:xfrm>
          <a:off x="0" y="498763"/>
          <a:ext cx="12191999" cy="64143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8757">
                  <a:extLst>
                    <a:ext uri="{9D8B030D-6E8A-4147-A177-3AD203B41FA5}">
                      <a16:colId xmlns="" xmlns:a16="http://schemas.microsoft.com/office/drawing/2014/main" val="1822154641"/>
                    </a:ext>
                  </a:extLst>
                </a:gridCol>
                <a:gridCol w="3469723">
                  <a:extLst>
                    <a:ext uri="{9D8B030D-6E8A-4147-A177-3AD203B41FA5}">
                      <a16:colId xmlns="" xmlns:a16="http://schemas.microsoft.com/office/drawing/2014/main" val="2985518486"/>
                    </a:ext>
                  </a:extLst>
                </a:gridCol>
                <a:gridCol w="3641019">
                  <a:extLst>
                    <a:ext uri="{9D8B030D-6E8A-4147-A177-3AD203B41FA5}">
                      <a16:colId xmlns="" xmlns:a16="http://schemas.microsoft.com/office/drawing/2014/main" val="1649429536"/>
                    </a:ext>
                  </a:extLst>
                </a:gridCol>
                <a:gridCol w="3572500">
                  <a:extLst>
                    <a:ext uri="{9D8B030D-6E8A-4147-A177-3AD203B41FA5}">
                      <a16:colId xmlns="" xmlns:a16="http://schemas.microsoft.com/office/drawing/2014/main" val="2975245462"/>
                    </a:ext>
                  </a:extLst>
                </a:gridCol>
              </a:tblGrid>
              <a:tr h="3255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№ п/п месяц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22" marR="48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Направление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22" marR="48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Тема мероприятия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22" marR="48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Форма проведения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22" marR="48722" marT="0" marB="0"/>
                </a:tc>
                <a:extLst>
                  <a:ext uri="{0D108BD9-81ED-4DB2-BD59-A6C34878D82A}">
                    <a16:rowId xmlns="" xmlns:a16="http://schemas.microsoft.com/office/drawing/2014/main" val="778520970"/>
                  </a:ext>
                </a:extLst>
              </a:tr>
              <a:tr h="35163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Октябрь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22" marR="48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«Художественно-эстетическое развитие»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22" marR="48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«Ах, эти солнечные дни - вот так мы лето провели!»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«Волшебное превращение» (сотворчество родителей и детей)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2. Родительское собрание  тема: «Возрастные особенности развития, воспитания и обучения детей 4 - 5 лет».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22" marR="48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Выпуск стенгазеты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Конкурс-выставка творческих детско-родительских работ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22" marR="48722" marT="0" marB="0"/>
                </a:tc>
                <a:extLst>
                  <a:ext uri="{0D108BD9-81ED-4DB2-BD59-A6C34878D82A}">
                    <a16:rowId xmlns="" xmlns:a16="http://schemas.microsoft.com/office/drawing/2014/main" val="3769957244"/>
                  </a:ext>
                </a:extLst>
              </a:tr>
              <a:tr h="6608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Октябрь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22" marR="48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«Художественно-эстетическое развитие»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22" marR="48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По ПДД «Знай! Помни! Соблюдай правила дорожного движения!»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22" marR="48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 Выставка рисунков детей совместно с родителями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22" marR="48722" marT="0" marB="0"/>
                </a:tc>
                <a:extLst>
                  <a:ext uri="{0D108BD9-81ED-4DB2-BD59-A6C34878D82A}">
                    <a16:rowId xmlns="" xmlns:a16="http://schemas.microsoft.com/office/drawing/2014/main" val="1560878862"/>
                  </a:ext>
                </a:extLst>
              </a:tr>
              <a:tr h="1070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Ноябрь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22" marR="48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 «Художественно-эстетическое развитие»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«Социально-коммуникативное развитие»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22" marR="48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«Тарелочка для бабушки»  (рисование нетрадиционными способами на бумажной тарелке)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22" marR="48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Мастер-класс для родителей с детьми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Посвященный дню Матери.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22" marR="48722" marT="0" marB="0"/>
                </a:tc>
                <a:extLst>
                  <a:ext uri="{0D108BD9-81ED-4DB2-BD59-A6C34878D82A}">
                    <a16:rowId xmlns="" xmlns:a16="http://schemas.microsoft.com/office/drawing/2014/main" val="1594615601"/>
                  </a:ext>
                </a:extLst>
              </a:tr>
              <a:tr h="6608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Ноябрь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22" marR="48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22" marR="48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«</a:t>
                      </a:r>
                      <a:r>
                        <a:rPr lang="ru-RU" sz="1600" dirty="0" smtClean="0">
                          <a:effectLst/>
                        </a:rPr>
                        <a:t>2025- </a:t>
                      </a:r>
                      <a:r>
                        <a:rPr lang="ru-RU" sz="1600" dirty="0">
                          <a:effectLst/>
                        </a:rPr>
                        <a:t>год </a:t>
                      </a:r>
                      <a:r>
                        <a:rPr lang="ru-RU" sz="1600" dirty="0" smtClean="0">
                          <a:effectLst/>
                        </a:rPr>
                        <a:t>»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22" marR="48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Выпуск семейной газеты-коллажа (родители совместно с детьми)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22" marR="48722" marT="0" marB="0"/>
                </a:tc>
                <a:extLst>
                  <a:ext uri="{0D108BD9-81ED-4DB2-BD59-A6C34878D82A}">
                    <a16:rowId xmlns="" xmlns:a16="http://schemas.microsoft.com/office/drawing/2014/main" val="8498689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1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funart.pro/uploads/posts/2020-03/1584643577_25-p-foni-na-temu-moei-semi-7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237291"/>
              </p:ext>
            </p:extLst>
          </p:nvPr>
        </p:nvGraphicFramePr>
        <p:xfrm>
          <a:off x="0" y="0"/>
          <a:ext cx="12191999" cy="71809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0655">
                  <a:extLst>
                    <a:ext uri="{9D8B030D-6E8A-4147-A177-3AD203B41FA5}">
                      <a16:colId xmlns="" xmlns:a16="http://schemas.microsoft.com/office/drawing/2014/main" val="4022638266"/>
                    </a:ext>
                  </a:extLst>
                </a:gridCol>
                <a:gridCol w="3897824">
                  <a:extLst>
                    <a:ext uri="{9D8B030D-6E8A-4147-A177-3AD203B41FA5}">
                      <a16:colId xmlns="" xmlns:a16="http://schemas.microsoft.com/office/drawing/2014/main" val="291604883"/>
                    </a:ext>
                  </a:extLst>
                </a:gridCol>
                <a:gridCol w="3641018">
                  <a:extLst>
                    <a:ext uri="{9D8B030D-6E8A-4147-A177-3AD203B41FA5}">
                      <a16:colId xmlns="" xmlns:a16="http://schemas.microsoft.com/office/drawing/2014/main" val="2785441589"/>
                    </a:ext>
                  </a:extLst>
                </a:gridCol>
                <a:gridCol w="3572502">
                  <a:extLst>
                    <a:ext uri="{9D8B030D-6E8A-4147-A177-3AD203B41FA5}">
                      <a16:colId xmlns="" xmlns:a16="http://schemas.microsoft.com/office/drawing/2014/main" val="2129678117"/>
                    </a:ext>
                  </a:extLst>
                </a:gridCol>
              </a:tblGrid>
              <a:tr h="7402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Декабрь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«Художественно-эстетическое развитие»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«Зимние узоры» (сотворчество родителей и детей)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Конкурс-выставка творческих детско-родительских работ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extLst>
                  <a:ext uri="{0D108BD9-81ED-4DB2-BD59-A6C34878D82A}">
                    <a16:rowId xmlns="" xmlns:a16="http://schemas.microsoft.com/office/drawing/2014/main" val="1595053822"/>
                  </a:ext>
                </a:extLst>
              </a:tr>
              <a:tr h="1359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Декабрь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 dirty="0">
                          <a:effectLst/>
                        </a:rPr>
                        <a:t>«Художественно-эстетическое развитие»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«Ах, эта елочка, красавица!»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Изготовление елочек своими руками из подручных материалов,  совместно родителей с детьми.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extLst>
                  <a:ext uri="{0D108BD9-81ED-4DB2-BD59-A6C34878D82A}">
                    <a16:rowId xmlns="" xmlns:a16="http://schemas.microsoft.com/office/drawing/2014/main" val="382888613"/>
                  </a:ext>
                </a:extLst>
              </a:tr>
              <a:tr h="1359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Декабрь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«Художественно-эстетическое развитие»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«Социально-коммуникативное развитие»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«Скоро-скоро Новый год» (изготовление подарочной упаковки в виде конфеты из втулки от туалетной бумаги)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Мастер-класс для родителей с детьми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0665" algn="l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extLst>
                  <a:ext uri="{0D108BD9-81ED-4DB2-BD59-A6C34878D82A}">
                    <a16:rowId xmlns="" xmlns:a16="http://schemas.microsoft.com/office/drawing/2014/main" val="1854850310"/>
                  </a:ext>
                </a:extLst>
              </a:tr>
              <a:tr h="9063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Декабрь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«Вот так чудо в нашем зале!»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 Новогодний праздник с участием детей, родителей и педагогов группы.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extLst>
                  <a:ext uri="{0D108BD9-81ED-4DB2-BD59-A6C34878D82A}">
                    <a16:rowId xmlns="" xmlns:a16="http://schemas.microsoft.com/office/drawing/2014/main" val="1621647718"/>
                  </a:ext>
                </a:extLst>
              </a:tr>
              <a:tr h="1359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Январь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«Художественно-эстетическое развитие»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«Социально-коммуникативное развитие»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«Рисуем, играя» (рисование солью  и клеем ПВА)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Мастер-класс для родителей с детьми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extLst>
                  <a:ext uri="{0D108BD9-81ED-4DB2-BD59-A6C34878D82A}">
                    <a16:rowId xmlns="" xmlns:a16="http://schemas.microsoft.com/office/drawing/2014/main" val="814544297"/>
                  </a:ext>
                </a:extLst>
              </a:tr>
              <a:tr h="11329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Январь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«Физическое развитие»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«А ну-ка веселей!»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Экскурсия на стадион. Катание детей совместно с родителями на коньках.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0" marB="0"/>
                </a:tc>
                <a:extLst>
                  <a:ext uri="{0D108BD9-81ED-4DB2-BD59-A6C34878D82A}">
                    <a16:rowId xmlns="" xmlns:a16="http://schemas.microsoft.com/office/drawing/2014/main" val="1999932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554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funart.pro/uploads/posts/2020-03/1584643577_25-p-foni-na-temu-moei-semi-7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652749"/>
              </p:ext>
            </p:extLst>
          </p:nvPr>
        </p:nvGraphicFramePr>
        <p:xfrm>
          <a:off x="0" y="0"/>
          <a:ext cx="12192000" cy="70466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8755">
                  <a:extLst>
                    <a:ext uri="{9D8B030D-6E8A-4147-A177-3AD203B41FA5}">
                      <a16:colId xmlns="" xmlns:a16="http://schemas.microsoft.com/office/drawing/2014/main" val="594644364"/>
                    </a:ext>
                  </a:extLst>
                </a:gridCol>
                <a:gridCol w="3469726">
                  <a:extLst>
                    <a:ext uri="{9D8B030D-6E8A-4147-A177-3AD203B41FA5}">
                      <a16:colId xmlns="" xmlns:a16="http://schemas.microsoft.com/office/drawing/2014/main" val="3420429858"/>
                    </a:ext>
                  </a:extLst>
                </a:gridCol>
                <a:gridCol w="3641017">
                  <a:extLst>
                    <a:ext uri="{9D8B030D-6E8A-4147-A177-3AD203B41FA5}">
                      <a16:colId xmlns="" xmlns:a16="http://schemas.microsoft.com/office/drawing/2014/main" val="3738134312"/>
                    </a:ext>
                  </a:extLst>
                </a:gridCol>
                <a:gridCol w="3572502">
                  <a:extLst>
                    <a:ext uri="{9D8B030D-6E8A-4147-A177-3AD203B41FA5}">
                      <a16:colId xmlns="" xmlns:a16="http://schemas.microsoft.com/office/drawing/2014/main" val="1728725352"/>
                    </a:ext>
                  </a:extLst>
                </a:gridCol>
              </a:tblGrid>
              <a:tr h="6803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Февраль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«Социально-коммуникативное развитие»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«Теремок»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Показ кукольного театра с участием родителей.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extLst>
                  <a:ext uri="{0D108BD9-81ED-4DB2-BD59-A6C34878D82A}">
                    <a16:rowId xmlns="" xmlns:a16="http://schemas.microsoft.com/office/drawing/2014/main" val="2053817047"/>
                  </a:ext>
                </a:extLst>
              </a:tr>
              <a:tr h="911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Февраль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«Удивительное рядом»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Выставка совместных творческих работ в рамках недели «Игры и игрушки»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extLst>
                  <a:ext uri="{0D108BD9-81ED-4DB2-BD59-A6C34878D82A}">
                    <a16:rowId xmlns="" xmlns:a16="http://schemas.microsoft.com/office/drawing/2014/main" val="1333876197"/>
                  </a:ext>
                </a:extLst>
              </a:tr>
              <a:tr h="2068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Февраль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«Художественно-эстетическое развитие»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«Социально-коммуникативное развитие»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«Физическое развитие»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«Подарок для папы» (изготовление кораблика из материалов для уборки: тряпки, губки)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«23 февраля»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Мастер-класс для мам с детьми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Досуг с участием пап воспитанников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extLst>
                  <a:ext uri="{0D108BD9-81ED-4DB2-BD59-A6C34878D82A}">
                    <a16:rowId xmlns="" xmlns:a16="http://schemas.microsoft.com/office/drawing/2014/main" val="2404591431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Февраль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«Социально-коммуникативное развитие»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«Сладкие фантазии»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круглый стол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обмен опытом как создать вкусное и полезное блюдо для ребёнка.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extLst>
                  <a:ext uri="{0D108BD9-81ED-4DB2-BD59-A6C34878D82A}">
                    <a16:rowId xmlns="" xmlns:a16="http://schemas.microsoft.com/office/drawing/2014/main" val="1623253200"/>
                  </a:ext>
                </a:extLst>
              </a:tr>
              <a:tr h="449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Март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 «Мой поселок –  чистый!»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Участие в субботнике детей и родителей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extLst>
                  <a:ext uri="{0D108BD9-81ED-4DB2-BD59-A6C34878D82A}">
                    <a16:rowId xmlns="" xmlns:a16="http://schemas.microsoft.com/office/drawing/2014/main" val="319341862"/>
                  </a:ext>
                </a:extLst>
              </a:tr>
              <a:tr h="16056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Март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«Художественно-эстетическое развитие»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«Социально-коммуникативное развитие»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«Весеннее настроение»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Изготовление цветов из цветных салфеток, с участием пап группы.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28" marR="48928" marT="0" marB="0"/>
                </a:tc>
                <a:extLst>
                  <a:ext uri="{0D108BD9-81ED-4DB2-BD59-A6C34878D82A}">
                    <a16:rowId xmlns="" xmlns:a16="http://schemas.microsoft.com/office/drawing/2014/main" val="4147177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44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funart.pro/uploads/posts/2020-03/1584643577_25-p-foni-na-temu-moei-semi-7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607409"/>
              </p:ext>
            </p:extLst>
          </p:nvPr>
        </p:nvGraphicFramePr>
        <p:xfrm>
          <a:off x="0" y="0"/>
          <a:ext cx="12192000" cy="6857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8755">
                  <a:extLst>
                    <a:ext uri="{9D8B030D-6E8A-4147-A177-3AD203B41FA5}">
                      <a16:colId xmlns="" xmlns:a16="http://schemas.microsoft.com/office/drawing/2014/main" val="721450625"/>
                    </a:ext>
                  </a:extLst>
                </a:gridCol>
                <a:gridCol w="3469725">
                  <a:extLst>
                    <a:ext uri="{9D8B030D-6E8A-4147-A177-3AD203B41FA5}">
                      <a16:colId xmlns="" xmlns:a16="http://schemas.microsoft.com/office/drawing/2014/main" val="2950936342"/>
                    </a:ext>
                  </a:extLst>
                </a:gridCol>
                <a:gridCol w="3641019">
                  <a:extLst>
                    <a:ext uri="{9D8B030D-6E8A-4147-A177-3AD203B41FA5}">
                      <a16:colId xmlns="" xmlns:a16="http://schemas.microsoft.com/office/drawing/2014/main" val="933853261"/>
                    </a:ext>
                  </a:extLst>
                </a:gridCol>
                <a:gridCol w="3572501">
                  <a:extLst>
                    <a:ext uri="{9D8B030D-6E8A-4147-A177-3AD203B41FA5}">
                      <a16:colId xmlns="" xmlns:a16="http://schemas.microsoft.com/office/drawing/2014/main" val="203208225"/>
                    </a:ext>
                  </a:extLst>
                </a:gridCol>
              </a:tblGrid>
              <a:tr h="20212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Март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«Социально-коммуникативное развитие»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«Физическое развитие»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«А ну-ка, мамочки!»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Досуг с участием мам группы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520718583"/>
                  </a:ext>
                </a:extLst>
              </a:tr>
              <a:tr h="12031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Апрель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«Познавательное развитие»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«Путешествие на волшебном паровозике»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Открытое занятие по ФЭМП для родителей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38218371"/>
                  </a:ext>
                </a:extLst>
              </a:tr>
              <a:tr h="24303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Апрель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«Художественно-эстетическое развитие»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«Социально-коммуникативное развитие»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«Пейзаж» (рисование с использованием нетрадиционных методов)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Мастер-класс для родителей с детьми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09901644"/>
                  </a:ext>
                </a:extLst>
              </a:tr>
              <a:tr h="12031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Май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«Художественно-эстетическое развитие»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«День победы!» (сотворчество родителей и детей)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Конкурс-выставка творческих детско-родительских работ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6530008"/>
                  </a:ext>
                </a:extLst>
              </a:tr>
            </a:tbl>
          </a:graphicData>
        </a:graphic>
      </p:graphicFrame>
      <p:sp>
        <p:nvSpPr>
          <p:cNvPr id="8" name="Rectangle 2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-3770516" y="2601585"/>
            <a:ext cx="19733034" cy="318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975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E:\DCIM\100SSCAM\SDC11136.JPG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1015" y="227828"/>
            <a:ext cx="4259766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E:\DCIM\100SSCAM\SDC11131.JPG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4754" y="3397863"/>
            <a:ext cx="4408758" cy="2975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E:\DCIM\100SSCAM\SDC11143.JPG"/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32622" y="3123028"/>
            <a:ext cx="3574417" cy="2921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E:\DCIM\100SSCAM\SDC11138.JPG"/>
          <p:cNvPicPr/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41928" y="187935"/>
            <a:ext cx="3731452" cy="2548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unart.pro/uploads/posts/2020-03/1584643577_25-p-foni-na-temu-moei-semi-7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520042"/>
            <a:ext cx="9144000" cy="4500748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002060"/>
                </a:solidFill>
              </a:rPr>
              <a:t>«От того, как прошло детство, 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b="1" i="1" dirty="0">
                <a:solidFill>
                  <a:srgbClr val="002060"/>
                </a:solidFill>
              </a:rPr>
              <a:t>кто вёл ребенка за руку в детские годы, 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b="1" i="1" dirty="0">
                <a:solidFill>
                  <a:srgbClr val="002060"/>
                </a:solidFill>
              </a:rPr>
              <a:t>что вошло в его разум и сердце из окружающего мира –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b="1" i="1" dirty="0">
                <a:solidFill>
                  <a:srgbClr val="002060"/>
                </a:solidFill>
              </a:rPr>
              <a:t>от этого в решающей степени зависит, 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b="1" i="1" dirty="0">
                <a:solidFill>
                  <a:srgbClr val="002060"/>
                </a:solidFill>
              </a:rPr>
              <a:t>каким человеком станет сегодняшний малыш". 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Сухомлинский В.А</a:t>
            </a:r>
          </a:p>
        </p:txBody>
      </p:sp>
    </p:spTree>
    <p:extLst>
      <p:ext uri="{BB962C8B-B14F-4D97-AF65-F5344CB8AC3E}">
        <p14:creationId xmlns:p14="http://schemas.microsoft.com/office/powerpoint/2010/main" val="68398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E:\DCIM\100SSCAM\SDC10298.JPG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5948" y="385103"/>
            <a:ext cx="4217744" cy="2850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E:\DCIM\100SSCAM\SDC10291.JPG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91643" y="389425"/>
            <a:ext cx="3571361" cy="2789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E:\DCIM\100SSCAM\SDC10297.JPG"/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8187" y="3540589"/>
            <a:ext cx="4101099" cy="2789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E:\DCIM\100SSCAM\SDC10296.JPG"/>
          <p:cNvPicPr/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06077" y="3539490"/>
            <a:ext cx="3609975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unart.pro/uploads/posts/2020-03/1584643577_25-p-foni-na-temu-moei-semi-7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46265"/>
            <a:ext cx="9144000" cy="4711535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Пояснительная записка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К сожалению, в современном обществе многие родители оставляют воспитание, обучение и развитие своих детей на откуп общеобразовательным учреждениям. Зачастую, родители мало интересуются успехами своих детей. Заинтересовать их очень трудно, а привлечь к совместной деятельности практически невозможно. А ведь именно в совместной деятельности и происходит полноценное развитие ребенка. Дошкольный возраст – это период, очень восприимчивый ко всему, что происходит вокруг. Все, абсолютно все, что происходит с ребенком до 5 лет, оставляет свой след на всю его дальнейшую жизнь. Именно в этот период детям особенно необходимо внимание родителей. Упущенное в это время уже не восполнится никогда.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51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unart.pro/uploads/posts/2020-03/1584643577_25-p-foni-na-temu-moei-semi-7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794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688769"/>
            <a:ext cx="9144000" cy="4821382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rgbClr val="002060"/>
                </a:solidFill>
              </a:rPr>
              <a:t>Для воспитания полноценной личности необходимо способствовать социализации ребенка в его первых социумах – семье и группе детского сада, которые могут способствовать его социально-психологической адаптации к дальнейшей жизни в обществе и успешному взаимодействию с окружающим миром. </a:t>
            </a:r>
          </a:p>
          <a:p>
            <a:r>
              <a:rPr lang="ru-RU" dirty="0">
                <a:solidFill>
                  <a:srgbClr val="002060"/>
                </a:solidFill>
              </a:rPr>
              <a:t>Являясь одним из важных факторов социального воздействия, семья оказывает влияние в целом на физическое, психическое и социальное развитие ребенка. Роль семьи состоит в постепенном введении ребенка в общество, чтобы его развитие шло сообразно природе ребенка и культуре страны, где он появился на свет. Обучение ребенка тому социальному опыту, который накопило человечество, культуре страны, ее нравственным нормам, традициям народа – прямая функция семьи как социального института. Но все это невозможно без систематического просвещения родителей.</a:t>
            </a:r>
          </a:p>
          <a:p>
            <a:r>
              <a:rPr lang="ru-RU" b="1" dirty="0">
                <a:solidFill>
                  <a:srgbClr val="002060"/>
                </a:solidFill>
              </a:rPr>
              <a:t> </a:t>
            </a:r>
            <a:endParaRPr lang="ru-RU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763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unart.pro/uploads/posts/2020-03/1584643577_25-p-foni-na-temu-moei-semi-7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44383"/>
            <a:ext cx="9144000" cy="5688281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Актуальность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Зачастую современные родители не знают чем занять своего ребёнка, а тем более чем можно заняться вместе с малышом 3-4 лет. Большинство родителей не хотят или боятся участвовать в совместных мероприятиях в детском саду. Очень многие не понимают зачем, для чего и для кого это нужно. А ведь это нужно именно им и их детям, ведь чем старше ребёнок, тем дальше в своих интересах он становится от родителей, которые не принимали участие в его «садовской» жизни. А каким уверенным в себе и своих силах является ребёнок, которому всегда придёт на помощь мама или папа, ведь как приятно ребёнку видеть и ощущать поддержку близкого человека.</a:t>
            </a:r>
          </a:p>
          <a:p>
            <a:r>
              <a:rPr lang="ru-RU" dirty="0">
                <a:solidFill>
                  <a:srgbClr val="002060"/>
                </a:solidFill>
              </a:rPr>
              <a:t>Сотрудники образовательных учреждений должны доступно донести до родителей эту информацию и  проводить достаточное количество мероприятий с привлечением родителей, для того чтобы родители поняли на опыте всю важность совместной деятельности с детьми.</a:t>
            </a:r>
          </a:p>
          <a:p>
            <a:r>
              <a:rPr lang="ru-RU" dirty="0">
                <a:solidFill>
                  <a:srgbClr val="002060"/>
                </a:solidFill>
              </a:rPr>
              <a:t>Семья и детский сад - два общественных института, которые стоят у истоков нашего будущего, но зачастую не всегда им хватает взаимопонимания, такта, терпения, чтобы услышать и понять друг друга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891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unart.pro/uploads/posts/2020-03/1584643577_25-p-foni-na-temu-moei-semi-7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63138"/>
            <a:ext cx="9144000" cy="5617028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rgbClr val="002060"/>
                </a:solidFill>
              </a:rPr>
              <a:t>Актуальность проблемы состоит в том, что детский сад - первый несемейный социальный институт, первое воспитательное учреждение, с которым вступают в контакт родители и где начинается их систематическое педагогическое просвещение. От совместной работы родителей и педагогов зависит дальнейшее развитие ребенка.</a:t>
            </a:r>
          </a:p>
          <a:p>
            <a:r>
              <a:rPr lang="ru-RU" dirty="0">
                <a:solidFill>
                  <a:srgbClr val="002060"/>
                </a:solidFill>
              </a:rPr>
              <a:t>Работая в детском саду с детьми, я пришла к выводу, что один из основных этапов деятельности воспитателя - это найти взаимопонимание с родителями.</a:t>
            </a:r>
          </a:p>
          <a:p>
            <a:r>
              <a:rPr lang="ru-RU" dirty="0">
                <a:solidFill>
                  <a:srgbClr val="002060"/>
                </a:solidFill>
              </a:rPr>
              <a:t>Работа с родителями является одним из условий в развитии творческих способностей у детей дошкольного возраста. Творческие задания для родителей, организация конкурсов, участие в проектной деятельности, совместные мероприятия, направленные на развитие творческих способностей детей – всё это способствует налаживанию доверительных отношений между детским садом и семьей, а также открывают возможности для родителей участвовать в образовательном процессе. Как заинтересовать родителей в совместной работе? Как создать единое пространство развития ребенка в семье и ДОУ, со всеми участниками образовательного пространства?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510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unart.pro/uploads/posts/2020-03/1584643577_25-p-foni-na-temu-moei-semi-7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122363"/>
            <a:ext cx="9144000" cy="4135437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Гипотеза </a:t>
            </a:r>
            <a:r>
              <a:rPr lang="ru-RU" b="1" dirty="0">
                <a:solidFill>
                  <a:srgbClr val="FF0000"/>
                </a:solidFill>
              </a:rPr>
              <a:t>проекта: 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Если правильно организовать взаимодействие семьи и детского сада, формировать педагогическую компетентность родителей в вопросах воспитания детей, то можно добиться повышения эффективности </a:t>
            </a:r>
            <a:r>
              <a:rPr lang="ru-RU" dirty="0" err="1">
                <a:solidFill>
                  <a:srgbClr val="002060"/>
                </a:solidFill>
              </a:rPr>
              <a:t>воспитательно</a:t>
            </a:r>
            <a:r>
              <a:rPr lang="ru-RU" dirty="0">
                <a:solidFill>
                  <a:srgbClr val="002060"/>
                </a:solidFill>
              </a:rPr>
              <a:t>-образовательного процесса. В связи с этим, я разработала и реализовала проект, который называется «Главное - ВМЕСТЕ»!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512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funart.pro/uploads/posts/2020-03/1584643577_25-p-foni-na-temu-moei-semi-7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698171"/>
            <a:ext cx="9144000" cy="3559629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Цель проекта: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Вовлечение семьи в единое образовательное пространство, повышение психолого-педагогической компетентности родителей в вопросах детско-родительских отношений.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358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funart.pro/uploads/posts/2020-03/1584643577_25-p-foni-na-temu-moei-semi-7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831273"/>
            <a:ext cx="9144000" cy="4426527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Задачи: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1.Вовлекать родителей в образовательный процесс.</a:t>
            </a:r>
          </a:p>
          <a:p>
            <a:r>
              <a:rPr lang="ru-RU" dirty="0">
                <a:solidFill>
                  <a:srgbClr val="002060"/>
                </a:solidFill>
              </a:rPr>
              <a:t>2.Способствовать стремлению родителей взаимодействовать со своим ребёнком.</a:t>
            </a:r>
          </a:p>
          <a:p>
            <a:r>
              <a:rPr lang="ru-RU" dirty="0">
                <a:solidFill>
                  <a:srgbClr val="002060"/>
                </a:solidFill>
              </a:rPr>
              <a:t>3.Побуждать родителей к поддержке интереса и любознательности детей.</a:t>
            </a:r>
          </a:p>
          <a:p>
            <a:r>
              <a:rPr lang="ru-RU" dirty="0">
                <a:solidFill>
                  <a:srgbClr val="002060"/>
                </a:solidFill>
              </a:rPr>
              <a:t>4.Привлекать родителей к совместной деятельности с детьми.</a:t>
            </a:r>
          </a:p>
          <a:p>
            <a:r>
              <a:rPr lang="ru-RU" dirty="0">
                <a:solidFill>
                  <a:srgbClr val="002060"/>
                </a:solidFill>
              </a:rPr>
              <a:t>5.Повышать готовность родителей к развитию творческого потенциала ребёнка.</a:t>
            </a:r>
          </a:p>
          <a:p>
            <a:r>
              <a:rPr lang="ru-RU" dirty="0">
                <a:solidFill>
                  <a:srgbClr val="002060"/>
                </a:solidFill>
              </a:rPr>
              <a:t>6.Развивать грамотность родителей, как воспитателей познавательной активности ребёнка.</a:t>
            </a:r>
          </a:p>
          <a:p>
            <a:r>
              <a:rPr lang="ru-RU" dirty="0">
                <a:solidFill>
                  <a:srgbClr val="002060"/>
                </a:solidFill>
              </a:rPr>
              <a:t>7.Формировать навыки, умения организовывать совместную деятельность с детьми. </a:t>
            </a:r>
          </a:p>
          <a:p>
            <a:r>
              <a:rPr lang="ru-RU" dirty="0">
                <a:solidFill>
                  <a:srgbClr val="002060"/>
                </a:solidFill>
              </a:rPr>
              <a:t>8.Развивать общение взрослого и ребёнка, умение находить общие интересы.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203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1436</Words>
  <Application>Microsoft Office PowerPoint</Application>
  <PresentationFormat>Произвольный</PresentationFormat>
  <Paragraphs>244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Проект по просвещению родителей: «Главное - ВМЕСТЕ»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План мероприятий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по просвещению родителей: «Главное - ВМЕСТЕ»</dc:title>
  <dc:creator>Пользователь Windows</dc:creator>
  <cp:lastModifiedBy>Пользователь</cp:lastModifiedBy>
  <cp:revision>16</cp:revision>
  <dcterms:created xsi:type="dcterms:W3CDTF">2020-10-19T04:49:44Z</dcterms:created>
  <dcterms:modified xsi:type="dcterms:W3CDTF">2026-02-13T19:30:53Z</dcterms:modified>
</cp:coreProperties>
</file>