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70" r:id="rId13"/>
    <p:sldId id="271" r:id="rId14"/>
    <p:sldId id="272" r:id="rId15"/>
    <p:sldId id="268" r:id="rId16"/>
    <p:sldId id="269" r:id="rId17"/>
    <p:sldId id="273" r:id="rId18"/>
    <p:sldId id="274" r:id="rId19"/>
    <p:sldId id="275" r:id="rId20"/>
    <p:sldId id="277" r:id="rId21"/>
    <p:sldId id="276" r:id="rId22"/>
    <p:sldId id="278" r:id="rId23"/>
    <p:sldId id="279" r:id="rId24"/>
    <p:sldId id="280" r:id="rId25"/>
    <p:sldId id="281" r:id="rId26"/>
    <p:sldId id="282" r:id="rId27"/>
    <p:sldId id="283" r:id="rId2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99" d="100"/>
          <a:sy n="99" d="100"/>
        </p:scale>
        <p:origin x="-24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AB1A22-F168-499D-9953-6444B191426D}" type="datetimeFigureOut">
              <a:rPr lang="ru-RU" smtClean="0"/>
              <a:pPr/>
              <a:t>17.09.2021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1CEE95-892E-4744-AC5B-889A9D15466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7238519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C9939E-9235-4C34-BE39-9FEEE5F6CFC7}" type="slidenum">
              <a:rPr lang="ru-RU" smtClean="0"/>
              <a:pPr/>
              <a:t>20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3969568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17.09.2021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17.09.2021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17.09.2021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17.09.2021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17.09.2021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17.09.2021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17.09.2021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57158" y="1785926"/>
            <a:ext cx="7200896" cy="1829761"/>
          </a:xfrm>
        </p:spPr>
        <p:txBody>
          <a:bodyPr>
            <a:noAutofit/>
          </a:bodyPr>
          <a:lstStyle/>
          <a:p>
            <a:r>
              <a:rPr lang="ru-RU" sz="3200" b="1" dirty="0" smtClean="0"/>
              <a:t>Психолого-педагогические аспекты профилактики  вовлечения молодежи в экстремистские объединения</a:t>
            </a:r>
            <a:r>
              <a:rPr lang="ru-RU" sz="3200" dirty="0" smtClean="0"/>
              <a:t/>
            </a:r>
            <a:br>
              <a:rPr lang="ru-RU" sz="3200" dirty="0" smtClean="0"/>
            </a:br>
            <a:endParaRPr lang="ru-RU" sz="32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4357694"/>
            <a:ext cx="8243918" cy="453616"/>
          </a:xfrm>
        </p:spPr>
        <p:txBody>
          <a:bodyPr>
            <a:normAutofit fontScale="47500" lnSpcReduction="20000"/>
          </a:bodyPr>
          <a:lstStyle/>
          <a:p>
            <a:pPr algn="l"/>
            <a:r>
              <a:rPr lang="ru-RU" dirty="0" err="1" smtClean="0"/>
              <a:t>Гераськина</a:t>
            </a:r>
            <a:r>
              <a:rPr lang="ru-RU" dirty="0" smtClean="0"/>
              <a:t> Оксана Алексеевна, старший преподаватель кафедры воспитания и социализации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smtClean="0"/>
              <a:t>Большую роль в динамике эмоциональных переживаний экстремиста играют самые сильные эмоциональные переживания – аффекты. </a:t>
            </a:r>
          </a:p>
          <a:p>
            <a:endParaRPr lang="ru-RU" dirty="0" smtClean="0"/>
          </a:p>
          <a:p>
            <a:r>
              <a:rPr lang="ru-RU" dirty="0" smtClean="0"/>
              <a:t>Причем в отличие от обычных аффектов, вызываемых случайными жизненными ситуациями, у экстремиста это нередко сознательно спланированные (идейные) аффекты.</a:t>
            </a:r>
          </a:p>
          <a:p>
            <a:endParaRPr lang="ru-RU" dirty="0" smtClean="0"/>
          </a:p>
          <a:p>
            <a:r>
              <a:rPr lang="ru-RU" dirty="0" smtClean="0"/>
              <a:t> Как наркозависимый нуждается в систематическом принятии наркотических средств, так и экстремист нуждается в периодическом переживании сильных аффективных состояний, которые позволяют ему временно снизить напряженность эмоционального переживания 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dirty="0" smtClean="0"/>
              <a:t>Эмоциональные </a:t>
            </a:r>
            <a:r>
              <a:rPr lang="ru-RU" sz="2400" dirty="0" smtClean="0"/>
              <a:t>экстремистские переживания</a:t>
            </a:r>
            <a:endParaRPr lang="ru-RU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 smtClean="0"/>
              <a:t>Возрастная потребность в общении со сверстниками, группировании. В подростковом возрасте человек ощущает себя личностью, задумывается над своим «Я»: каков «Я»? Я такой как все? Я не такой как все? Появляется потребность найти себя, подражать сформировавшемуся идеалу, реализовать бурно проявляющееся «чувство взрослости».</a:t>
            </a:r>
          </a:p>
          <a:p>
            <a:endParaRPr lang="ru-RU" dirty="0" smtClean="0"/>
          </a:p>
          <a:p>
            <a:r>
              <a:rPr lang="ru-RU" dirty="0" smtClean="0"/>
              <a:t>Именно в подростковом возрасте резко проявляется потребность в дружбе, в ощущении своей нужности другому, защищенности, понимании, сочувствии, сопереживании, уважении со стороны равных себе сверстников, в их положительной оценке.</a:t>
            </a:r>
          </a:p>
          <a:p>
            <a:endParaRPr lang="ru-RU" dirty="0" smtClean="0"/>
          </a:p>
          <a:p>
            <a:r>
              <a:rPr lang="ru-RU" dirty="0" smtClean="0"/>
              <a:t>Подростку необходима среда, где есть возможность быть принятым таким, каков он есть, возможность «быть как все»: в одежде, в манерах поведения, в сленге, в своеобразных ценностях культуры (или </a:t>
            </a:r>
            <a:r>
              <a:rPr lang="ru-RU" dirty="0" err="1" smtClean="0"/>
              <a:t>псевдокультуры</a:t>
            </a:r>
            <a:r>
              <a:rPr lang="ru-RU" dirty="0" smtClean="0"/>
              <a:t>) – в определенной музыке, живописи, книгах, видеофильмах и т.д.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400" dirty="0" smtClean="0"/>
              <a:t>Причины приобщения подростков к неформальным, экстремистским  объединениям</a:t>
            </a:r>
            <a:endParaRPr lang="ru-RU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018451"/>
          </a:xfrm>
        </p:spPr>
        <p:txBody>
          <a:bodyPr>
            <a:normAutofit/>
          </a:bodyPr>
          <a:lstStyle/>
          <a:p>
            <a:r>
              <a:rPr lang="ru-RU" sz="2000" dirty="0" smtClean="0"/>
              <a:t>До 80% участников группировок экстремистской направленности составляют лица в возрасте до 30 лет.</a:t>
            </a:r>
          </a:p>
          <a:p>
            <a:endParaRPr lang="ru-RU" sz="2000" dirty="0" smtClean="0"/>
          </a:p>
          <a:p>
            <a:r>
              <a:rPr lang="ru-RU" sz="2000" dirty="0" smtClean="0"/>
              <a:t>Объектом правоприменительной деятельности молодые люди становятся лишь после совершения преступлений, относимых к категории тяжких</a:t>
            </a:r>
            <a:r>
              <a:rPr lang="ru-RU" sz="2000" dirty="0" smtClean="0"/>
              <a:t>.</a:t>
            </a:r>
          </a:p>
          <a:p>
            <a:r>
              <a:rPr lang="ru-RU" sz="2000" dirty="0" smtClean="0"/>
              <a:t>Важно – правовое просвещение педагогов и молодежи!</a:t>
            </a:r>
            <a:endParaRPr lang="ru-RU" sz="2000" dirty="0" smtClean="0"/>
          </a:p>
          <a:p>
            <a:endParaRPr lang="ru-RU" dirty="0"/>
          </a:p>
          <a:p>
            <a:pPr marL="109728" indent="0" algn="ctr">
              <a:buNone/>
            </a:pPr>
            <a:r>
              <a:rPr lang="ru-RU" dirty="0" smtClean="0">
                <a:solidFill>
                  <a:srgbClr val="FF0000"/>
                </a:solidFill>
              </a:rPr>
              <a:t>Главная задача работы с молодежью  - профилактика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07504" y="274638"/>
            <a:ext cx="9036496" cy="1143000"/>
          </a:xfrm>
        </p:spPr>
        <p:txBody>
          <a:bodyPr>
            <a:normAutofit/>
          </a:bodyPr>
          <a:lstStyle/>
          <a:p>
            <a:r>
              <a:rPr lang="ru-RU" sz="2800" dirty="0" smtClean="0">
                <a:effectLst/>
              </a:rPr>
              <a:t>Профилактика экстремизма в молодежной среде</a:t>
            </a:r>
            <a:endParaRPr lang="ru-RU" sz="280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5547529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smtClean="0"/>
              <a:t>Экстремизм могут осуществлять люди, имеющие самое разное социальное и имущественное положение, национальную и религиозную принадлежность, профессиональный и образовательный уровень, возрастную и половую группы и т.д.</a:t>
            </a:r>
          </a:p>
          <a:p>
            <a:endParaRPr lang="ru-RU" dirty="0" smtClean="0"/>
          </a:p>
          <a:p>
            <a:r>
              <a:rPr lang="ru-RU" dirty="0" smtClean="0"/>
              <a:t>Следует отличать экстремизм от деятельности оппозиционных политических партий, представителей конфессий, этнических сообществ</a:t>
            </a:r>
          </a:p>
          <a:p>
            <a:endParaRPr lang="ru-RU" dirty="0" smtClean="0"/>
          </a:p>
          <a:p>
            <a:r>
              <a:rPr lang="ru-RU" dirty="0" smtClean="0"/>
              <a:t>Следует различать молодежные группировки экстремистской направленности от неформальных молодежных объединений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dirty="0">
                <a:effectLst/>
              </a:rPr>
              <a:t>Профилактика экстремизма в молодежной среде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xmlns="" val="314781625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79512" y="1916832"/>
            <a:ext cx="8712968" cy="4752528"/>
          </a:xfrm>
        </p:spPr>
        <p:txBody>
          <a:bodyPr>
            <a:normAutofit fontScale="62500" lnSpcReduction="20000"/>
          </a:bodyPr>
          <a:lstStyle/>
          <a:p>
            <a:r>
              <a:rPr lang="ru-RU" dirty="0" smtClean="0"/>
              <a:t>В большинстве школьник отрицательно относятся к явлениям экстремизма и терроризма</a:t>
            </a:r>
          </a:p>
          <a:p>
            <a:endParaRPr lang="ru-RU" dirty="0" smtClean="0"/>
          </a:p>
          <a:p>
            <a:r>
              <a:rPr lang="ru-RU" dirty="0" smtClean="0"/>
              <a:t>Школьники предпочитают «цивилизованные» методы взаимодействия с властью: больше50% -обращение в СМИ</a:t>
            </a:r>
          </a:p>
          <a:p>
            <a:r>
              <a:rPr lang="ru-RU" dirty="0"/>
              <a:t> </a:t>
            </a:r>
            <a:r>
              <a:rPr lang="ru-RU" dirty="0" smtClean="0"/>
              <a:t>              около 30%  - обращение в суды</a:t>
            </a:r>
          </a:p>
          <a:p>
            <a:endParaRPr lang="ru-RU" dirty="0" smtClean="0"/>
          </a:p>
          <a:p>
            <a:r>
              <a:rPr lang="ru-RU" dirty="0" smtClean="0"/>
              <a:t>20% допускают свое участие в забастовках и митингах.</a:t>
            </a:r>
          </a:p>
          <a:p>
            <a:endParaRPr lang="ru-RU" dirty="0" smtClean="0"/>
          </a:p>
          <a:p>
            <a:r>
              <a:rPr lang="ru-RU" dirty="0" smtClean="0"/>
              <a:t>Большая часть опрошенных студентов склонна вину за неудачи признавать не за собой, а за государством, внешними обстоятельствами.</a:t>
            </a:r>
          </a:p>
          <a:p>
            <a:endParaRPr lang="ru-RU" dirty="0" smtClean="0"/>
          </a:p>
          <a:p>
            <a:r>
              <a:rPr lang="ru-RU" dirty="0" smtClean="0"/>
              <a:t>25% из опрошенных школьников станет </a:t>
            </a:r>
            <a:r>
              <a:rPr lang="ru-RU" dirty="0"/>
              <a:t>з</a:t>
            </a:r>
            <a:r>
              <a:rPr lang="ru-RU" dirty="0" smtClean="0"/>
              <a:t>аступаться за человека, которого оскорбляют по причине национальной или религиозной принадлежности.</a:t>
            </a:r>
          </a:p>
          <a:p>
            <a:endParaRPr lang="ru-RU" dirty="0" smtClean="0"/>
          </a:p>
          <a:p>
            <a:r>
              <a:rPr lang="ru-RU" dirty="0" smtClean="0"/>
              <a:t>Терпимость молодежи по отношению к религиозным группам выше, чем к национальным.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07504" y="0"/>
            <a:ext cx="8229600" cy="1619672"/>
          </a:xfrm>
        </p:spPr>
        <p:txBody>
          <a:bodyPr>
            <a:normAutofit/>
          </a:bodyPr>
          <a:lstStyle/>
          <a:p>
            <a:r>
              <a:rPr lang="ru-RU" sz="2400" dirty="0" smtClean="0">
                <a:effectLst/>
              </a:rPr>
              <a:t>Исследование отношения молодежи к проявлениям экстремизма</a:t>
            </a:r>
            <a:endParaRPr lang="ru-RU" sz="240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8825508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0" y="1481328"/>
            <a:ext cx="8686800" cy="4525963"/>
          </a:xfrm>
        </p:spPr>
        <p:txBody>
          <a:bodyPr>
            <a:normAutofit fontScale="77500" lnSpcReduction="20000"/>
          </a:bodyPr>
          <a:lstStyle/>
          <a:p>
            <a:r>
              <a:rPr lang="ru-RU" dirty="0" smtClean="0"/>
              <a:t>1.Подход, основанный на распространении информации об экстремизме и организациях экстремистского толка.</a:t>
            </a:r>
          </a:p>
          <a:p>
            <a:endParaRPr lang="ru-RU" dirty="0" smtClean="0"/>
          </a:p>
          <a:p>
            <a:r>
              <a:rPr lang="ru-RU" dirty="0" smtClean="0"/>
              <a:t>2.Подход, основанный на </a:t>
            </a:r>
            <a:r>
              <a:rPr lang="ru-RU" dirty="0" smtClean="0"/>
              <a:t>аффективном (эмоциональном)  </a:t>
            </a:r>
            <a:r>
              <a:rPr lang="ru-RU" dirty="0" smtClean="0"/>
              <a:t>обучении.</a:t>
            </a:r>
          </a:p>
          <a:p>
            <a:endParaRPr lang="ru-RU" dirty="0" smtClean="0"/>
          </a:p>
          <a:p>
            <a:r>
              <a:rPr lang="ru-RU" dirty="0" smtClean="0"/>
              <a:t>3.Подход, основанный на влиянии социальных факторов.</a:t>
            </a:r>
          </a:p>
          <a:p>
            <a:endParaRPr lang="ru-RU" dirty="0" smtClean="0"/>
          </a:p>
          <a:p>
            <a:r>
              <a:rPr lang="ru-RU" dirty="0" smtClean="0"/>
              <a:t>4.Подход, основанный на формировании жизненных навыков.</a:t>
            </a:r>
          </a:p>
          <a:p>
            <a:endParaRPr lang="ru-RU" dirty="0" smtClean="0"/>
          </a:p>
          <a:p>
            <a:r>
              <a:rPr lang="ru-RU" dirty="0" smtClean="0"/>
              <a:t>5.Подход, основанный на развитии деятельности, альтернативной экстремистской.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14282" y="274638"/>
            <a:ext cx="8929718" cy="1143000"/>
          </a:xfrm>
        </p:spPr>
        <p:txBody>
          <a:bodyPr>
            <a:normAutofit fontScale="90000"/>
          </a:bodyPr>
          <a:lstStyle/>
          <a:p>
            <a:r>
              <a:rPr lang="ru-RU" sz="2700" b="0" dirty="0" smtClean="0"/>
              <a:t>Меры профилактики экстремизма в молодёжной среде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smtClean="0"/>
              <a:t>Создание психологически безопасной образовательной среды в организации. </a:t>
            </a:r>
          </a:p>
          <a:p>
            <a:r>
              <a:rPr lang="ru-RU" dirty="0" smtClean="0"/>
              <a:t>Взаимодействие со службами (в школе и вне школы), которые могут оказать содействие в решении проблем учащихся, нуждающихся в психолого-педагогической помощи. </a:t>
            </a:r>
          </a:p>
          <a:p>
            <a:r>
              <a:rPr lang="ru-RU" dirty="0" smtClean="0"/>
              <a:t>Работа школьного совета по профилактике правонарушений среди учащихся. </a:t>
            </a:r>
          </a:p>
          <a:p>
            <a:r>
              <a:rPr lang="ru-RU" dirty="0" err="1" smtClean="0"/>
              <a:t>Профориентационная</a:t>
            </a:r>
            <a:r>
              <a:rPr lang="ru-RU" dirty="0" smtClean="0"/>
              <a:t> работа с учащимися. </a:t>
            </a:r>
          </a:p>
          <a:p>
            <a:r>
              <a:rPr lang="ru-RU" dirty="0" smtClean="0"/>
              <a:t>Психологическое просвещение педагогов, учащихся и родителей, профилактика конфликтов. </a:t>
            </a:r>
          </a:p>
          <a:p>
            <a:r>
              <a:rPr lang="ru-RU" dirty="0" smtClean="0"/>
              <a:t>Систематическое проведение мониторинга эффективности профилактической и коррекционно-развивающей работы. 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200" dirty="0" smtClean="0"/>
              <a:t>Приоритеты работы педагога-психолога образовательной организации</a:t>
            </a:r>
            <a:endParaRPr lang="ru-RU" sz="3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 smtClean="0"/>
              <a:t>Просоциальные</a:t>
            </a:r>
            <a:endParaRPr lang="ru-RU" dirty="0" smtClean="0"/>
          </a:p>
          <a:p>
            <a:r>
              <a:rPr lang="ru-RU" dirty="0" smtClean="0"/>
              <a:t>Асоциальные</a:t>
            </a:r>
          </a:p>
          <a:p>
            <a:r>
              <a:rPr lang="ru-RU" dirty="0" smtClean="0"/>
              <a:t>Антисоциальные</a:t>
            </a:r>
          </a:p>
          <a:p>
            <a:endParaRPr lang="ru-RU" dirty="0"/>
          </a:p>
          <a:p>
            <a:r>
              <a:rPr lang="ru-RU" u="sng" dirty="0" err="1" smtClean="0"/>
              <a:t>Просоциальные</a:t>
            </a:r>
            <a:r>
              <a:rPr lang="ru-RU" u="sng" dirty="0" smtClean="0"/>
              <a:t>: </a:t>
            </a:r>
            <a:r>
              <a:rPr lang="ru-RU" dirty="0" smtClean="0"/>
              <a:t>«зеленые», объединения по защите памятников, добровольные дружины, волонтеры, поисковые отряды и т.д.</a:t>
            </a:r>
          </a:p>
          <a:p>
            <a:r>
              <a:rPr lang="ru-RU" dirty="0" smtClean="0"/>
              <a:t>Характерна социальная активность, социально одобряемая деятельность.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0" y="274638"/>
            <a:ext cx="8686800" cy="1143000"/>
          </a:xfrm>
        </p:spPr>
        <p:txBody>
          <a:bodyPr>
            <a:normAutofit/>
          </a:bodyPr>
          <a:lstStyle/>
          <a:p>
            <a:r>
              <a:rPr lang="ru-RU" sz="2400" dirty="0" smtClean="0"/>
              <a:t>Типология неформальных молодежных объединений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xmlns="" val="219690717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79512" y="1481328"/>
            <a:ext cx="8507288" cy="4525963"/>
          </a:xfrm>
        </p:spPr>
        <p:txBody>
          <a:bodyPr/>
          <a:lstStyle/>
          <a:p>
            <a:r>
              <a:rPr lang="ru-RU" u="sng" dirty="0" smtClean="0"/>
              <a:t>Асоциальные</a:t>
            </a:r>
            <a:r>
              <a:rPr lang="ru-RU" dirty="0" smtClean="0"/>
              <a:t>: (наиболее распространенные)</a:t>
            </a:r>
          </a:p>
          <a:p>
            <a:r>
              <a:rPr lang="ru-RU" dirty="0" smtClean="0"/>
              <a:t>Направления хип-хоп культуры</a:t>
            </a:r>
          </a:p>
          <a:p>
            <a:r>
              <a:rPr lang="ru-RU" dirty="0" smtClean="0"/>
              <a:t>Экстремальное катание</a:t>
            </a:r>
          </a:p>
          <a:p>
            <a:r>
              <a:rPr lang="ru-RU" dirty="0" smtClean="0"/>
              <a:t>«фанатское» движение</a:t>
            </a:r>
          </a:p>
          <a:p>
            <a:r>
              <a:rPr lang="ru-RU" dirty="0" smtClean="0"/>
              <a:t>панки, мажоры и т.д.</a:t>
            </a:r>
          </a:p>
          <a:p>
            <a:endParaRPr lang="ru-RU" dirty="0" smtClean="0"/>
          </a:p>
          <a:p>
            <a:r>
              <a:rPr lang="ru-RU" dirty="0" smtClean="0"/>
              <a:t>Характерно: стоят в стороне от социальных проблем, но не представляют угрозу для общества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79512" y="274638"/>
            <a:ext cx="8507288" cy="1143000"/>
          </a:xfrm>
        </p:spPr>
        <p:txBody>
          <a:bodyPr>
            <a:normAutofit/>
          </a:bodyPr>
          <a:lstStyle/>
          <a:p>
            <a:r>
              <a:rPr lang="ru-RU" sz="2400" dirty="0"/>
              <a:t>Типология неформальных молодежных объединений</a:t>
            </a:r>
          </a:p>
        </p:txBody>
      </p:sp>
    </p:spTree>
    <p:extLst>
      <p:ext uri="{BB962C8B-B14F-4D97-AF65-F5344CB8AC3E}">
        <p14:creationId xmlns:p14="http://schemas.microsoft.com/office/powerpoint/2010/main" xmlns="" val="33144467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79512" y="1481328"/>
            <a:ext cx="8507288" cy="4525963"/>
          </a:xfrm>
        </p:spPr>
        <p:txBody>
          <a:bodyPr>
            <a:normAutofit lnSpcReduction="10000"/>
          </a:bodyPr>
          <a:lstStyle/>
          <a:p>
            <a:r>
              <a:rPr lang="ru-RU" u="sng" dirty="0" smtClean="0"/>
              <a:t>Антисоциальные</a:t>
            </a:r>
            <a:r>
              <a:rPr lang="ru-RU" dirty="0" smtClean="0"/>
              <a:t>: группировки по территориальному признаку, организации экстремистской направленности: национально-расистской, религиозной, политической.</a:t>
            </a:r>
          </a:p>
          <a:p>
            <a:endParaRPr lang="ru-RU" dirty="0" smtClean="0"/>
          </a:p>
          <a:p>
            <a:r>
              <a:rPr lang="ru-RU" dirty="0" smtClean="0"/>
              <a:t>Характерно: имеют идеологию, структуру организации, прибегают к противоправным действиям, подходы к вербовке адептов имеют сходство, опасны как для отдельных личностей так и для общества 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79512" y="274638"/>
            <a:ext cx="8507288" cy="1143000"/>
          </a:xfrm>
        </p:spPr>
        <p:txBody>
          <a:bodyPr>
            <a:normAutofit/>
          </a:bodyPr>
          <a:lstStyle/>
          <a:p>
            <a:r>
              <a:rPr lang="ru-RU" sz="2400" dirty="0"/>
              <a:t>Типология неформальных молодежных объединений</a:t>
            </a:r>
          </a:p>
        </p:txBody>
      </p:sp>
    </p:spTree>
    <p:extLst>
      <p:ext uri="{BB962C8B-B14F-4D97-AF65-F5344CB8AC3E}">
        <p14:creationId xmlns:p14="http://schemas.microsoft.com/office/powerpoint/2010/main" xmlns="" val="15918463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090459"/>
          </a:xfrm>
        </p:spPr>
        <p:txBody>
          <a:bodyPr>
            <a:normAutofit/>
          </a:bodyPr>
          <a:lstStyle/>
          <a:p>
            <a:r>
              <a:rPr lang="ru-RU" sz="2400" dirty="0" smtClean="0"/>
              <a:t>Радикализм (от лат. </a:t>
            </a:r>
            <a:r>
              <a:rPr lang="ru-RU" sz="2400" dirty="0" err="1" smtClean="0"/>
              <a:t>radix</a:t>
            </a:r>
            <a:r>
              <a:rPr lang="ru-RU" sz="2400" dirty="0" smtClean="0"/>
              <a:t> — корень) обозначает стремление доводить политическое или иное мнение до его конечных логических и практических выводов, не допуская ни на каких компромиссов.</a:t>
            </a:r>
          </a:p>
          <a:p>
            <a:endParaRPr lang="ru-RU" sz="2400" dirty="0" smtClean="0"/>
          </a:p>
          <a:p>
            <a:r>
              <a:rPr lang="ru-RU" sz="2400" dirty="0"/>
              <a:t>Экстремизм (от лат. </a:t>
            </a:r>
            <a:r>
              <a:rPr lang="ru-RU" sz="2400" dirty="0" err="1"/>
              <a:t>ехtremus</a:t>
            </a:r>
            <a:r>
              <a:rPr lang="ru-RU" sz="2400" dirty="0"/>
              <a:t> - крайний) переводится как приверженность к крайним взглядам и радикальным мерам</a:t>
            </a:r>
            <a:endParaRPr lang="ru-RU" sz="2400" dirty="0" smtClean="0"/>
          </a:p>
          <a:p>
            <a:endParaRPr lang="ru-RU" sz="2400" dirty="0" smtClean="0"/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274638"/>
            <a:ext cx="8643998" cy="1143000"/>
          </a:xfrm>
        </p:spPr>
        <p:txBody>
          <a:bodyPr>
            <a:normAutofit/>
          </a:bodyPr>
          <a:lstStyle/>
          <a:p>
            <a:r>
              <a:rPr lang="ru-RU" sz="2400" dirty="0" smtClean="0">
                <a:effectLst/>
              </a:rPr>
              <a:t>Понятия: Радикализм – фанатизм – экстремизм –терроризм</a:t>
            </a:r>
            <a:endParaRPr lang="ru-RU" sz="2400" dirty="0">
              <a:effectLst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500726"/>
          </a:xfrm>
        </p:spPr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ru-RU" dirty="0" smtClean="0"/>
              <a:t>Ее основные черты: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1) </a:t>
            </a:r>
            <a:r>
              <a:rPr lang="ru-RU" dirty="0" err="1" smtClean="0"/>
              <a:t>идеократический</a:t>
            </a:r>
            <a:r>
              <a:rPr lang="ru-RU" dirty="0" smtClean="0"/>
              <a:t> принцип организации, </a:t>
            </a:r>
            <a:br>
              <a:rPr lang="ru-RU" dirty="0" smtClean="0"/>
            </a:br>
            <a:endParaRPr lang="ru-RU" dirty="0" smtClean="0"/>
          </a:p>
          <a:p>
            <a:pPr>
              <a:buNone/>
            </a:pPr>
            <a:r>
              <a:rPr lang="ru-RU" dirty="0" smtClean="0"/>
              <a:t>2) харизматическое лидерство, </a:t>
            </a:r>
            <a:br>
              <a:rPr lang="ru-RU" dirty="0" smtClean="0"/>
            </a:br>
            <a:endParaRPr lang="ru-RU" dirty="0" smtClean="0"/>
          </a:p>
          <a:p>
            <a:pPr>
              <a:buNone/>
            </a:pPr>
            <a:r>
              <a:rPr lang="ru-RU" dirty="0" smtClean="0"/>
              <a:t>3) жесткая иерархическая структура, </a:t>
            </a:r>
            <a:br>
              <a:rPr lang="ru-RU" dirty="0" smtClean="0"/>
            </a:br>
            <a:endParaRPr lang="ru-RU" dirty="0" smtClean="0"/>
          </a:p>
          <a:p>
            <a:pPr>
              <a:buNone/>
            </a:pPr>
            <a:r>
              <a:rPr lang="ru-RU" dirty="0" smtClean="0"/>
              <a:t>4) тотальный контроль за деятельностью членов организации и их психикой с помощью деструктивных психотехнических приемов, </a:t>
            </a:r>
            <a:br>
              <a:rPr lang="ru-RU" dirty="0" smtClean="0"/>
            </a:br>
            <a:endParaRPr lang="ru-RU" dirty="0" smtClean="0"/>
          </a:p>
          <a:p>
            <a:pPr>
              <a:buNone/>
            </a:pPr>
            <a:r>
              <a:rPr lang="ru-RU" dirty="0" smtClean="0"/>
              <a:t>5) оппозиционность по отношению к традиционной, официальной церкви и к существующей социально-политической системе,</a:t>
            </a:r>
            <a:br>
              <a:rPr lang="ru-RU" dirty="0" smtClean="0"/>
            </a:br>
            <a:endParaRPr lang="ru-RU" dirty="0" smtClean="0"/>
          </a:p>
          <a:p>
            <a:pPr>
              <a:buNone/>
            </a:pPr>
            <a:r>
              <a:rPr lang="ru-RU" dirty="0" smtClean="0"/>
              <a:t>6) сочетание агрессивной открытости по отношению к внешнему миру, вне секты </a:t>
            </a:r>
          </a:p>
          <a:p>
            <a:pPr>
              <a:buNone/>
            </a:pPr>
            <a:r>
              <a:rPr lang="ru-RU" dirty="0" smtClean="0"/>
              <a:t>        и закрытости членов секты от внешнего мира, 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7) сочетание благопристойной маскировки и конспиративной закрытости, </a:t>
            </a:r>
            <a:br>
              <a:rPr lang="ru-RU" dirty="0" smtClean="0"/>
            </a:br>
            <a:endParaRPr lang="ru-RU" dirty="0" smtClean="0"/>
          </a:p>
          <a:p>
            <a:pPr>
              <a:buNone/>
            </a:pPr>
            <a:r>
              <a:rPr lang="ru-RU" dirty="0" smtClean="0"/>
              <a:t>8) сочетание формальной и неформальной структуры (формальная организационная иерархия секты) подкрепляется неформальными психологическими связями между ее членами. </a:t>
            </a: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2594"/>
          </a:xfrm>
        </p:spPr>
        <p:txBody>
          <a:bodyPr>
            <a:normAutofit fontScale="90000"/>
          </a:bodyPr>
          <a:lstStyle/>
          <a:p>
            <a:r>
              <a:rPr lang="ru-RU" sz="2800" dirty="0" smtClean="0"/>
              <a:t>Характерные особенности экстремистской организации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xmlns="" val="33728959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57200" y="2276872"/>
            <a:ext cx="8229600" cy="3730419"/>
          </a:xfrm>
        </p:spPr>
        <p:txBody>
          <a:bodyPr>
            <a:normAutofit lnSpcReduction="10000"/>
          </a:bodyPr>
          <a:lstStyle/>
          <a:p>
            <a:r>
              <a:rPr lang="ru-RU" dirty="0"/>
              <a:t>Мировая система экстремистских структур - около 150 группировок</a:t>
            </a:r>
            <a:r>
              <a:rPr lang="ru-RU" dirty="0" smtClean="0"/>
              <a:t>.</a:t>
            </a:r>
          </a:p>
          <a:p>
            <a:endParaRPr lang="ru-RU" dirty="0"/>
          </a:p>
          <a:p>
            <a:r>
              <a:rPr lang="ru-RU" dirty="0"/>
              <a:t>Исламистские  террористические организации – «Аль-Каида», «</a:t>
            </a:r>
            <a:r>
              <a:rPr lang="ru-RU" dirty="0" err="1"/>
              <a:t>Хамаз</a:t>
            </a:r>
            <a:r>
              <a:rPr lang="ru-RU" dirty="0"/>
              <a:t>», «</a:t>
            </a:r>
            <a:r>
              <a:rPr lang="ru-RU" dirty="0" err="1"/>
              <a:t>Хезболлах</a:t>
            </a:r>
            <a:r>
              <a:rPr lang="ru-RU" dirty="0"/>
              <a:t>», «Исламский Джихад» и др</a:t>
            </a:r>
            <a:r>
              <a:rPr lang="ru-RU" dirty="0" smtClean="0"/>
              <a:t>.</a:t>
            </a:r>
          </a:p>
          <a:p>
            <a:r>
              <a:rPr lang="ru-RU" dirty="0" smtClean="0"/>
              <a:t>Идеи – политические , прикрытые религиозными (освободительная борьба за «чистоту» веры) </a:t>
            </a:r>
            <a:endParaRPr lang="ru-RU" dirty="0" smtClean="0"/>
          </a:p>
          <a:p>
            <a:endParaRPr lang="ru-RU" dirty="0"/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dirty="0"/>
              <a:t>Идеология </a:t>
            </a:r>
            <a:r>
              <a:rPr lang="ru-RU" sz="2400" dirty="0" smtClean="0"/>
              <a:t>ваххабизма 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xmlns="" val="320301417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ru-RU" dirty="0" smtClean="0"/>
              <a:t>1. </a:t>
            </a:r>
            <a:r>
              <a:rPr lang="ru-RU" dirty="0" err="1" smtClean="0"/>
              <a:t>Неохристианские</a:t>
            </a:r>
            <a:r>
              <a:rPr lang="ru-RU" dirty="0" smtClean="0"/>
              <a:t> течения - Церковь Христа, </a:t>
            </a:r>
            <a:r>
              <a:rPr lang="ru-RU" dirty="0" err="1" smtClean="0"/>
              <a:t>Новоапостольская</a:t>
            </a:r>
            <a:r>
              <a:rPr lang="ru-RU" dirty="0" smtClean="0"/>
              <a:t> церковь, многочисленные группы</a:t>
            </a:r>
          </a:p>
          <a:p>
            <a:endParaRPr lang="ru-RU" dirty="0" smtClean="0"/>
          </a:p>
          <a:p>
            <a:pPr>
              <a:buNone/>
            </a:pPr>
            <a:r>
              <a:rPr lang="ru-RU" dirty="0" smtClean="0"/>
              <a:t>2. </a:t>
            </a:r>
            <a:r>
              <a:rPr lang="ru-RU" dirty="0" err="1" smtClean="0"/>
              <a:t>Неориенталистские</a:t>
            </a:r>
            <a:r>
              <a:rPr lang="ru-RU" dirty="0" smtClean="0"/>
              <a:t> объединения - Международное общество Сознания Кришны, Брахма </a:t>
            </a:r>
            <a:r>
              <a:rPr lang="ru-RU" dirty="0" err="1" smtClean="0"/>
              <a:t>Кумарис</a:t>
            </a:r>
            <a:r>
              <a:rPr lang="ru-RU" dirty="0" smtClean="0"/>
              <a:t>, Миссия Божественного Света, Ананда </a:t>
            </a:r>
            <a:r>
              <a:rPr lang="ru-RU" dirty="0" err="1" smtClean="0"/>
              <a:t>Марга</a:t>
            </a:r>
            <a:r>
              <a:rPr lang="ru-RU" dirty="0" smtClean="0"/>
              <a:t>. </a:t>
            </a:r>
            <a:br>
              <a:rPr lang="ru-RU" dirty="0" smtClean="0"/>
            </a:br>
            <a:endParaRPr lang="ru-RU" dirty="0" smtClean="0"/>
          </a:p>
          <a:p>
            <a:pPr>
              <a:buNone/>
            </a:pPr>
            <a:r>
              <a:rPr lang="ru-RU" dirty="0" smtClean="0"/>
              <a:t>3. Синкретические и </a:t>
            </a:r>
            <a:r>
              <a:rPr lang="ru-RU" dirty="0" err="1" smtClean="0"/>
              <a:t>универсалистские</a:t>
            </a:r>
            <a:r>
              <a:rPr lang="ru-RU" dirty="0" smtClean="0"/>
              <a:t> движения - Церковь Объединения, вера </a:t>
            </a:r>
            <a:r>
              <a:rPr lang="ru-RU" dirty="0" err="1" smtClean="0"/>
              <a:t>Бахаи</a:t>
            </a:r>
            <a:r>
              <a:rPr lang="ru-RU" dirty="0" smtClean="0"/>
              <a:t>, </a:t>
            </a:r>
            <a:r>
              <a:rPr lang="ru-RU" dirty="0" err="1" smtClean="0"/>
              <a:t>Саентологическая</a:t>
            </a:r>
            <a:r>
              <a:rPr lang="ru-RU" dirty="0" smtClean="0"/>
              <a:t> церковь, </a:t>
            </a:r>
            <a:r>
              <a:rPr lang="ru-RU" dirty="0" err="1" smtClean="0"/>
              <a:t>Аум</a:t>
            </a:r>
            <a:r>
              <a:rPr lang="ru-RU" dirty="0" smtClean="0"/>
              <a:t> </a:t>
            </a:r>
            <a:r>
              <a:rPr lang="ru-RU" dirty="0" err="1" smtClean="0"/>
              <a:t>Синрике</a:t>
            </a:r>
            <a:r>
              <a:rPr lang="ru-RU" dirty="0" smtClean="0"/>
              <a:t>. </a:t>
            </a:r>
          </a:p>
          <a:p>
            <a:endParaRPr lang="ru-RU" dirty="0" smtClean="0"/>
          </a:p>
          <a:p>
            <a:pPr>
              <a:buNone/>
            </a:pPr>
            <a:r>
              <a:rPr lang="ru-RU" dirty="0" smtClean="0"/>
              <a:t>4. Оккультно-мистические учения и школы </a:t>
            </a:r>
            <a:r>
              <a:rPr lang="ru-RU" dirty="0" err="1" smtClean="0"/>
              <a:t>Нью</a:t>
            </a:r>
            <a:r>
              <a:rPr lang="ru-RU" dirty="0" smtClean="0"/>
              <a:t> </a:t>
            </a:r>
            <a:r>
              <a:rPr lang="ru-RU" dirty="0" err="1" smtClean="0"/>
              <a:t>Эйдж</a:t>
            </a:r>
            <a:r>
              <a:rPr lang="ru-RU" dirty="0" smtClean="0"/>
              <a:t> (Нового века). </a:t>
            </a:r>
          </a:p>
          <a:p>
            <a:endParaRPr lang="ru-RU" dirty="0" smtClean="0"/>
          </a:p>
          <a:p>
            <a:pPr>
              <a:buNone/>
            </a:pPr>
            <a:r>
              <a:rPr lang="ru-RU" dirty="0" smtClean="0"/>
              <a:t>5. </a:t>
            </a:r>
            <a:r>
              <a:rPr lang="ru-RU" dirty="0" err="1" smtClean="0"/>
              <a:t>Неоязычество</a:t>
            </a:r>
            <a:r>
              <a:rPr lang="ru-RU" dirty="0" smtClean="0"/>
              <a:t>.</a:t>
            </a:r>
          </a:p>
          <a:p>
            <a:endParaRPr lang="ru-RU" dirty="0" smtClean="0"/>
          </a:p>
          <a:p>
            <a:pPr>
              <a:buNone/>
            </a:pPr>
            <a:r>
              <a:rPr lang="ru-RU" dirty="0" smtClean="0"/>
              <a:t>6. Сатанинские группы - Церковь Сатаны, Зеленый орден, Южный крест, Общество Сатаны и др.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2594"/>
          </a:xfrm>
        </p:spPr>
        <p:txBody>
          <a:bodyPr>
            <a:normAutofit/>
          </a:bodyPr>
          <a:lstStyle/>
          <a:p>
            <a:r>
              <a:rPr lang="ru-RU" sz="2800" dirty="0" smtClean="0"/>
              <a:t>Новые религиозные движения 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xmlns="" val="117478771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b="1" dirty="0" smtClean="0"/>
              <a:t>Славянское </a:t>
            </a:r>
            <a:r>
              <a:rPr lang="ru-RU" b="1" dirty="0" err="1" smtClean="0"/>
              <a:t>неоязычество</a:t>
            </a:r>
            <a:r>
              <a:rPr lang="ru-RU" dirty="0" smtClean="0"/>
              <a:t> –  новое религиозное движение в среде современных славянских народов, основанное на возрождении  дохристианских верований и обрядов с почитанием богов-покровителей (Перуна, Рода, </a:t>
            </a:r>
            <a:r>
              <a:rPr lang="ru-RU" dirty="0" err="1" smtClean="0"/>
              <a:t>Мокоши</a:t>
            </a:r>
            <a:r>
              <a:rPr lang="ru-RU" dirty="0" smtClean="0"/>
              <a:t>, Велеса и других). </a:t>
            </a:r>
          </a:p>
          <a:p>
            <a:r>
              <a:rPr lang="ru-RU" dirty="0" err="1" smtClean="0"/>
              <a:t>Неоязыческое</a:t>
            </a:r>
            <a:r>
              <a:rPr lang="ru-RU" dirty="0" smtClean="0"/>
              <a:t> движение не является единым, в нём существуют различные течения, организации и группы.</a:t>
            </a:r>
          </a:p>
          <a:p>
            <a:r>
              <a:rPr lang="ru-RU" dirty="0" smtClean="0"/>
              <a:t>Символы </a:t>
            </a:r>
            <a:r>
              <a:rPr lang="ru-RU" dirty="0" err="1" smtClean="0"/>
              <a:t>неоязычества</a:t>
            </a:r>
            <a:r>
              <a:rPr lang="ru-RU" dirty="0" smtClean="0"/>
              <a:t> – «</a:t>
            </a:r>
            <a:r>
              <a:rPr lang="ru-RU" dirty="0" err="1" smtClean="0"/>
              <a:t>Велесова</a:t>
            </a:r>
            <a:r>
              <a:rPr lang="ru-RU" dirty="0" smtClean="0"/>
              <a:t> книга», «</a:t>
            </a:r>
            <a:r>
              <a:rPr lang="ru-RU" dirty="0" err="1" smtClean="0"/>
              <a:t>коловрат</a:t>
            </a:r>
            <a:r>
              <a:rPr lang="ru-RU" dirty="0" smtClean="0"/>
              <a:t>»</a:t>
            </a:r>
          </a:p>
          <a:p>
            <a:r>
              <a:rPr lang="ru-RU" dirty="0" smtClean="0"/>
              <a:t>Распространение – Россия, Украина, Белоруссия, Литва, Латвия.</a:t>
            </a:r>
          </a:p>
          <a:p>
            <a:r>
              <a:rPr lang="ru-RU" dirty="0" smtClean="0"/>
              <a:t>Численность российских </a:t>
            </a:r>
            <a:r>
              <a:rPr lang="ru-RU" dirty="0" err="1" smtClean="0"/>
              <a:t>неоязычников</a:t>
            </a:r>
            <a:r>
              <a:rPr lang="ru-RU" dirty="0" smtClean="0"/>
              <a:t> </a:t>
            </a:r>
            <a:r>
              <a:rPr lang="ru-RU" dirty="0" smtClean="0"/>
              <a:t> не менее 100000человек</a:t>
            </a:r>
            <a:r>
              <a:rPr lang="ru-RU" dirty="0" smtClean="0"/>
              <a:t>.</a:t>
            </a:r>
          </a:p>
          <a:p>
            <a:r>
              <a:rPr lang="ru-RU" dirty="0" smtClean="0"/>
              <a:t>Сайт Министерства юстиции - список экстремистских материалов более 160 наименований </a:t>
            </a:r>
            <a:r>
              <a:rPr lang="ru-RU" dirty="0" err="1" smtClean="0"/>
              <a:t>неоязыческих</a:t>
            </a:r>
            <a:r>
              <a:rPr lang="ru-RU" dirty="0" smtClean="0"/>
              <a:t> текстов.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>
            <a:normAutofit fontScale="90000"/>
          </a:bodyPr>
          <a:lstStyle/>
          <a:p>
            <a:r>
              <a:rPr lang="ru-RU" sz="2800" dirty="0" err="1" smtClean="0"/>
              <a:t>Неоязычество</a:t>
            </a:r>
            <a:r>
              <a:rPr lang="ru-RU" sz="2800" dirty="0" smtClean="0"/>
              <a:t/>
            </a:r>
            <a:br>
              <a:rPr lang="ru-RU" sz="2800" dirty="0" smtClean="0"/>
            </a:b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xmlns="" val="30826676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dirty="0" smtClean="0"/>
              <a:t>Современный  сатанизм возник в США в прошлом столетии. «</a:t>
            </a:r>
            <a:r>
              <a:rPr lang="ru-RU" dirty="0" err="1" smtClean="0"/>
              <a:t>Церквь</a:t>
            </a:r>
            <a:r>
              <a:rPr lang="ru-RU" dirty="0" smtClean="0"/>
              <a:t> Бога Сатаны» -«Сатанинская библия», «Книга Закона».</a:t>
            </a:r>
          </a:p>
          <a:p>
            <a:pPr>
              <a:buNone/>
            </a:pPr>
            <a:r>
              <a:rPr lang="ru-RU" dirty="0" smtClean="0"/>
              <a:t> «Сатанинская библия» –система верований, пропагандирует :</a:t>
            </a:r>
          </a:p>
          <a:p>
            <a:pPr>
              <a:buNone/>
            </a:pPr>
            <a:r>
              <a:rPr lang="ru-RU" dirty="0" smtClean="0"/>
              <a:t>- неистовую независимость, </a:t>
            </a:r>
          </a:p>
          <a:p>
            <a:pPr>
              <a:buNone/>
            </a:pPr>
            <a:r>
              <a:rPr lang="ru-RU" dirty="0" smtClean="0"/>
              <a:t>- анархию, бунт </a:t>
            </a:r>
          </a:p>
          <a:p>
            <a:pPr>
              <a:buNone/>
            </a:pPr>
            <a:r>
              <a:rPr lang="ru-RU" dirty="0" smtClean="0"/>
              <a:t>- радикальную самодостаточность,</a:t>
            </a:r>
          </a:p>
          <a:p>
            <a:pPr>
              <a:buFontTx/>
              <a:buChar char="-"/>
            </a:pPr>
            <a:r>
              <a:rPr lang="ru-RU" dirty="0" smtClean="0"/>
              <a:t>отрицание любого авторитета - религиозного, общественного или родительского.</a:t>
            </a:r>
          </a:p>
          <a:p>
            <a:pPr>
              <a:buFontTx/>
              <a:buChar char="-"/>
            </a:pPr>
            <a:endParaRPr lang="ru-RU" dirty="0" smtClean="0"/>
          </a:p>
          <a:p>
            <a:pPr>
              <a:buNone/>
            </a:pPr>
            <a:r>
              <a:rPr lang="ru-RU" b="1" dirty="0" smtClean="0"/>
              <a:t>«Делай что хочешь, в этом весь твой закон» </a:t>
            </a:r>
          </a:p>
          <a:p>
            <a:pPr>
              <a:buNone/>
            </a:pPr>
            <a:endParaRPr lang="ru-RU" b="1" dirty="0" smtClean="0"/>
          </a:p>
          <a:p>
            <a:pPr>
              <a:buNone/>
            </a:pPr>
            <a:r>
              <a:rPr lang="ru-RU" b="1" dirty="0" err="1" smtClean="0"/>
              <a:t>Сатанистская</a:t>
            </a:r>
            <a:r>
              <a:rPr lang="ru-RU" b="1" dirty="0" smtClean="0"/>
              <a:t> идеология крайне привлекательна для подростков</a:t>
            </a:r>
            <a:endParaRPr lang="ru-RU" b="1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>
            <a:normAutofit fontScale="90000"/>
          </a:bodyPr>
          <a:lstStyle/>
          <a:p>
            <a:r>
              <a:rPr lang="ru-RU" sz="2800" dirty="0" smtClean="0"/>
              <a:t>Сатанизм</a:t>
            </a:r>
            <a:br>
              <a:rPr lang="ru-RU" sz="2800" dirty="0" smtClean="0"/>
            </a:b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xmlns="" val="315718081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err="1" smtClean="0"/>
              <a:t>бонхеды</a:t>
            </a:r>
            <a:endParaRPr lang="ru-RU" dirty="0" smtClean="0"/>
          </a:p>
          <a:p>
            <a:r>
              <a:rPr lang="ru-RU" dirty="0" err="1" smtClean="0"/>
              <a:t>скины-антифашисты</a:t>
            </a:r>
            <a:r>
              <a:rPr lang="ru-RU" dirty="0" smtClean="0"/>
              <a:t>.</a:t>
            </a:r>
          </a:p>
          <a:p>
            <a:endParaRPr lang="ru-RU" dirty="0" smtClean="0"/>
          </a:p>
          <a:p>
            <a:r>
              <a:rPr lang="ru-RU" dirty="0" err="1" smtClean="0"/>
              <a:t>Бонхеды</a:t>
            </a:r>
            <a:r>
              <a:rPr lang="ru-RU" dirty="0" smtClean="0"/>
              <a:t> (</a:t>
            </a:r>
            <a:r>
              <a:rPr lang="ru-RU" dirty="0" err="1" smtClean="0"/>
              <a:t>боунхеды</a:t>
            </a:r>
            <a:r>
              <a:rPr lang="ru-RU" dirty="0" smtClean="0"/>
              <a:t>) - «костяные башки», «тупоголовые» - </a:t>
            </a:r>
            <a:r>
              <a:rPr lang="ru-RU" dirty="0" err="1" smtClean="0"/>
              <a:t>наци-скины</a:t>
            </a:r>
            <a:r>
              <a:rPr lang="ru-RU" dirty="0" smtClean="0"/>
              <a:t> - это название праворадикальных </a:t>
            </a:r>
            <a:r>
              <a:rPr lang="ru-RU" dirty="0" err="1" smtClean="0"/>
              <a:t>скинов</a:t>
            </a:r>
            <a:r>
              <a:rPr lang="ru-RU" dirty="0" smtClean="0"/>
              <a:t> .</a:t>
            </a:r>
          </a:p>
          <a:p>
            <a:r>
              <a:rPr lang="ru-RU" dirty="0" smtClean="0"/>
              <a:t>В России движение </a:t>
            </a:r>
            <a:r>
              <a:rPr lang="ru-RU" dirty="0" err="1" smtClean="0"/>
              <a:t>бонхедов</a:t>
            </a:r>
            <a:r>
              <a:rPr lang="ru-RU" dirty="0" smtClean="0"/>
              <a:t> появилось в конце 1980-х годов. </a:t>
            </a:r>
          </a:p>
          <a:p>
            <a:endParaRPr lang="ru-RU" dirty="0" smtClean="0"/>
          </a:p>
          <a:p>
            <a:r>
              <a:rPr lang="ru-RU" dirty="0" err="1" smtClean="0"/>
              <a:t>Скины-антифашисты</a:t>
            </a:r>
            <a:r>
              <a:rPr lang="ru-RU" dirty="0" smtClean="0"/>
              <a:t> - ультралевое крыло скинхедов. К нему относятся красные </a:t>
            </a:r>
            <a:r>
              <a:rPr lang="ru-RU" dirty="0" err="1" smtClean="0"/>
              <a:t>скины</a:t>
            </a:r>
            <a:r>
              <a:rPr lang="ru-RU" dirty="0" smtClean="0"/>
              <a:t>.</a:t>
            </a:r>
          </a:p>
          <a:p>
            <a:r>
              <a:rPr lang="ru-RU" dirty="0" smtClean="0"/>
              <a:t>сокращенно RASH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dirty="0" smtClean="0"/>
              <a:t>Скинхеды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xmlns="" val="122048102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арестантское </a:t>
            </a:r>
            <a:r>
              <a:rPr lang="ru-RU" dirty="0" err="1" smtClean="0"/>
              <a:t>уркаганское</a:t>
            </a:r>
            <a:r>
              <a:rPr lang="ru-RU" dirty="0" smtClean="0"/>
              <a:t> единство; </a:t>
            </a:r>
          </a:p>
          <a:p>
            <a:r>
              <a:rPr lang="ru-RU" dirty="0" smtClean="0"/>
              <a:t>арестантский уклад един;</a:t>
            </a:r>
          </a:p>
          <a:p>
            <a:r>
              <a:rPr lang="ru-RU" dirty="0" smtClean="0"/>
              <a:t> арестанты, </a:t>
            </a:r>
            <a:r>
              <a:rPr lang="ru-RU" dirty="0" err="1" smtClean="0"/>
              <a:t>уркаганы</a:t>
            </a:r>
            <a:r>
              <a:rPr lang="ru-RU" dirty="0" smtClean="0"/>
              <a:t> едины</a:t>
            </a:r>
          </a:p>
          <a:p>
            <a:r>
              <a:rPr lang="ru-RU" dirty="0" smtClean="0"/>
              <a:t>Аббревиатура АУЕ впервые прозвучала в 2010 году в ходе массового погрома, устроенного несовершеннолетними осужденными в </a:t>
            </a:r>
            <a:r>
              <a:rPr lang="ru-RU" dirty="0" err="1" smtClean="0"/>
              <a:t>Белореченской</a:t>
            </a:r>
            <a:r>
              <a:rPr lang="ru-RU" dirty="0" smtClean="0"/>
              <a:t> воспитательной колонии Краснодарского края. </a:t>
            </a:r>
          </a:p>
          <a:p>
            <a:r>
              <a:rPr lang="ru-RU" dirty="0" smtClean="0"/>
              <a:t>Сегодня к АУЕ себя причисляют в основном молодые люди в возрасте от 13 до 17 лет, чаще всего из неблагополучных семей, живущие в населенных пунктах, расположенных недалеко от мест заключения. 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АУЕ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21255619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dirty="0" err="1" smtClean="0"/>
              <a:t>Аггрессивная</a:t>
            </a:r>
            <a:r>
              <a:rPr lang="ru-RU" dirty="0" smtClean="0"/>
              <a:t> молодежная субкультура</a:t>
            </a:r>
          </a:p>
          <a:p>
            <a:r>
              <a:rPr lang="ru-RU" dirty="0" smtClean="0"/>
              <a:t>В России субкультура </a:t>
            </a:r>
            <a:r>
              <a:rPr lang="ru-RU" dirty="0" err="1" smtClean="0"/>
              <a:t>офников</a:t>
            </a:r>
            <a:r>
              <a:rPr lang="ru-RU" dirty="0" smtClean="0"/>
              <a:t> возникла в начале 2000-х, но не распространилось дальше крупных городов. </a:t>
            </a:r>
          </a:p>
          <a:p>
            <a:endParaRPr lang="ru-RU" dirty="0" smtClean="0"/>
          </a:p>
          <a:p>
            <a:r>
              <a:rPr lang="ru-RU" dirty="0" smtClean="0"/>
              <a:t>В настоящее время это движение </a:t>
            </a:r>
            <a:r>
              <a:rPr lang="ru-RU" b="1" dirty="0" smtClean="0"/>
              <a:t>не является массовым</a:t>
            </a:r>
            <a:r>
              <a:rPr lang="ru-RU" dirty="0" smtClean="0"/>
              <a:t>, хотя отдельные группировки продолжают существовать, являясь угрозой для подростков. </a:t>
            </a:r>
            <a:endParaRPr lang="ru-RU" smtClean="0"/>
          </a:p>
          <a:p>
            <a:r>
              <a:rPr lang="ru-RU" smtClean="0"/>
              <a:t>В </a:t>
            </a:r>
            <a:r>
              <a:rPr lang="ru-RU" dirty="0" smtClean="0"/>
              <a:t>опасности окажется и тот, кто примкнёт к ним, и тот, кто попадёт под их «горячую руку».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Офники</a:t>
            </a:r>
            <a:r>
              <a:rPr lang="ru-RU" dirty="0" smtClean="0"/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3503208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928802"/>
            <a:ext cx="8229600" cy="4078489"/>
          </a:xfrm>
        </p:spPr>
        <p:txBody>
          <a:bodyPr>
            <a:normAutofit/>
          </a:bodyPr>
          <a:lstStyle/>
          <a:p>
            <a:endParaRPr lang="ru-RU" sz="2000" dirty="0" smtClean="0"/>
          </a:p>
          <a:p>
            <a:r>
              <a:rPr lang="ru-RU" sz="2000" dirty="0"/>
              <a:t>Понятие «фанатизм»  от лат. слова </a:t>
            </a:r>
            <a:r>
              <a:rPr lang="ru-RU" sz="2000" dirty="0" err="1"/>
              <a:t>fanum</a:t>
            </a:r>
            <a:r>
              <a:rPr lang="ru-RU" sz="2000" dirty="0"/>
              <a:t> – жертвенник. </a:t>
            </a:r>
          </a:p>
          <a:p>
            <a:r>
              <a:rPr lang="ru-RU" sz="2000" dirty="0"/>
              <a:t>– </a:t>
            </a:r>
            <a:r>
              <a:rPr lang="ru-RU" sz="2000" dirty="0" err="1"/>
              <a:t>лат.слово</a:t>
            </a:r>
            <a:r>
              <a:rPr lang="ru-RU" sz="2000" dirty="0"/>
              <a:t> </a:t>
            </a:r>
            <a:r>
              <a:rPr lang="ru-RU" sz="2000" dirty="0" err="1"/>
              <a:t>fanaticus</a:t>
            </a:r>
            <a:r>
              <a:rPr lang="ru-RU" sz="2000" dirty="0"/>
              <a:t> – исступленный.</a:t>
            </a:r>
          </a:p>
          <a:p>
            <a:r>
              <a:rPr lang="ru-RU" sz="2000" dirty="0"/>
              <a:t>Это доведенная до крайней степени приверженность каким-либо верованиям или воззрениям, проявляющаяся в нетерпимости к любым другим взглядам</a:t>
            </a:r>
          </a:p>
          <a:p>
            <a:endParaRPr lang="ru-RU" sz="2000" dirty="0" smtClean="0"/>
          </a:p>
          <a:p>
            <a:r>
              <a:rPr lang="ru-RU" sz="2000" dirty="0" smtClean="0"/>
              <a:t>Терроризм – это крайняя форма проявления экстремизма.</a:t>
            </a:r>
          </a:p>
          <a:p>
            <a:r>
              <a:rPr lang="ru-RU" sz="2000" dirty="0" smtClean="0"/>
              <a:t>– это особая форма, прежде всего, политического насилия, характеризующаяся жестокостью, целеустремленностью и внешне достаточно высокой эффективностью. </a:t>
            </a:r>
            <a:endParaRPr lang="ru-RU" sz="20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b="0" dirty="0" smtClean="0">
                <a:effectLst/>
              </a:rPr>
              <a:t>Понятия: Радикализм – фанатизм – экстремизм –терроризм</a:t>
            </a:r>
            <a:endParaRPr lang="ru-RU" sz="2400" b="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4864307"/>
          </a:xfrm>
        </p:spPr>
        <p:txBody>
          <a:bodyPr>
            <a:normAutofit fontScale="77500" lnSpcReduction="20000"/>
          </a:bodyPr>
          <a:lstStyle/>
          <a:p>
            <a:r>
              <a:rPr lang="ru-RU" sz="2400" dirty="0" smtClean="0"/>
              <a:t>Подростковый возраст (с 10-11 до 14-15 лет) можно назвать переходным периодом от детства к взрослости.</a:t>
            </a:r>
          </a:p>
          <a:p>
            <a:endParaRPr lang="ru-RU" sz="2400" dirty="0" smtClean="0"/>
          </a:p>
          <a:p>
            <a:r>
              <a:rPr lang="ru-RU" sz="2400" dirty="0" smtClean="0"/>
              <a:t> Подростковый возраст традиционно считается самым трудным в воспитательном отношении.</a:t>
            </a:r>
          </a:p>
          <a:p>
            <a:endParaRPr lang="ru-RU" sz="2400" dirty="0" smtClean="0"/>
          </a:p>
          <a:p>
            <a:r>
              <a:rPr lang="ru-RU" sz="2400" dirty="0" smtClean="0"/>
              <a:t>Чувство взрослости – это психологический симптом начала подросткового возраста. </a:t>
            </a:r>
          </a:p>
          <a:p>
            <a:endParaRPr lang="ru-RU" sz="2400" dirty="0" smtClean="0"/>
          </a:p>
          <a:p>
            <a:r>
              <a:rPr lang="ru-RU" sz="2400" dirty="0" smtClean="0"/>
              <a:t>Внешние проявления поведения : </a:t>
            </a:r>
          </a:p>
          <a:p>
            <a:r>
              <a:rPr lang="ru-RU" sz="2400" dirty="0" smtClean="0"/>
              <a:t>С одной стороны, стремление во что бы то ни стало быть таким же, как все;</a:t>
            </a:r>
          </a:p>
          <a:p>
            <a:r>
              <a:rPr lang="ru-RU" sz="2400" dirty="0" smtClean="0"/>
              <a:t> с другой, – желание выделиться, отличиться любой ценой.</a:t>
            </a:r>
          </a:p>
          <a:p>
            <a:endParaRPr lang="ru-RU" sz="2400" dirty="0" smtClean="0"/>
          </a:p>
          <a:p>
            <a:r>
              <a:rPr lang="ru-RU" sz="2400" dirty="0" smtClean="0"/>
              <a:t> С одной стороны, стремление заслужить уважение и авторитет товарищей,</a:t>
            </a:r>
          </a:p>
          <a:p>
            <a:r>
              <a:rPr lang="ru-RU" sz="2400" dirty="0" smtClean="0"/>
              <a:t> с другой, – бравирование собственными недостатками.</a:t>
            </a:r>
            <a:br>
              <a:rPr lang="ru-RU" sz="2400" dirty="0" smtClean="0"/>
            </a:br>
            <a:endParaRPr lang="ru-RU" sz="24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100" dirty="0" smtClean="0"/>
              <a:t>Психологический портрет подростка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lvl="0"/>
            <a:r>
              <a:rPr lang="ru-RU" dirty="0" smtClean="0"/>
              <a:t>Реакция отказа выражается в отказе от обычных форм поведения: контактов, домашних обязанностей, учебы. </a:t>
            </a:r>
          </a:p>
          <a:p>
            <a:pPr lvl="0"/>
            <a:r>
              <a:rPr lang="ru-RU" dirty="0" smtClean="0"/>
              <a:t>Реакция протеста проявляется в противопоставлении своего поведения требуемому</a:t>
            </a:r>
          </a:p>
          <a:p>
            <a:pPr lvl="0"/>
            <a:r>
              <a:rPr lang="ru-RU" dirty="0" smtClean="0"/>
              <a:t>Реакция имитации обычно проявляется в подражании.</a:t>
            </a:r>
          </a:p>
          <a:p>
            <a:pPr lvl="0"/>
            <a:r>
              <a:rPr lang="ru-RU" dirty="0" smtClean="0"/>
              <a:t>Реакция компенсации выражается в стремлении восполнить свою несостоятельность в одной области успехами в другой. </a:t>
            </a:r>
          </a:p>
          <a:p>
            <a:pPr lvl="0"/>
            <a:r>
              <a:rPr lang="ru-RU" dirty="0" smtClean="0"/>
              <a:t>Реакция </a:t>
            </a:r>
            <a:r>
              <a:rPr lang="ru-RU" dirty="0" err="1" smtClean="0"/>
              <a:t>гиперкомпенсации</a:t>
            </a:r>
            <a:r>
              <a:rPr lang="ru-RU" dirty="0" smtClean="0"/>
              <a:t> обусловлена стремлением подростка добиться успеха именно в той области, в которой он обнаруживает наибольшую несостоятельность.</a:t>
            </a:r>
          </a:p>
          <a:p>
            <a:pPr lvl="0"/>
            <a:r>
              <a:rPr lang="ru-RU" dirty="0" smtClean="0"/>
              <a:t>Реакция эмансипации выражается в стремлении подростка к самостоятельности, к освобождению из-под опеки взрослых.</a:t>
            </a:r>
          </a:p>
          <a:p>
            <a:pPr lvl="0"/>
            <a:r>
              <a:rPr lang="ru-RU" dirty="0" smtClean="0"/>
              <a:t>Реакция группирования чаще всего проявляется тогда, когда подросток не встречает понимания среди своего близкого окружения. </a:t>
            </a:r>
          </a:p>
          <a:p>
            <a:pPr lvl="0"/>
            <a:r>
              <a:rPr lang="ru-RU" dirty="0" smtClean="0"/>
              <a:t>Реакция увлечения</a:t>
            </a:r>
          </a:p>
          <a:p>
            <a:pPr lvl="0"/>
            <a:r>
              <a:rPr lang="ru-RU" dirty="0" smtClean="0"/>
              <a:t>Реакции, обусловленные формирующимся сексуальным влечением.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 smtClean="0"/>
              <a:t>Поведенческие реакции подростков</a:t>
            </a:r>
            <a:endParaRPr lang="ru-RU" sz="2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 smtClean="0"/>
              <a:t>Возраст от 15 до 18 лет принято считать периодом юности</a:t>
            </a:r>
          </a:p>
          <a:p>
            <a:endParaRPr lang="ru-RU" dirty="0" smtClean="0"/>
          </a:p>
          <a:p>
            <a:r>
              <a:rPr lang="ru-RU" dirty="0" smtClean="0"/>
              <a:t>Центральным процессом юности является формирование личностной идентичности, чувства преемственности, единства, открытие собственного “Я”.</a:t>
            </a:r>
          </a:p>
          <a:p>
            <a:r>
              <a:rPr lang="ru-RU" dirty="0" smtClean="0"/>
              <a:t> </a:t>
            </a:r>
          </a:p>
          <a:p>
            <a:r>
              <a:rPr lang="ru-RU" dirty="0" smtClean="0"/>
              <a:t>Новым и главным видом психологической деятельности для юношей становится рефлексия, самосознание</a:t>
            </a:r>
          </a:p>
          <a:p>
            <a:endParaRPr lang="ru-RU" dirty="0" smtClean="0"/>
          </a:p>
          <a:p>
            <a:r>
              <a:rPr lang="ru-RU" dirty="0" smtClean="0"/>
              <a:t>Для юношей, как и для подростков, по-прежнему чрезвычайно значимо  общение со сверстниками</a:t>
            </a:r>
          </a:p>
          <a:p>
            <a:endParaRPr lang="ru-RU" dirty="0" smtClean="0"/>
          </a:p>
          <a:p>
            <a:r>
              <a:rPr lang="ru-RU" dirty="0" smtClean="0"/>
              <a:t>В эти годы закладываются основы мировоззрения - вопрос </a:t>
            </a:r>
            <a:r>
              <a:rPr lang="ru-RU" b="1" i="1" dirty="0" smtClean="0"/>
              <a:t>о смысле жизни</a:t>
            </a:r>
            <a:r>
              <a:rPr lang="ru-RU" i="1" dirty="0" smtClean="0"/>
              <a:t> </a:t>
            </a:r>
            <a:r>
              <a:rPr lang="ru-RU" dirty="0" smtClean="0"/>
              <a:t>и построение жизненного плана 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 smtClean="0"/>
              <a:t>Период ранней юности</a:t>
            </a:r>
            <a:endParaRPr lang="ru-RU" sz="2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ru-RU" dirty="0" smtClean="0"/>
              <a:t>Экстремистская поведенческая установка характеризуется убеждением, что только жестокими мерами, сопровождающимися ослаблением или полным отключением всех нормативных запретов, как  юридических, так и нравственных,  возможно радикальное исправление нестерпимой ситуации</a:t>
            </a:r>
          </a:p>
          <a:p>
            <a:endParaRPr lang="ru-RU" dirty="0" smtClean="0"/>
          </a:p>
          <a:p>
            <a:r>
              <a:rPr lang="ru-RU" dirty="0" smtClean="0"/>
              <a:t>Существует радикальное отличие между убежденностью экстремистской личности и убежденностью нормальной личности. </a:t>
            </a:r>
          </a:p>
          <a:p>
            <a:endParaRPr lang="ru-RU" dirty="0" smtClean="0"/>
          </a:p>
          <a:p>
            <a:r>
              <a:rPr lang="ru-RU" dirty="0" smtClean="0"/>
              <a:t>Экстремистская убежденность возникает на почве различного рода отклонений от нормальной логики рассуждения и познания реальности. Логика экстремиста исходит из тех фактов действительности, которые согласуются с его ценностными посылками.</a:t>
            </a:r>
          </a:p>
          <a:p>
            <a:endParaRPr lang="ru-RU" dirty="0" smtClean="0"/>
          </a:p>
          <a:p>
            <a:r>
              <a:rPr lang="ru-RU" dirty="0" smtClean="0"/>
              <a:t>Экстремист воспринимает мир через призму примитивного разделения на хорошее и плохое, истину и ложь. 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 smtClean="0"/>
              <a:t>Психологический портрет экстремиста</a:t>
            </a:r>
            <a:endParaRPr lang="ru-RU" sz="2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ru-RU" dirty="0" smtClean="0"/>
              <a:t>Жизненный мир – это психическое переживание человеком своего существования в реальном физическом и социальном мире</a:t>
            </a:r>
          </a:p>
          <a:p>
            <a:endParaRPr lang="ru-RU" dirty="0" smtClean="0"/>
          </a:p>
          <a:p>
            <a:r>
              <a:rPr lang="ru-RU" dirty="0" smtClean="0"/>
              <a:t>В жизненном мире экстремиста существует расхождение между его личными представлениями о правильном устройстве мира и реальной действительностью, причем это расхождение четко осознается экстремистом и стимулирует его экстремистскую идеологию. </a:t>
            </a:r>
          </a:p>
          <a:p>
            <a:endParaRPr lang="ru-RU" dirty="0" smtClean="0"/>
          </a:p>
          <a:p>
            <a:r>
              <a:rPr lang="ru-RU" dirty="0" smtClean="0"/>
              <a:t>Внутренний мир экстремиста настолько прост, что мир внешний оказывается для него сложной преградой.</a:t>
            </a:r>
          </a:p>
          <a:p>
            <a:endParaRPr lang="ru-RU" dirty="0" smtClean="0"/>
          </a:p>
          <a:p>
            <a:r>
              <a:rPr lang="ru-RU" dirty="0" smtClean="0"/>
              <a:t>Столкновение простого внутреннего мира и сложного внешнего мира определяет специфику жизненного переживания экстремиста. </a:t>
            </a:r>
          </a:p>
          <a:p>
            <a:endParaRPr lang="ru-RU" dirty="0" smtClean="0"/>
          </a:p>
          <a:p>
            <a:r>
              <a:rPr lang="ru-RU" dirty="0" smtClean="0"/>
              <a:t>Экстремистское сознание не только не способно к адекватному пониманию действительности, но даже не стремится к этому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14282" y="274638"/>
            <a:ext cx="8786874" cy="1143000"/>
          </a:xfrm>
        </p:spPr>
        <p:txBody>
          <a:bodyPr>
            <a:normAutofit/>
          </a:bodyPr>
          <a:lstStyle/>
          <a:p>
            <a:r>
              <a:rPr lang="ru-RU" sz="2400" dirty="0" smtClean="0"/>
              <a:t>Специфика экстремистских эмоциональных состояний </a:t>
            </a:r>
            <a:endParaRPr lang="ru-RU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ru-RU" dirty="0" smtClean="0"/>
              <a:t>Враг – это некто чужой, принципиально отличающийся по своему внутреннему устройству от индивида и от группы, к которой индивид себя причисляет.</a:t>
            </a:r>
          </a:p>
          <a:p>
            <a:endParaRPr lang="ru-RU" dirty="0" smtClean="0"/>
          </a:p>
          <a:p>
            <a:r>
              <a:rPr lang="ru-RU" dirty="0" smtClean="0"/>
              <a:t>С врагом невозможны соглашения, т.к. он не принимает существующих норм; возможно только смертельное противоборство. </a:t>
            </a:r>
          </a:p>
          <a:p>
            <a:endParaRPr lang="ru-RU" dirty="0" smtClean="0"/>
          </a:p>
          <a:p>
            <a:r>
              <a:rPr lang="ru-RU" dirty="0" smtClean="0"/>
              <a:t>В сознании личности экстремиста враг не представлен как конкретный партнер, он фактически лишен человеческих черт, в связи с чем его образ легко проецируется на любой так или иначе связанный с ним объект.</a:t>
            </a:r>
          </a:p>
          <a:p>
            <a:endParaRPr lang="ru-RU" dirty="0" smtClean="0"/>
          </a:p>
          <a:p>
            <a:r>
              <a:rPr lang="ru-RU" dirty="0" smtClean="0"/>
              <a:t> Такая характеристика образа врага, как отсутствие конкретных личностных черт, объясняет характерную экстремистскому поведению жестокость .</a:t>
            </a:r>
          </a:p>
          <a:p>
            <a:endParaRPr lang="ru-RU" dirty="0" smtClean="0"/>
          </a:p>
          <a:p>
            <a:r>
              <a:rPr lang="ru-RU" dirty="0" smtClean="0"/>
              <a:t>Образ врага выполняет важные психологические функции в структуре личности экстремиста. </a:t>
            </a:r>
          </a:p>
          <a:p>
            <a:endParaRPr lang="ru-RU" dirty="0" smtClean="0"/>
          </a:p>
          <a:p>
            <a:r>
              <a:rPr lang="ru-RU" dirty="0" smtClean="0"/>
              <a:t>-облегчает процессы групповой идентификации и идеализации. </a:t>
            </a:r>
          </a:p>
          <a:p>
            <a:r>
              <a:rPr lang="ru-RU" dirty="0" smtClean="0"/>
              <a:t>-его способность выступать в качестве средства сплочения. Для личности экстремиста – иметь с другими людьми общего врага – единственный способ пережить чувство единения с ними.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 smtClean="0"/>
              <a:t>Образ </a:t>
            </a:r>
            <a:r>
              <a:rPr lang="ru-RU" sz="2800" dirty="0" smtClean="0"/>
              <a:t>«врага»</a:t>
            </a:r>
            <a:endParaRPr lang="ru-RU" sz="28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163</TotalTime>
  <Words>1592</Words>
  <Application>Microsoft Office PowerPoint</Application>
  <PresentationFormat>Экран (4:3)</PresentationFormat>
  <Paragraphs>221</Paragraphs>
  <Slides>27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27</vt:i4>
      </vt:variant>
    </vt:vector>
  </HeadingPairs>
  <TitlesOfParts>
    <vt:vector size="28" baseType="lpstr">
      <vt:lpstr>Открытая</vt:lpstr>
      <vt:lpstr>Психолого-педагогические аспекты профилактики  вовлечения молодежи в экстремистские объединения </vt:lpstr>
      <vt:lpstr>Понятия: Радикализм – фанатизм – экстремизм –терроризм</vt:lpstr>
      <vt:lpstr>Понятия: Радикализм – фанатизм – экстремизм –терроризм</vt:lpstr>
      <vt:lpstr>Психологический портрет подростка </vt:lpstr>
      <vt:lpstr>Поведенческие реакции подростков</vt:lpstr>
      <vt:lpstr>Период ранней юности</vt:lpstr>
      <vt:lpstr>Психологический портрет экстремиста</vt:lpstr>
      <vt:lpstr>Специфика экстремистских эмоциональных состояний </vt:lpstr>
      <vt:lpstr>Образ «врага»</vt:lpstr>
      <vt:lpstr>Эмоциональные экстремистские переживания</vt:lpstr>
      <vt:lpstr>Причины приобщения подростков к неформальным, экстремистским  объединениям</vt:lpstr>
      <vt:lpstr>Профилактика экстремизма в молодежной среде</vt:lpstr>
      <vt:lpstr>Профилактика экстремизма в молодежной среде</vt:lpstr>
      <vt:lpstr>Исследование отношения молодежи к проявлениям экстремизма</vt:lpstr>
      <vt:lpstr>Меры профилактики экстремизма в молодёжной среде </vt:lpstr>
      <vt:lpstr>Приоритеты работы педагога-психолога образовательной организации</vt:lpstr>
      <vt:lpstr>Типология неформальных молодежных объединений</vt:lpstr>
      <vt:lpstr>Типология неформальных молодежных объединений</vt:lpstr>
      <vt:lpstr>Типология неформальных молодежных объединений</vt:lpstr>
      <vt:lpstr>Характерные особенности экстремистской организации</vt:lpstr>
      <vt:lpstr>Идеология ваххабизма </vt:lpstr>
      <vt:lpstr>Новые религиозные движения </vt:lpstr>
      <vt:lpstr>Неоязычество </vt:lpstr>
      <vt:lpstr>Сатанизм </vt:lpstr>
      <vt:lpstr>Скинхеды</vt:lpstr>
      <vt:lpstr>АУЕ</vt:lpstr>
      <vt:lpstr>Офники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Психолого-педагогические аспекты профилактики  вовлечения молодежи в экстремистские объединения </dc:title>
  <dc:creator>Пользователь</dc:creator>
  <cp:lastModifiedBy>Пользователь</cp:lastModifiedBy>
  <cp:revision>16</cp:revision>
  <dcterms:created xsi:type="dcterms:W3CDTF">2021-04-23T06:26:29Z</dcterms:created>
  <dcterms:modified xsi:type="dcterms:W3CDTF">2021-09-17T07:49:48Z</dcterms:modified>
</cp:coreProperties>
</file>