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73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72" r:id="rId16"/>
    <p:sldId id="270" r:id="rId17"/>
    <p:sldId id="275" r:id="rId18"/>
    <p:sldId id="271" r:id="rId19"/>
    <p:sldId id="269" r:id="rId20"/>
    <p:sldId id="274" r:id="rId21"/>
    <p:sldId id="276" r:id="rId22"/>
    <p:sldId id="277" r:id="rId23"/>
    <p:sldId id="278" r:id="rId24"/>
    <p:sldId id="279" r:id="rId25"/>
    <p:sldId id="283" r:id="rId26"/>
    <p:sldId id="282" r:id="rId27"/>
  </p:sldIdLst>
  <p:sldSz cx="12192000" cy="6858000"/>
  <p:notesSz cx="6669088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  <a:srgbClr val="EA2123"/>
    <a:srgbClr val="EC1F22"/>
    <a:srgbClr val="ED181A"/>
    <a:srgbClr val="92D050"/>
    <a:srgbClr val="C5E0B3"/>
    <a:srgbClr val="FFB3B3"/>
    <a:srgbClr val="026E9D"/>
    <a:srgbClr val="FFFFFF"/>
    <a:srgbClr val="B5D7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FFE9-4063-B4B1-66DFE5D2C99B}"/>
              </c:ext>
            </c:extLst>
          </c:dPt>
          <c:dPt>
            <c:idx val="1"/>
            <c:bubble3D val="0"/>
            <c:spPr>
              <a:solidFill>
                <a:srgbClr val="C5E0B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FE9-4063-B4B1-66DFE5D2C99B}"/>
              </c:ext>
            </c:extLst>
          </c:dPt>
          <c:dPt>
            <c:idx val="2"/>
            <c:bubble3D val="0"/>
            <c:spPr>
              <a:solidFill>
                <a:srgbClr val="FFB3B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FE9-4063-B4B1-66DFE5D2C99B}"/>
              </c:ext>
            </c:extLst>
          </c:dPt>
          <c:dPt>
            <c:idx val="3"/>
            <c:bubble3D val="0"/>
            <c:spPr>
              <a:solidFill>
                <a:srgbClr val="D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FE9-4063-B4B1-66DFE5D2C99B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Высокий</c:v>
                </c:pt>
                <c:pt idx="1">
                  <c:v>Выше среднего</c:v>
                </c:pt>
                <c:pt idx="2">
                  <c:v>Средний</c:v>
                </c:pt>
                <c:pt idx="3">
                  <c:v>Низкий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263</c:v>
                </c:pt>
                <c:pt idx="2">
                  <c:v>388</c:v>
                </c:pt>
                <c:pt idx="3">
                  <c:v>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E9-4063-B4B1-66DFE5D2C99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837332675379461"/>
          <c:y val="0.20992609908884807"/>
          <c:w val="0.29082565091963419"/>
          <c:h val="0.5276783270472514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2.4. Система мониторинга качества дошкольного образования</c:v>
                </c:pt>
                <c:pt idx="1">
                  <c:v>2.3. Система организации воспитания обучающихся</c:v>
                </c:pt>
                <c:pt idx="2">
                  <c:v>2.2. Система обеспечения профессионального развития педагогических работников</c:v>
                </c:pt>
                <c:pt idx="3">
                  <c:v>2.1. Система мониторинга эффективности руководителей образовательных организаций</c:v>
                </c:pt>
                <c:pt idx="4">
                  <c:v>1.4. Система работы по самоопределению и профессиональной ориентации обучающихся</c:v>
                </c:pt>
                <c:pt idx="5">
                  <c:v>1.3. Система выявления, поддержки и развития способностей и талантов у детей и молодежи</c:v>
                </c:pt>
                <c:pt idx="6">
                  <c:v>1.2. Система работы со ШНОР и/или ШНСУ</c:v>
                </c:pt>
                <c:pt idx="7">
                  <c:v>1.1. Система оценки качества подготовки обучающихся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0.29799999999999999</c:v>
                </c:pt>
                <c:pt idx="1">
                  <c:v>0.25900000000000001</c:v>
                </c:pt>
                <c:pt idx="2">
                  <c:v>0.246</c:v>
                </c:pt>
                <c:pt idx="3">
                  <c:v>0.192</c:v>
                </c:pt>
                <c:pt idx="4">
                  <c:v>0.19900000000000001</c:v>
                </c:pt>
                <c:pt idx="5">
                  <c:v>0.247</c:v>
                </c:pt>
                <c:pt idx="6">
                  <c:v>0.503</c:v>
                </c:pt>
                <c:pt idx="7">
                  <c:v>0.32100000000000001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5B-4066-98C2-CEAE9808BEC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2.4. Система мониторинга качества дошкольного образования</c:v>
                </c:pt>
                <c:pt idx="1">
                  <c:v>2.3. Система организации воспитания обучающихся</c:v>
                </c:pt>
                <c:pt idx="2">
                  <c:v>2.2. Система обеспечения профессионального развития педагогических работников</c:v>
                </c:pt>
                <c:pt idx="3">
                  <c:v>2.1. Система мониторинга эффективности руководителей образовательных организаций</c:v>
                </c:pt>
                <c:pt idx="4">
                  <c:v>1.4. Система работы по самоопределению и профессиональной ориентации обучающихся</c:v>
                </c:pt>
                <c:pt idx="5">
                  <c:v>1.3. Система выявления, поддержки и развития способностей и талантов у детей и молодежи</c:v>
                </c:pt>
                <c:pt idx="6">
                  <c:v>1.2. Система работы со ШНОР и/или ШНСУ</c:v>
                </c:pt>
                <c:pt idx="7">
                  <c:v>1.1. Система оценки качества подготовки обучающихся</c:v>
                </c:pt>
              </c:strCache>
            </c:strRef>
          </c:cat>
          <c:val>
            <c:numRef>
              <c:f>Лист1!$C$2:$C$9</c:f>
              <c:numCache>
                <c:formatCode>0%</c:formatCode>
                <c:ptCount val="8"/>
                <c:pt idx="0">
                  <c:v>0.38300000000000001</c:v>
                </c:pt>
                <c:pt idx="1">
                  <c:v>0.249</c:v>
                </c:pt>
                <c:pt idx="2">
                  <c:v>0.28899999999999998</c:v>
                </c:pt>
                <c:pt idx="3">
                  <c:v>0.35199999999999998</c:v>
                </c:pt>
                <c:pt idx="4">
                  <c:v>0.29399999999999998</c:v>
                </c:pt>
                <c:pt idx="5">
                  <c:v>0.372</c:v>
                </c:pt>
                <c:pt idx="6">
                  <c:v>0.56799999999999995</c:v>
                </c:pt>
                <c:pt idx="7">
                  <c:v>0.67600000000000005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5B-4066-98C2-CEAE9808BEC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2.4. Система мониторинга качества дошкольного образования</c:v>
                </c:pt>
                <c:pt idx="1">
                  <c:v>2.3. Система организации воспитания обучающихся</c:v>
                </c:pt>
                <c:pt idx="2">
                  <c:v>2.2. Система обеспечения профессионального развития педагогических работников</c:v>
                </c:pt>
                <c:pt idx="3">
                  <c:v>2.1. Система мониторинга эффективности руководителей образовательных организаций</c:v>
                </c:pt>
                <c:pt idx="4">
                  <c:v>1.4. Система работы по самоопределению и профессиональной ориентации обучающихся</c:v>
                </c:pt>
                <c:pt idx="5">
                  <c:v>1.3. Система выявления, поддержки и развития способностей и талантов у детей и молодежи</c:v>
                </c:pt>
                <c:pt idx="6">
                  <c:v>1.2. Система работы со ШНОР и/или ШНСУ</c:v>
                </c:pt>
                <c:pt idx="7">
                  <c:v>1.1. Система оценки качества подготовки обучающихся</c:v>
                </c:pt>
              </c:strCache>
            </c:strRef>
          </c:cat>
          <c:val>
            <c:numRef>
              <c:f>Лист1!$D$2:$D$9</c:f>
              <c:numCache>
                <c:formatCode>0%</c:formatCode>
                <c:ptCount val="8"/>
                <c:pt idx="0">
                  <c:v>0.5</c:v>
                </c:pt>
                <c:pt idx="1">
                  <c:v>0.35</c:v>
                </c:pt>
                <c:pt idx="2">
                  <c:v>0.28999999999999998</c:v>
                </c:pt>
                <c:pt idx="3">
                  <c:v>0.35</c:v>
                </c:pt>
                <c:pt idx="4">
                  <c:v>0.34</c:v>
                </c:pt>
                <c:pt idx="5">
                  <c:v>0.37</c:v>
                </c:pt>
                <c:pt idx="6">
                  <c:v>0.6</c:v>
                </c:pt>
                <c:pt idx="7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3C-4938-8CD6-9FB7699C9C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4031631"/>
        <c:axId val="1671017951"/>
      </c:barChart>
      <c:catAx>
        <c:axId val="16040316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sm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1017951"/>
        <c:crosses val="autoZero"/>
        <c:auto val="1"/>
        <c:lblAlgn val="ctr"/>
        <c:lblOffset val="100"/>
        <c:noMultiLvlLbl val="0"/>
      </c:catAx>
      <c:valAx>
        <c:axId val="1671017951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04031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>
                <a:solidFill>
                  <a:schemeClr val="tx1"/>
                </a:solidFill>
              </a:rPr>
              <a:t>ИТОГОВЫЙ БАЛЛ МУМ</a:t>
            </a:r>
          </a:p>
        </c:rich>
      </c:tx>
      <c:layout>
        <c:manualLayout>
          <c:xMode val="edge"/>
          <c:yMode val="edge"/>
          <c:x val="0.14996839654025285"/>
          <c:y val="0.8704049844236759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8092149035262809E-2"/>
          <c:y val="0.13187954309449637"/>
          <c:w val="0.88381570192947434"/>
          <c:h val="0.716140186915887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0%</c:formatCode>
                <c:ptCount val="1"/>
                <c:pt idx="0">
                  <c:v>0.27400000000000002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A-4DCC-91E2-727F23BE32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0%</c:formatCode>
                <c:ptCount val="1"/>
                <c:pt idx="0">
                  <c:v>0.33200000000000002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EA-4DCC-91E2-727F23BE32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EEA-4DCC-91E2-727F23BE32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0%</c:formatCode>
                <c:ptCount val="1"/>
                <c:pt idx="0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EA-4DCC-91E2-727F23BE322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87782784"/>
        <c:axId val="1593114224"/>
      </c:barChart>
      <c:catAx>
        <c:axId val="168778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3114224"/>
        <c:crosses val="autoZero"/>
        <c:auto val="1"/>
        <c:lblAlgn val="ctr"/>
        <c:lblOffset val="100"/>
        <c:noMultiLvlLbl val="0"/>
      </c:catAx>
      <c:valAx>
        <c:axId val="15931142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87782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36111111111228E-2"/>
          <c:y val="1.5688828370137983E-3"/>
          <c:w val="0.91104166666666664"/>
          <c:h val="0.76329619673697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>
              <a:outerShdw blurRad="88900" dist="19050" dir="5400000" algn="ctr" rotWithShape="0">
                <a:srgbClr val="000000"/>
              </a:outerShdw>
            </a:effectLst>
          </c:spPr>
          <c:invertIfNegative val="0"/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07E-411E-9283-63807DEEE93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07E-411E-9283-63807DEEE93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нет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07E-411E-9283-63807DEEE93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нет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07E-411E-9283-63807DEEE93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нет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07E-411E-9283-63807DEEE9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C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Система полностью сформирована</c:v>
                </c:pt>
                <c:pt idx="1">
                  <c:v>Целостность системы отсутствует</c:v>
                </c:pt>
                <c:pt idx="2">
                  <c:v>Система частично сформирована</c:v>
                </c:pt>
                <c:pt idx="3">
                  <c:v>Есть отдельные элементы системы</c:v>
                </c:pt>
                <c:pt idx="4">
                  <c:v>Система не сформирована или неэффективна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23</c:v>
                </c:pt>
                <c:pt idx="3">
                  <c:v>17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07E-411E-9283-63807DEEE9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45429632"/>
        <c:axId val="145535360"/>
      </c:barChart>
      <c:catAx>
        <c:axId val="145429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45535360"/>
        <c:crosses val="autoZero"/>
        <c:auto val="1"/>
        <c:lblAlgn val="ctr"/>
        <c:lblOffset val="100"/>
        <c:noMultiLvlLbl val="0"/>
      </c:catAx>
      <c:valAx>
        <c:axId val="145535360"/>
        <c:scaling>
          <c:orientation val="minMax"/>
          <c:max val="30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ru-RU" sz="140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Количество МОУО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one"/>
        <c:crossAx val="145429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34353590068291E-2"/>
          <c:y val="5.1124744376278057E-2"/>
          <c:w val="0.44921723379479883"/>
          <c:h val="0.887525562372188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63C-4FB0-95BD-913FEE2330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63C-4FB0-95BD-913FEE2330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63C-4FB0-95BD-913FEE2330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63C-4FB0-95BD-913FEE2330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63C-4FB0-95BD-913FEE233083}"/>
              </c:ext>
            </c:extLst>
          </c:dPt>
          <c:dLbls>
            <c:dLbl>
              <c:idx val="4"/>
              <c:layout>
                <c:manualLayout>
                  <c:x val="7.7294208711393711E-2"/>
                  <c:y val="0.1532095447203714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3C-4FB0-95BD-913FEE23308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Значительный рост (&gt;20%)</c:v>
                </c:pt>
                <c:pt idx="1">
                  <c:v>Умеренный рост (&gt;3%)</c:v>
                </c:pt>
                <c:pt idx="2">
                  <c:v>Стабильный результат (в пр. 3%)</c:v>
                </c:pt>
                <c:pt idx="3">
                  <c:v>Умеренное снижение (&lt;3%)</c:v>
                </c:pt>
                <c:pt idx="4">
                  <c:v>Значительное снижение (&gt;20%)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20</c:v>
                </c:pt>
                <c:pt idx="2">
                  <c:v>3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63C-4FB0-95BD-913FEE23308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1149361247484648"/>
          <c:y val="0.20844059156067032"/>
          <c:w val="0.452181602473613"/>
          <c:h val="0.527029073288915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D8DE2E-39A1-477A-A08E-C1223046447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E0B0D7-8AD0-48D7-9A72-0CD1FE8BDB72}">
      <dgm:prSet phldrT="[Текст]"/>
      <dgm:spPr/>
      <dgm:t>
        <a:bodyPr/>
        <a:lstStyle/>
        <a:p>
          <a:r>
            <a:rPr lang="ru-RU" b="1" dirty="0"/>
            <a:t>Образовательная организация</a:t>
          </a:r>
        </a:p>
      </dgm:t>
    </dgm:pt>
    <dgm:pt modelId="{B1BFE144-B6DE-441C-827D-F151E2160710}" type="parTrans" cxnId="{4AA189F8-49FF-426D-A708-EC4E13319D73}">
      <dgm:prSet/>
      <dgm:spPr/>
      <dgm:t>
        <a:bodyPr/>
        <a:lstStyle/>
        <a:p>
          <a:endParaRPr lang="ru-RU"/>
        </a:p>
      </dgm:t>
    </dgm:pt>
    <dgm:pt modelId="{C3C264E2-8813-43E3-BBAB-850482F09940}" type="sibTrans" cxnId="{4AA189F8-49FF-426D-A708-EC4E13319D73}">
      <dgm:prSet/>
      <dgm:spPr/>
      <dgm:t>
        <a:bodyPr/>
        <a:lstStyle/>
        <a:p>
          <a:endParaRPr lang="ru-RU"/>
        </a:p>
      </dgm:t>
    </dgm:pt>
    <dgm:pt modelId="{9234CE1E-60AB-4385-AE27-7C9C6A0BDCEF}">
      <dgm:prSet phldrT="[Текст]"/>
      <dgm:spPr/>
      <dgm:t>
        <a:bodyPr/>
        <a:lstStyle/>
        <a:p>
          <a:r>
            <a:rPr lang="ru-RU" b="1" dirty="0"/>
            <a:t>Учредители ОО</a:t>
          </a:r>
        </a:p>
      </dgm:t>
    </dgm:pt>
    <dgm:pt modelId="{EFB3B45D-B3EE-4F9A-998C-3F9EFE17DE8C}" type="parTrans" cxnId="{553F9861-5A9F-4D4C-9C72-562DC4DEDB11}">
      <dgm:prSet/>
      <dgm:spPr/>
      <dgm:t>
        <a:bodyPr/>
        <a:lstStyle/>
        <a:p>
          <a:endParaRPr lang="ru-RU"/>
        </a:p>
      </dgm:t>
    </dgm:pt>
    <dgm:pt modelId="{250DD82C-95E5-4297-8EE9-87D6DA1673A8}" type="sibTrans" cxnId="{553F9861-5A9F-4D4C-9C72-562DC4DEDB11}">
      <dgm:prSet/>
      <dgm:spPr/>
      <dgm:t>
        <a:bodyPr/>
        <a:lstStyle/>
        <a:p>
          <a:endParaRPr lang="ru-RU"/>
        </a:p>
      </dgm:t>
    </dgm:pt>
    <dgm:pt modelId="{1235BDD4-C12E-4606-BBD0-77BE4EC45C80}">
      <dgm:prSet phldrT="[Текст]"/>
      <dgm:spPr/>
      <dgm:t>
        <a:bodyPr/>
        <a:lstStyle/>
        <a:p>
          <a:r>
            <a:rPr lang="ru-RU" b="1" dirty="0"/>
            <a:t>Региональный (итоговый)</a:t>
          </a:r>
        </a:p>
      </dgm:t>
    </dgm:pt>
    <dgm:pt modelId="{03B6C271-A0DB-4A90-85C9-81E2F6392620}" type="parTrans" cxnId="{5C2665C3-96AB-4FF9-8530-06F5B7D86E20}">
      <dgm:prSet/>
      <dgm:spPr/>
      <dgm:t>
        <a:bodyPr/>
        <a:lstStyle/>
        <a:p>
          <a:endParaRPr lang="ru-RU"/>
        </a:p>
      </dgm:t>
    </dgm:pt>
    <dgm:pt modelId="{C0880272-646B-434C-9A4E-CADB2C0CA8FA}" type="sibTrans" cxnId="{5C2665C3-96AB-4FF9-8530-06F5B7D86E20}">
      <dgm:prSet/>
      <dgm:spPr/>
      <dgm:t>
        <a:bodyPr/>
        <a:lstStyle/>
        <a:p>
          <a:endParaRPr lang="ru-RU"/>
        </a:p>
      </dgm:t>
    </dgm:pt>
    <dgm:pt modelId="{897F3124-2459-4A65-91DF-6B323AEA456F}" type="pres">
      <dgm:prSet presAssocID="{B9D8DE2E-39A1-477A-A08E-C12230464479}" presName="rootnode" presStyleCnt="0">
        <dgm:presLayoutVars>
          <dgm:chMax/>
          <dgm:chPref/>
          <dgm:dir/>
          <dgm:animLvl val="lvl"/>
        </dgm:presLayoutVars>
      </dgm:prSet>
      <dgm:spPr/>
    </dgm:pt>
    <dgm:pt modelId="{9C4ED34D-7CF3-49D7-A802-8963B8819D88}" type="pres">
      <dgm:prSet presAssocID="{ACE0B0D7-8AD0-48D7-9A72-0CD1FE8BDB72}" presName="composite" presStyleCnt="0"/>
      <dgm:spPr/>
    </dgm:pt>
    <dgm:pt modelId="{8606CC53-26DC-46A3-9E98-CFFB25F69476}" type="pres">
      <dgm:prSet presAssocID="{ACE0B0D7-8AD0-48D7-9A72-0CD1FE8BDB72}" presName="LShape" presStyleLbl="alignNode1" presStyleIdx="0" presStyleCnt="5"/>
      <dgm:spPr>
        <a:solidFill>
          <a:srgbClr val="026E9D"/>
        </a:solidFill>
        <a:ln>
          <a:solidFill>
            <a:srgbClr val="026E9D"/>
          </a:solidFill>
        </a:ln>
      </dgm:spPr>
    </dgm:pt>
    <dgm:pt modelId="{3831F41B-0645-466F-BD2B-CC02D4E7A765}" type="pres">
      <dgm:prSet presAssocID="{ACE0B0D7-8AD0-48D7-9A72-0CD1FE8BDB72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8B41683-E5EF-4EFF-A41A-FD06C1AD7232}" type="pres">
      <dgm:prSet presAssocID="{ACE0B0D7-8AD0-48D7-9A72-0CD1FE8BDB72}" presName="Triangle" presStyleLbl="alignNode1" presStyleIdx="1" presStyleCnt="5"/>
      <dgm:spPr>
        <a:solidFill>
          <a:srgbClr val="026E9D"/>
        </a:solidFill>
        <a:ln>
          <a:solidFill>
            <a:srgbClr val="026E9D"/>
          </a:solidFill>
        </a:ln>
      </dgm:spPr>
    </dgm:pt>
    <dgm:pt modelId="{B51D0873-D164-4860-BFBE-3575CBB1AE2A}" type="pres">
      <dgm:prSet presAssocID="{C3C264E2-8813-43E3-BBAB-850482F09940}" presName="sibTrans" presStyleCnt="0"/>
      <dgm:spPr/>
    </dgm:pt>
    <dgm:pt modelId="{37B92F4B-5106-4ED0-B8F1-C733326FE922}" type="pres">
      <dgm:prSet presAssocID="{C3C264E2-8813-43E3-BBAB-850482F09940}" presName="space" presStyleCnt="0"/>
      <dgm:spPr/>
    </dgm:pt>
    <dgm:pt modelId="{C8BD28D5-5CBD-4317-A621-D1D5910B7FED}" type="pres">
      <dgm:prSet presAssocID="{9234CE1E-60AB-4385-AE27-7C9C6A0BDCEF}" presName="composite" presStyleCnt="0"/>
      <dgm:spPr/>
    </dgm:pt>
    <dgm:pt modelId="{2DB73268-6A27-4FB3-9289-DA8FA5A0A53C}" type="pres">
      <dgm:prSet presAssocID="{9234CE1E-60AB-4385-AE27-7C9C6A0BDCEF}" presName="LShape" presStyleLbl="alignNode1" presStyleIdx="2" presStyleCnt="5"/>
      <dgm:spPr>
        <a:solidFill>
          <a:srgbClr val="026E9D"/>
        </a:solidFill>
        <a:ln>
          <a:solidFill>
            <a:srgbClr val="026E9D"/>
          </a:solidFill>
        </a:ln>
      </dgm:spPr>
    </dgm:pt>
    <dgm:pt modelId="{F1B5AA69-DEE0-43D9-924A-15CC151F782D}" type="pres">
      <dgm:prSet presAssocID="{9234CE1E-60AB-4385-AE27-7C9C6A0BDCEF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9420AD8-9C8C-4895-918F-A97E6754373F}" type="pres">
      <dgm:prSet presAssocID="{9234CE1E-60AB-4385-AE27-7C9C6A0BDCEF}" presName="Triangle" presStyleLbl="alignNode1" presStyleIdx="3" presStyleCnt="5"/>
      <dgm:spPr>
        <a:solidFill>
          <a:srgbClr val="026E9D"/>
        </a:solidFill>
        <a:ln>
          <a:solidFill>
            <a:srgbClr val="026E9D"/>
          </a:solidFill>
        </a:ln>
      </dgm:spPr>
    </dgm:pt>
    <dgm:pt modelId="{4DFFD94E-801C-4C66-A1EC-52F98A28CD90}" type="pres">
      <dgm:prSet presAssocID="{250DD82C-95E5-4297-8EE9-87D6DA1673A8}" presName="sibTrans" presStyleCnt="0"/>
      <dgm:spPr/>
    </dgm:pt>
    <dgm:pt modelId="{12296A3F-7189-4A03-B147-57213415B949}" type="pres">
      <dgm:prSet presAssocID="{250DD82C-95E5-4297-8EE9-87D6DA1673A8}" presName="space" presStyleCnt="0"/>
      <dgm:spPr/>
    </dgm:pt>
    <dgm:pt modelId="{745E5E1D-4AAA-4A5C-871D-0BC0DA94ACF9}" type="pres">
      <dgm:prSet presAssocID="{1235BDD4-C12E-4606-BBD0-77BE4EC45C80}" presName="composite" presStyleCnt="0"/>
      <dgm:spPr/>
    </dgm:pt>
    <dgm:pt modelId="{1F020347-F62E-41E0-B482-A1CE011A4A1F}" type="pres">
      <dgm:prSet presAssocID="{1235BDD4-C12E-4606-BBD0-77BE4EC45C80}" presName="LShape" presStyleLbl="alignNode1" presStyleIdx="4" presStyleCnt="5"/>
      <dgm:spPr>
        <a:solidFill>
          <a:srgbClr val="026E9D"/>
        </a:solidFill>
        <a:ln>
          <a:solidFill>
            <a:srgbClr val="026E9D"/>
          </a:solidFill>
        </a:ln>
      </dgm:spPr>
    </dgm:pt>
    <dgm:pt modelId="{08EB2039-2E90-4F2D-A1E3-426FF16E550B}" type="pres">
      <dgm:prSet presAssocID="{1235BDD4-C12E-4606-BBD0-77BE4EC45C8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CA56650C-D05F-439A-9394-A7211BD4B05D}" type="presOf" srcId="{1235BDD4-C12E-4606-BBD0-77BE4EC45C80}" destId="{08EB2039-2E90-4F2D-A1E3-426FF16E550B}" srcOrd="0" destOrd="0" presId="urn:microsoft.com/office/officeart/2009/3/layout/StepUpProcess"/>
    <dgm:cxn modelId="{88807412-835F-44ED-A0F9-600D2AD0FCF1}" type="presOf" srcId="{B9D8DE2E-39A1-477A-A08E-C12230464479}" destId="{897F3124-2459-4A65-91DF-6B323AEA456F}" srcOrd="0" destOrd="0" presId="urn:microsoft.com/office/officeart/2009/3/layout/StepUpProcess"/>
    <dgm:cxn modelId="{553F9861-5A9F-4D4C-9C72-562DC4DEDB11}" srcId="{B9D8DE2E-39A1-477A-A08E-C12230464479}" destId="{9234CE1E-60AB-4385-AE27-7C9C6A0BDCEF}" srcOrd="1" destOrd="0" parTransId="{EFB3B45D-B3EE-4F9A-998C-3F9EFE17DE8C}" sibTransId="{250DD82C-95E5-4297-8EE9-87D6DA1673A8}"/>
    <dgm:cxn modelId="{8F6C6B90-9834-45B5-90DC-C9C736513801}" type="presOf" srcId="{ACE0B0D7-8AD0-48D7-9A72-0CD1FE8BDB72}" destId="{3831F41B-0645-466F-BD2B-CC02D4E7A765}" srcOrd="0" destOrd="0" presId="urn:microsoft.com/office/officeart/2009/3/layout/StepUpProcess"/>
    <dgm:cxn modelId="{15571198-41BB-4E56-95DA-852936BF64CF}" type="presOf" srcId="{9234CE1E-60AB-4385-AE27-7C9C6A0BDCEF}" destId="{F1B5AA69-DEE0-43D9-924A-15CC151F782D}" srcOrd="0" destOrd="0" presId="urn:microsoft.com/office/officeart/2009/3/layout/StepUpProcess"/>
    <dgm:cxn modelId="{5C2665C3-96AB-4FF9-8530-06F5B7D86E20}" srcId="{B9D8DE2E-39A1-477A-A08E-C12230464479}" destId="{1235BDD4-C12E-4606-BBD0-77BE4EC45C80}" srcOrd="2" destOrd="0" parTransId="{03B6C271-A0DB-4A90-85C9-81E2F6392620}" sibTransId="{C0880272-646B-434C-9A4E-CADB2C0CA8FA}"/>
    <dgm:cxn modelId="{4AA189F8-49FF-426D-A708-EC4E13319D73}" srcId="{B9D8DE2E-39A1-477A-A08E-C12230464479}" destId="{ACE0B0D7-8AD0-48D7-9A72-0CD1FE8BDB72}" srcOrd="0" destOrd="0" parTransId="{B1BFE144-B6DE-441C-827D-F151E2160710}" sibTransId="{C3C264E2-8813-43E3-BBAB-850482F09940}"/>
    <dgm:cxn modelId="{EFE3BF33-727B-4032-AF9B-34344667A080}" type="presParOf" srcId="{897F3124-2459-4A65-91DF-6B323AEA456F}" destId="{9C4ED34D-7CF3-49D7-A802-8963B8819D88}" srcOrd="0" destOrd="0" presId="urn:microsoft.com/office/officeart/2009/3/layout/StepUpProcess"/>
    <dgm:cxn modelId="{8AA71B15-BCE8-4AF3-9564-CD787F0EE8C6}" type="presParOf" srcId="{9C4ED34D-7CF3-49D7-A802-8963B8819D88}" destId="{8606CC53-26DC-46A3-9E98-CFFB25F69476}" srcOrd="0" destOrd="0" presId="urn:microsoft.com/office/officeart/2009/3/layout/StepUpProcess"/>
    <dgm:cxn modelId="{9DBB18A3-5FE2-41DC-A0CD-049CE1CF3A24}" type="presParOf" srcId="{9C4ED34D-7CF3-49D7-A802-8963B8819D88}" destId="{3831F41B-0645-466F-BD2B-CC02D4E7A765}" srcOrd="1" destOrd="0" presId="urn:microsoft.com/office/officeart/2009/3/layout/StepUpProcess"/>
    <dgm:cxn modelId="{7A68748D-A653-4B23-9E88-4BA8C15A2C24}" type="presParOf" srcId="{9C4ED34D-7CF3-49D7-A802-8963B8819D88}" destId="{68B41683-E5EF-4EFF-A41A-FD06C1AD7232}" srcOrd="2" destOrd="0" presId="urn:microsoft.com/office/officeart/2009/3/layout/StepUpProcess"/>
    <dgm:cxn modelId="{CFEB8FB7-3ADE-44FC-9CDE-B7717A62E72C}" type="presParOf" srcId="{897F3124-2459-4A65-91DF-6B323AEA456F}" destId="{B51D0873-D164-4860-BFBE-3575CBB1AE2A}" srcOrd="1" destOrd="0" presId="urn:microsoft.com/office/officeart/2009/3/layout/StepUpProcess"/>
    <dgm:cxn modelId="{AD4958D6-960F-406A-A499-166CA9FFB1D2}" type="presParOf" srcId="{B51D0873-D164-4860-BFBE-3575CBB1AE2A}" destId="{37B92F4B-5106-4ED0-B8F1-C733326FE922}" srcOrd="0" destOrd="0" presId="urn:microsoft.com/office/officeart/2009/3/layout/StepUpProcess"/>
    <dgm:cxn modelId="{16F9E4BD-C7D8-4D4D-9EF5-56E0B9C44203}" type="presParOf" srcId="{897F3124-2459-4A65-91DF-6B323AEA456F}" destId="{C8BD28D5-5CBD-4317-A621-D1D5910B7FED}" srcOrd="2" destOrd="0" presId="urn:microsoft.com/office/officeart/2009/3/layout/StepUpProcess"/>
    <dgm:cxn modelId="{8844E19A-5F94-4246-A95B-03E304ACBDED}" type="presParOf" srcId="{C8BD28D5-5CBD-4317-A621-D1D5910B7FED}" destId="{2DB73268-6A27-4FB3-9289-DA8FA5A0A53C}" srcOrd="0" destOrd="0" presId="urn:microsoft.com/office/officeart/2009/3/layout/StepUpProcess"/>
    <dgm:cxn modelId="{301A1954-8A33-4B62-BB82-0D33DB515885}" type="presParOf" srcId="{C8BD28D5-5CBD-4317-A621-D1D5910B7FED}" destId="{F1B5AA69-DEE0-43D9-924A-15CC151F782D}" srcOrd="1" destOrd="0" presId="urn:microsoft.com/office/officeart/2009/3/layout/StepUpProcess"/>
    <dgm:cxn modelId="{247D3F0D-2291-4BE1-828E-77CAAD7FB841}" type="presParOf" srcId="{C8BD28D5-5CBD-4317-A621-D1D5910B7FED}" destId="{59420AD8-9C8C-4895-918F-A97E6754373F}" srcOrd="2" destOrd="0" presId="urn:microsoft.com/office/officeart/2009/3/layout/StepUpProcess"/>
    <dgm:cxn modelId="{BC0B9895-B913-49E6-8048-3F956313880C}" type="presParOf" srcId="{897F3124-2459-4A65-91DF-6B323AEA456F}" destId="{4DFFD94E-801C-4C66-A1EC-52F98A28CD90}" srcOrd="3" destOrd="0" presId="urn:microsoft.com/office/officeart/2009/3/layout/StepUpProcess"/>
    <dgm:cxn modelId="{FDB9A763-AC65-4A37-BA10-90EE594D1B89}" type="presParOf" srcId="{4DFFD94E-801C-4C66-A1EC-52F98A28CD90}" destId="{12296A3F-7189-4A03-B147-57213415B949}" srcOrd="0" destOrd="0" presId="urn:microsoft.com/office/officeart/2009/3/layout/StepUpProcess"/>
    <dgm:cxn modelId="{761DD2BF-13D3-49DE-A059-CCAD37C8316C}" type="presParOf" srcId="{897F3124-2459-4A65-91DF-6B323AEA456F}" destId="{745E5E1D-4AAA-4A5C-871D-0BC0DA94ACF9}" srcOrd="4" destOrd="0" presId="urn:microsoft.com/office/officeart/2009/3/layout/StepUpProcess"/>
    <dgm:cxn modelId="{8E9005A0-733B-4390-AAFD-02FFC3B9F267}" type="presParOf" srcId="{745E5E1D-4AAA-4A5C-871D-0BC0DA94ACF9}" destId="{1F020347-F62E-41E0-B482-A1CE011A4A1F}" srcOrd="0" destOrd="0" presId="urn:microsoft.com/office/officeart/2009/3/layout/StepUpProcess"/>
    <dgm:cxn modelId="{7AEA73A1-FC95-4452-B39E-E6B7F381345F}" type="presParOf" srcId="{745E5E1D-4AAA-4A5C-871D-0BC0DA94ACF9}" destId="{08EB2039-2E90-4F2D-A1E3-426FF16E550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6CC53-26DC-46A3-9E98-CFFB25F69476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026E9D"/>
        </a:solidFill>
        <a:ln w="12700" cap="flat" cmpd="sng" algn="ctr">
          <a:solidFill>
            <a:srgbClr val="026E9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1F41B-0645-466F-BD2B-CC02D4E7A765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Образовательная организация</a:t>
          </a:r>
        </a:p>
      </dsp:txBody>
      <dsp:txXfrm>
        <a:off x="254058" y="2525889"/>
        <a:ext cx="2282418" cy="2000673"/>
      </dsp:txXfrm>
    </dsp:sp>
    <dsp:sp modelId="{68B41683-E5EF-4EFF-A41A-FD06C1AD7232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rgbClr val="026E9D"/>
        </a:solidFill>
        <a:ln w="12700" cap="flat" cmpd="sng" algn="ctr">
          <a:solidFill>
            <a:srgbClr val="026E9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73268-6A27-4FB3-9289-DA8FA5A0A53C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026E9D"/>
        </a:solidFill>
        <a:ln w="12700" cap="flat" cmpd="sng" algn="ctr">
          <a:solidFill>
            <a:srgbClr val="026E9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5AA69-DEE0-43D9-924A-15CC151F782D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Учредители ОО</a:t>
          </a:r>
        </a:p>
      </dsp:txBody>
      <dsp:txXfrm>
        <a:off x="3048184" y="1834480"/>
        <a:ext cx="2282418" cy="2000673"/>
      </dsp:txXfrm>
    </dsp:sp>
    <dsp:sp modelId="{59420AD8-9C8C-4895-918F-A97E6754373F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rgbClr val="026E9D"/>
        </a:solidFill>
        <a:ln w="12700" cap="flat" cmpd="sng" algn="ctr">
          <a:solidFill>
            <a:srgbClr val="026E9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20347-F62E-41E0-B482-A1CE011A4A1F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026E9D"/>
        </a:solidFill>
        <a:ln w="12700" cap="flat" cmpd="sng" algn="ctr">
          <a:solidFill>
            <a:srgbClr val="026E9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EB2039-2E90-4F2D-A1E3-426FF16E550B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Региональный (итоговый)</a:t>
          </a:r>
        </a:p>
      </dsp:txBody>
      <dsp:txXfrm>
        <a:off x="5842310" y="1143070"/>
        <a:ext cx="2282418" cy="2000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E87CB-9670-41C0-823A-9BDA52137C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8775" y="1239838"/>
            <a:ext cx="5951538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3374"/>
            <a:ext cx="533527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889938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1044"/>
            <a:ext cx="2889938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F7ABB-7F1E-4535-9B6D-947FC12713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34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7921E-1289-470A-8083-BD42F13A0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725573-6EDB-4841-A9B0-7263ECA55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81D4C5-A0D2-4EE6-98BA-6E62101A1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165B82-7D6D-4AC2-ADF1-94892000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8CC089-AD7F-42F4-9B3C-EE9B3A1A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63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3355E-7F51-44DC-AFB5-78A2D589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8146B1-94E4-4B6C-9400-2D393124C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B0FB23-0081-4E83-84D2-48180D24B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C0A956-F6E3-4FB7-AEB3-85534BDB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8919AF-436D-422D-8029-4DA0662F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11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0DC9A7C-6D60-4D6F-B3F3-0C57602F7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39C23F-E965-49F6-B85C-564E87BE0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75CE4C-15AD-492F-81B2-D76D43CFB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3C5F0E-6F73-48DC-8E32-8AAF7AD8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CE6F45-3083-422D-8300-C6F961C86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58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6A7D9-9EE2-453D-A701-313FDBE4F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B89C77-35B3-406A-A2BA-B292625FB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2BAFC9-17BC-490F-950A-3941CD648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0BBA46-3BB3-41EC-BB50-9F0775C7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431C53-1711-467B-86EC-5ADAA0098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67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7537BC-9148-4235-A03A-D4D649AD6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5BF501-3F2C-4D6D-AB3B-F443959C7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D8B309-0BF1-40A3-BF95-4698F8B76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B891A5-9938-4F8C-92C1-EB187B105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7E8DBE-C4B3-455A-A08B-8DB1483A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4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CC959-ED39-4DAE-A322-AF6089BE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EEAC2B-F716-44F2-90D7-329957C3D7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BCB0D1-E66C-4ED2-98FF-1346AD76F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F19D98-C166-496F-9D44-E5014C34E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2116E6-C93F-4B39-831F-8D5EDE856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A2645F-EE68-4F49-9F0D-B3824C09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9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FE56A-7C2C-4B65-B376-A84AC33D7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5BF217-8E63-42AC-86B7-473AF0921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E8998A-B7F1-486A-8439-A7BC210A2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95676AE-DD22-43C0-BB83-6E5982CE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44540C-119E-4D94-B049-4D225990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768B22F-F0B2-4805-BBAC-579F50DE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3432BD1-6067-4ACF-A3E1-330E0D4F2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6D9F6B7-CAA4-4902-B8C6-C8C269F7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09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99EA9D-64DE-4686-BDE6-37FD8E8E5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4F4BA5-A15D-4EB8-A86F-EABABC8A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6161C57-89EE-42BF-B722-DF6E78CF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3219E3-7E07-41B4-B4D8-0D3C6922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0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9844654-9171-41D7-8719-55B473B8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581B92-068C-4349-8A71-702303BA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EAE4DDF-A5CC-41D6-8001-4815FE75E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94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6DEFD3-48BD-4D33-AD7F-1B6C712A2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DD1BBC-0BDE-4AC1-AF1F-AF1BDDBB5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80FBB5-5EED-45B6-BAC7-ED5933A44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083E6D-7B65-42B1-A6C7-BF71C7B1B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523E35-B3D6-466B-924A-430E9C1C9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064AC0-E75A-4108-BB36-A089022C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78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20F665-197C-43E5-A339-17E29104D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CA7475E-54CB-4263-AC46-A950CB6E0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364971-B1C2-4AA3-8411-B60C282DD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693490-80CF-4C99-BCEE-34C3E6EF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3B201-C2BF-4E31-B177-38D374B4F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A3D8DD-E92B-41B0-B1FC-D2FDDD34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69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D2265E-3704-43C6-8EC8-E8F263A6F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D243E1-EC41-4E5C-BDE2-EF5B3A4A4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AA9E8-4C5B-4C83-BD8F-DE3464870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8A3A4-FF39-4677-BB6C-EF3E34F70818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917963-D794-464F-B1D1-625954CDD3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BC3950-7055-439B-9847-E1AA1FB6F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E5BB-0B3D-4EAB-82C5-4AB5BF756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69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4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D1A48A2-BAF0-4834-A76F-B601A0350BD2}"/>
              </a:ext>
            </a:extLst>
          </p:cNvPr>
          <p:cNvSpPr/>
          <p:nvPr/>
        </p:nvSpPr>
        <p:spPr>
          <a:xfrm>
            <a:off x="3048000" y="2959833"/>
            <a:ext cx="6096000" cy="2268000"/>
          </a:xfrm>
          <a:prstGeom prst="rect">
            <a:avLst/>
          </a:prstGeom>
          <a:ln w="38100">
            <a:solidFill>
              <a:srgbClr val="026E9D"/>
            </a:solidFill>
          </a:ln>
        </p:spPr>
        <p:txBody>
          <a:bodyPr>
            <a:spAutoFit/>
          </a:bodyPr>
          <a:lstStyle/>
          <a:p>
            <a:endParaRPr lang="ru-RU" sz="4800" dirty="0">
              <a:latin typeface="Bahnschrift Condensed" panose="020B05020402040202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3E18BEE-E449-4DED-B1FF-8F8BFA8B2CB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6717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9C9092-7494-4B2B-813D-DB363C706A04}"/>
              </a:ext>
            </a:extLst>
          </p:cNvPr>
          <p:cNvSpPr/>
          <p:nvPr/>
        </p:nvSpPr>
        <p:spPr>
          <a:xfrm>
            <a:off x="3186550" y="753149"/>
            <a:ext cx="6096000" cy="4524315"/>
          </a:xfrm>
          <a:prstGeom prst="rect">
            <a:avLst/>
          </a:prstGeom>
          <a:ln w="38100">
            <a:noFill/>
          </a:ln>
        </p:spPr>
        <p:txBody>
          <a:bodyPr>
            <a:spAutoFit/>
          </a:bodyPr>
          <a:lstStyle/>
          <a:p>
            <a:r>
              <a:rPr lang="ru-RU" sz="4800" b="1" cap="small" dirty="0">
                <a:latin typeface="Bahnschrift Condensed" panose="020B0502040204020203" pitchFamily="34" charset="0"/>
                <a:ea typeface="Calibri" panose="020F0502020204030204" pitchFamily="34" charset="0"/>
              </a:rPr>
              <a:t>Мониторинг эффективности деятельности руководителей образовательных организаций Тверской области. </a:t>
            </a:r>
          </a:p>
          <a:p>
            <a:r>
              <a:rPr lang="ru-RU" sz="4800" b="1" cap="small" dirty="0">
                <a:solidFill>
                  <a:srgbClr val="EA2123"/>
                </a:solidFill>
                <a:latin typeface="Bahnschrift Condensed" panose="020B0502040204020203" pitchFamily="34" charset="0"/>
                <a:ea typeface="Calibri" panose="020F0502020204030204" pitchFamily="34" charset="0"/>
              </a:rPr>
              <a:t>Основные положения. </a:t>
            </a:r>
          </a:p>
          <a:p>
            <a:r>
              <a:rPr lang="ru-RU" sz="4800" b="1" cap="small" dirty="0">
                <a:solidFill>
                  <a:srgbClr val="EA2123"/>
                </a:solidFill>
                <a:latin typeface="Bahnschrift Condensed" panose="020B0502040204020203" pitchFamily="34" charset="0"/>
                <a:ea typeface="Calibri" panose="020F0502020204030204" pitchFamily="34" charset="0"/>
              </a:rPr>
              <a:t>Итоги 2023 года.</a:t>
            </a:r>
            <a:endParaRPr lang="ru-RU" sz="4800" dirty="0">
              <a:solidFill>
                <a:srgbClr val="EA2123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76676B3-282B-47A2-9ACC-F1C600656B3F}"/>
              </a:ext>
            </a:extLst>
          </p:cNvPr>
          <p:cNvSpPr/>
          <p:nvPr/>
        </p:nvSpPr>
        <p:spPr>
          <a:xfrm>
            <a:off x="3048000" y="770991"/>
            <a:ext cx="6096000" cy="234000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>
            <a:spAutoFit/>
          </a:bodyPr>
          <a:lstStyle/>
          <a:p>
            <a:endParaRPr lang="ru-RU" sz="4800" dirty="0">
              <a:latin typeface="Bahnschrift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3A9B70-4644-4374-89BE-72507F2FD0F8}"/>
              </a:ext>
            </a:extLst>
          </p:cNvPr>
          <p:cNvSpPr txBox="1"/>
          <p:nvPr/>
        </p:nvSpPr>
        <p:spPr>
          <a:xfrm>
            <a:off x="6096000" y="5766099"/>
            <a:ext cx="56748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>
                <a:solidFill>
                  <a:srgbClr val="026E9D"/>
                </a:solidFill>
              </a:rPr>
              <a:t>Барсукова</a:t>
            </a:r>
            <a:r>
              <a:rPr lang="ru-RU" sz="2000" b="1" dirty="0">
                <a:solidFill>
                  <a:srgbClr val="026E9D"/>
                </a:solidFill>
              </a:rPr>
              <a:t> Наталья Евгеньевна</a:t>
            </a:r>
          </a:p>
          <a:p>
            <a:r>
              <a:rPr lang="ru-RU" sz="2000" b="1" dirty="0">
                <a:solidFill>
                  <a:srgbClr val="026E9D"/>
                </a:solidFill>
              </a:rPr>
              <a:t>Начальник отдела оценки качества образования </a:t>
            </a:r>
            <a:br>
              <a:rPr lang="ru-RU" sz="2000" b="1" dirty="0">
                <a:solidFill>
                  <a:srgbClr val="026E9D"/>
                </a:solidFill>
              </a:rPr>
            </a:br>
            <a:r>
              <a:rPr lang="ru-RU" sz="2000" b="1" dirty="0">
                <a:solidFill>
                  <a:srgbClr val="026E9D"/>
                </a:solidFill>
              </a:rPr>
              <a:t>ГБУ ТО ЦОКО</a:t>
            </a:r>
          </a:p>
        </p:txBody>
      </p:sp>
    </p:spTree>
    <p:extLst>
      <p:ext uri="{BB962C8B-B14F-4D97-AF65-F5344CB8AC3E}">
        <p14:creationId xmlns:p14="http://schemas.microsoft.com/office/powerpoint/2010/main" val="1481818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071AF9F-1BC3-43D8-BF45-9A599371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2"/>
            <a:ext cx="10515600" cy="823429"/>
          </a:xfrm>
        </p:spPr>
        <p:txBody>
          <a:bodyPr/>
          <a:lstStyle/>
          <a:p>
            <a:r>
              <a:rPr lang="ru-RU" dirty="0">
                <a:latin typeface="Bahnschrift Condensed" panose="020B0502040204020203" pitchFamily="34" charset="0"/>
              </a:rPr>
              <a:t>Лидеры рейтинга 2023 года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912CC85B-E00E-4EE2-847C-DD5444C26795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FEFE52B4-3E1F-444F-8D6E-62BA68FBAB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8BF8C94-465D-439C-9F9B-E46A9B7FE951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A86F609-45C4-4D6B-B29F-7A38F88A64A2}"/>
              </a:ext>
            </a:extLst>
          </p:cNvPr>
          <p:cNvSpPr txBox="1"/>
          <p:nvPr/>
        </p:nvSpPr>
        <p:spPr>
          <a:xfrm>
            <a:off x="6252549" y="939994"/>
            <a:ext cx="945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ДОУ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81F14A0-36B4-4BEE-A798-937BC945CE7F}"/>
              </a:ext>
            </a:extLst>
          </p:cNvPr>
          <p:cNvSpPr/>
          <p:nvPr/>
        </p:nvSpPr>
        <p:spPr>
          <a:xfrm>
            <a:off x="5959406" y="1515369"/>
            <a:ext cx="5529761" cy="1019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Детский сад №3 Кувшиновского района (64,5%)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МДОУ Детский сад №4 Кимрского МО (62,9%)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Детский сад №2 г. Твери (61,2%)</a:t>
            </a:r>
            <a:endParaRPr lang="ru-RU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6C094BE-8F8F-463B-AAE6-66CBA5DED99F}"/>
              </a:ext>
            </a:extLst>
          </p:cNvPr>
          <p:cNvSpPr/>
          <p:nvPr/>
        </p:nvSpPr>
        <p:spPr>
          <a:xfrm>
            <a:off x="606127" y="4217010"/>
            <a:ext cx="10903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НОШ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0B69195-1F79-4738-B295-81E7E06A41BA}"/>
              </a:ext>
            </a:extLst>
          </p:cNvPr>
          <p:cNvSpPr/>
          <p:nvPr/>
        </p:nvSpPr>
        <p:spPr>
          <a:xfrm>
            <a:off x="291468" y="4759766"/>
            <a:ext cx="4333238" cy="3827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МБОУ Удомельская НОШ «Садко» (72,0%)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766910C-261C-4940-9AA4-E7D139B33E75}"/>
              </a:ext>
            </a:extLst>
          </p:cNvPr>
          <p:cNvSpPr/>
          <p:nvPr/>
        </p:nvSpPr>
        <p:spPr>
          <a:xfrm>
            <a:off x="606127" y="939994"/>
            <a:ext cx="10486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СОШ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38724D8-8A46-4DAA-B364-3DDCD6A38739}"/>
              </a:ext>
            </a:extLst>
          </p:cNvPr>
          <p:cNvSpPr/>
          <p:nvPr/>
        </p:nvSpPr>
        <p:spPr>
          <a:xfrm>
            <a:off x="312984" y="1515369"/>
            <a:ext cx="3918374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МОУ Гимназия №8 г. Твери (82,3%)</a:t>
            </a: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МОУ Тверской лицей (80,7%)</a:t>
            </a: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МОУ Тверская гимназия №6 (77,4%)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80666A2-CDFC-4B84-B453-DF881E5F578B}"/>
              </a:ext>
            </a:extLst>
          </p:cNvPr>
          <p:cNvSpPr/>
          <p:nvPr/>
        </p:nvSpPr>
        <p:spPr>
          <a:xfrm>
            <a:off x="606127" y="2709330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ООШ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2C343FA-5D1E-4974-8AAC-83F31611E318}"/>
              </a:ext>
            </a:extLst>
          </p:cNvPr>
          <p:cNvSpPr/>
          <p:nvPr/>
        </p:nvSpPr>
        <p:spPr>
          <a:xfrm>
            <a:off x="312984" y="3270181"/>
            <a:ext cx="6096000" cy="7012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МБОУ ТР Октябрьская ООШ Торопецкого района (68,6%)</a:t>
            </a:r>
          </a:p>
          <a:p>
            <a:pPr marL="342900" indent="-342900" algn="just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МОУ Антоновская ООШ Молоковского МО (68,4%)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8F2BB51-AC90-486E-B3B4-12AF3CDBC844}"/>
              </a:ext>
            </a:extLst>
          </p:cNvPr>
          <p:cNvSpPr/>
          <p:nvPr/>
        </p:nvSpPr>
        <p:spPr>
          <a:xfrm>
            <a:off x="5959406" y="3581369"/>
            <a:ext cx="4584730" cy="701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ГКОУ </a:t>
            </a:r>
            <a:r>
              <a:rPr lang="ru-RU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Торжокская</a:t>
            </a: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 школа-интернат (63,6%)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ГКОУ </a:t>
            </a:r>
            <a:r>
              <a:rPr lang="ru-RU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Бежецкая</a:t>
            </a: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 школа-интернат №1 (61,4%)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1B9649F-F49F-481D-B0FA-D5E7A39E9B96}"/>
              </a:ext>
            </a:extLst>
          </p:cNvPr>
          <p:cNvSpPr/>
          <p:nvPr/>
        </p:nvSpPr>
        <p:spPr>
          <a:xfrm>
            <a:off x="6252549" y="2996594"/>
            <a:ext cx="1701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ОО(ОВЗ)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746E10A-EE16-4A9C-822D-F9656C3687F4}"/>
              </a:ext>
            </a:extLst>
          </p:cNvPr>
          <p:cNvSpPr/>
          <p:nvPr/>
        </p:nvSpPr>
        <p:spPr>
          <a:xfrm>
            <a:off x="6252549" y="4695089"/>
            <a:ext cx="9873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E624E5C-EDF0-46FC-B24D-93E4C69DA2F9}"/>
              </a:ext>
            </a:extLst>
          </p:cNvPr>
          <p:cNvSpPr/>
          <p:nvPr/>
        </p:nvSpPr>
        <p:spPr>
          <a:xfrm>
            <a:off x="5959406" y="5270668"/>
            <a:ext cx="6262759" cy="1338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МБУ ДО Дом детства и юношества Торжокского района (19,2%)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МОУ ДО ДЮСШ Молоковского МО (17,5%)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МБУ ДО ДЮСШ Кесовогорского МО (16,7%)</a:t>
            </a:r>
          </a:p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МБОУ ДО Краснохолмский Дом детского творчества (15,2%)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381976C-B7A0-4557-8AD9-A13B2A15C66B}"/>
              </a:ext>
            </a:extLst>
          </p:cNvPr>
          <p:cNvSpPr/>
          <p:nvPr/>
        </p:nvSpPr>
        <p:spPr>
          <a:xfrm>
            <a:off x="606127" y="5335835"/>
            <a:ext cx="9380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F9212A7-58F0-48E5-8342-F0F15307258E}"/>
              </a:ext>
            </a:extLst>
          </p:cNvPr>
          <p:cNvSpPr/>
          <p:nvPr/>
        </p:nvSpPr>
        <p:spPr>
          <a:xfrm>
            <a:off x="291468" y="5944520"/>
            <a:ext cx="6096000" cy="70923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5000"/>
              </a:lnSpc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ГБП ОУ Торжокский педагогический колледж имени Ф.В. </a:t>
            </a:r>
            <a:r>
              <a:rPr lang="ru-RU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Бадюлина</a:t>
            </a:r>
            <a:r>
              <a:rPr lang="ru-RU" dirty="0">
                <a:latin typeface="Arial Narrow" panose="020B0606020202030204" pitchFamily="34" charset="0"/>
                <a:cs typeface="Times New Roman" panose="02020603050405020304" pitchFamily="18" charset="0"/>
              </a:rPr>
              <a:t> (49,9%)</a:t>
            </a:r>
          </a:p>
        </p:txBody>
      </p:sp>
    </p:spTree>
    <p:extLst>
      <p:ext uri="{BB962C8B-B14F-4D97-AF65-F5344CB8AC3E}">
        <p14:creationId xmlns:p14="http://schemas.microsoft.com/office/powerpoint/2010/main" val="3224583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1D88BCA-2727-42A2-9282-A2B16B93B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99333"/>
              </p:ext>
            </p:extLst>
          </p:nvPr>
        </p:nvGraphicFramePr>
        <p:xfrm>
          <a:off x="172123" y="1005476"/>
          <a:ext cx="11854925" cy="571534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614569">
                  <a:extLst>
                    <a:ext uri="{9D8B030D-6E8A-4147-A177-3AD203B41FA5}">
                      <a16:colId xmlns:a16="http://schemas.microsoft.com/office/drawing/2014/main" val="3811794949"/>
                    </a:ext>
                  </a:extLst>
                </a:gridCol>
                <a:gridCol w="6551407">
                  <a:extLst>
                    <a:ext uri="{9D8B030D-6E8A-4147-A177-3AD203B41FA5}">
                      <a16:colId xmlns:a16="http://schemas.microsoft.com/office/drawing/2014/main" val="2197434847"/>
                    </a:ext>
                  </a:extLst>
                </a:gridCol>
                <a:gridCol w="1688949">
                  <a:extLst>
                    <a:ext uri="{9D8B030D-6E8A-4147-A177-3AD203B41FA5}">
                      <a16:colId xmlns:a16="http://schemas.microsoft.com/office/drawing/2014/main" val="32789161"/>
                    </a:ext>
                  </a:extLst>
                </a:gridCol>
              </a:tblGrid>
              <a:tr h="652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</a:rPr>
                        <a:t>Направление деятельности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hnschrif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</a:rPr>
                        <a:t>Выявленные проблемы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hnschrif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</a:rPr>
                        <a:t>Для каких типов ОО характерны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ahnschrif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 anchor="ctr"/>
                </a:tc>
                <a:extLst>
                  <a:ext uri="{0D108BD9-81ED-4DB2-BD59-A6C34878D82A}">
                    <a16:rowId xmlns:a16="http://schemas.microsoft.com/office/drawing/2014/main" val="1969766620"/>
                  </a:ext>
                </a:extLst>
              </a:tr>
              <a:tr h="456816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 Уровень сформированности профессиональных компетенций руководителей ОО</a:t>
                      </a:r>
                      <a:endParaRPr lang="ru-RU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Недостаточный уровень участия руководителей ОО в конкурсах профессионального мастерства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ДОУ, СПО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extLst>
                  <a:ext uri="{0D108BD9-81ED-4DB2-BD59-A6C34878D82A}">
                    <a16:rowId xmlns:a16="http://schemas.microsoft.com/office/drawing/2014/main" val="3220270044"/>
                  </a:ext>
                </a:extLst>
              </a:tr>
              <a:tr h="4568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Низкий </a:t>
                      </a: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уровень</a:t>
                      </a:r>
                      <a:r>
                        <a:rPr lang="ru-RU" sz="1500" dirty="0">
                          <a:effectLst/>
                        </a:rPr>
                        <a:t> участия руководителей ОО в мероприятиях по передаче управленческого опыта, наставничестве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ДОУ, НОШ, ООШ, СПО, ОДО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602718"/>
                  </a:ext>
                </a:extLst>
              </a:tr>
              <a:tr h="490754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effectLst/>
                        </a:rPr>
                        <a:t>2. Качество управленческой деятельности руководителя ОО</a:t>
                      </a:r>
                      <a:endParaRPr lang="ru-RU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Высокая доля руководителей, в ОО которых есть предписания надзорных органов или полученные замечания не были устранены в установленные сроки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СОШ, ООШ, ОО(ОВЗ)</a:t>
                      </a:r>
                      <a:endParaRPr lang="ru-RU" sz="15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05561120"/>
                  </a:ext>
                </a:extLst>
              </a:tr>
              <a:tr h="4568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Низкая доля руководителей ОО, участвующих в апробации процедур и инструментов оценки качества образования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ДОУ, ОДО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738706"/>
                  </a:ext>
                </a:extLst>
              </a:tr>
              <a:tr h="685224">
                <a:tc rowSpan="2">
                  <a:txBody>
                    <a:bodyPr/>
                    <a:lstStyle/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 Качество подготовки обучающихся</a:t>
                      </a:r>
                      <a:endParaRPr lang="ru-RU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Недостаточно активная работа с потенциалом обучающихся высокого уровня подготовки в рамках принятия ими участия в профильных конкурсах и соревнованиях различного уровня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СОШ, ООШ</a:t>
                      </a:r>
                      <a:endParaRPr lang="ru-RU" sz="15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29725492"/>
                  </a:ext>
                </a:extLst>
              </a:tr>
              <a:tr h="5995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Отсутствие руководителей ОО, реализующих программы СПО, в ОО которых все выпускники прошли аттестацию в форме демонстрационного экзамена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СПО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639927"/>
                  </a:ext>
                </a:extLst>
              </a:tr>
              <a:tr h="456816">
                <a:tc rowSpan="3">
                  <a:txBody>
                    <a:bodyPr/>
                    <a:lstStyle/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ED181A"/>
                          </a:solidFill>
                          <a:effectLst/>
                        </a:rPr>
                        <a:t>4. Организация получения образования обучающимися с ОВЗ, детьми-инвалидами</a:t>
                      </a:r>
                      <a:endParaRPr lang="ru-RU" sz="1800" dirty="0">
                        <a:solidFill>
                          <a:srgbClr val="ED181A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Низкий уровень организации образовательного пространства для обучающихся с ОВЗ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ОО всех типов</a:t>
                      </a:r>
                      <a:endParaRPr lang="ru-RU" sz="15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84682473"/>
                  </a:ext>
                </a:extLst>
              </a:tr>
              <a:tr h="6852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Отсутствие специализированного оборудования для проведения коррекционных и реабилитационных занятий, социальной адаптации детей с ОВЗ и инвалидов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НОШ, СОШ, ООШ, СПО, ДОУ, ОДО</a:t>
                      </a:r>
                      <a:endParaRPr lang="ru-RU" sz="15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extLst>
                  <a:ext uri="{0D108BD9-81ED-4DB2-BD59-A6C34878D82A}">
                    <a16:rowId xmlns:a16="http://schemas.microsoft.com/office/drawing/2014/main" val="3442527635"/>
                  </a:ext>
                </a:extLst>
              </a:tr>
              <a:tr h="4907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dirty="0">
                          <a:effectLst/>
                        </a:rPr>
                        <a:t>Низкий уровень кадровой обеспеченности  ОО узконаправленными специалистами (дефектологи, логопеды, психологи, тьюторы, ассистенты)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НОШ, ООШ, ОДО</a:t>
                      </a:r>
                      <a:endParaRPr lang="ru-RU" sz="15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970" marR="37970" marT="0" marB="0"/>
                </a:tc>
                <a:extLst>
                  <a:ext uri="{0D108BD9-81ED-4DB2-BD59-A6C34878D82A}">
                    <a16:rowId xmlns:a16="http://schemas.microsoft.com/office/drawing/2014/main" val="3595157907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57A9C99-2C84-41A3-9156-01D81913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Проблемные зоны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95FC86A-7C48-40DC-BB8B-930A779897A2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A53A056F-ABA8-4C41-94D9-4B60FE4AD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CCF55B43-C8BD-4C72-B27D-C4BFB7C5298A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425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57A9C99-2C84-41A3-9156-01D81913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Проблемные зоны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95FC86A-7C48-40DC-BB8B-930A779897A2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A53A056F-ABA8-4C41-94D9-4B60FE4AD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CCF55B43-C8BD-4C72-B27D-C4BFB7C5298A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3665F23-376E-4F3F-BE31-967F32AC3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118358"/>
              </p:ext>
            </p:extLst>
          </p:nvPr>
        </p:nvGraphicFramePr>
        <p:xfrm>
          <a:off x="141643" y="886693"/>
          <a:ext cx="11908714" cy="58674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99418">
                  <a:extLst>
                    <a:ext uri="{9D8B030D-6E8A-4147-A177-3AD203B41FA5}">
                      <a16:colId xmlns:a16="http://schemas.microsoft.com/office/drawing/2014/main" val="3397438495"/>
                    </a:ext>
                  </a:extLst>
                </a:gridCol>
                <a:gridCol w="6661718">
                  <a:extLst>
                    <a:ext uri="{9D8B030D-6E8A-4147-A177-3AD203B41FA5}">
                      <a16:colId xmlns:a16="http://schemas.microsoft.com/office/drawing/2014/main" val="4117231359"/>
                    </a:ext>
                  </a:extLst>
                </a:gridCol>
                <a:gridCol w="1847578">
                  <a:extLst>
                    <a:ext uri="{9D8B030D-6E8A-4147-A177-3AD203B41FA5}">
                      <a16:colId xmlns:a16="http://schemas.microsoft.com/office/drawing/2014/main" val="2761000329"/>
                    </a:ext>
                  </a:extLst>
                </a:gridCol>
              </a:tblGrid>
              <a:tr h="5125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Направление деятельности</a:t>
                      </a:r>
                    </a:p>
                  </a:txBody>
                  <a:tcPr marL="24105" marR="2410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Выявленные проблемы</a:t>
                      </a:r>
                    </a:p>
                  </a:txBody>
                  <a:tcPr marL="24105" marR="2410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Для каких типов ОО характерны</a:t>
                      </a:r>
                    </a:p>
                  </a:txBody>
                  <a:tcPr marL="24105" marR="24105" marT="0" marB="0" anchor="ctr"/>
                </a:tc>
                <a:extLst>
                  <a:ext uri="{0D108BD9-81ED-4DB2-BD59-A6C34878D82A}">
                    <a16:rowId xmlns:a16="http://schemas.microsoft.com/office/drawing/2014/main" val="2890006152"/>
                  </a:ext>
                </a:extLst>
              </a:tr>
              <a:tr h="358791">
                <a:tc rowSpan="3"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ED181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 Формирование резерва управленческих кадров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участия руководителей ОО и педагогов в мероприятиях по формированию резерва управленческих кадров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НОШ, СОШ, ООШ, ОО(ОВЗ), ДОУ, ОДО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3881757673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доля руководителей, в ОО которых есть педагоги, прошедшие курсы повышения квалификации или переподготовки по программам управления в сфере образования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 всех типов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1012837167"/>
                  </a:ext>
                </a:extLst>
              </a:tr>
              <a:tr h="179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Недостаточно активная работа руководителей ОО по привлечению молодых специалистов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ДОУ, НОШ, ООШ, ОДО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815242"/>
                  </a:ext>
                </a:extLst>
              </a:tr>
              <a:tr h="307535">
                <a:tc rowSpan="8"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 Условия для осуществления образовательной деятельности (кадровые, финансовые, материально-технические и иные)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Недостаточное внимание к ведению и наполнению информационных ресурсов ОО (официальный сайт ОО, электронный журнал и др.)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НОШ, СПО, ОДО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43475891"/>
                  </a:ext>
                </a:extLst>
              </a:tr>
              <a:tr h="3587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использования современных образовательных технологий (электронное обучение, дистанционное обучение, индивидуальные образовательные траектории)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НОШ, СОШ, ООШ, ОО(ОВЗ), ОДО, СПО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639721480"/>
                  </a:ext>
                </a:extLst>
              </a:tr>
              <a:tr h="179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Дефицит педагогических кадров, в том числе с высшим образованием 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 всех типов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3742580922"/>
                  </a:ext>
                </a:extLst>
              </a:tr>
              <a:tr h="179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квалификации педагогических работников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НОШ, ОДО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1727883907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участия ОО в мероприятиях по привлечению дополнительного финансирования из регионального и федерального бюджета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 всех типов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44081899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доля руководителей, обеспечивших выполнение ОО показателей в рамках участия в национальном проекте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2913258421"/>
                  </a:ext>
                </a:extLst>
              </a:tr>
              <a:tr h="3587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участия в проекте «Земский учитель»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НОШ, СОШ, ООШ, ОО(ОВЗ)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2886267192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доля руководителей, ОО которых имеют статус Региональной инновационной площадки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 всех типов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762872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697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57A9C99-2C84-41A3-9156-01D81913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Проблемные зоны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95FC86A-7C48-40DC-BB8B-930A779897A2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A53A056F-ABA8-4C41-94D9-4B60FE4AD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CCF55B43-C8BD-4C72-B27D-C4BFB7C5298A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3665F23-376E-4F3F-BE31-967F32AC3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999442"/>
              </p:ext>
            </p:extLst>
          </p:nvPr>
        </p:nvGraphicFramePr>
        <p:xfrm>
          <a:off x="141643" y="1223579"/>
          <a:ext cx="11908714" cy="39014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399418">
                  <a:extLst>
                    <a:ext uri="{9D8B030D-6E8A-4147-A177-3AD203B41FA5}">
                      <a16:colId xmlns:a16="http://schemas.microsoft.com/office/drawing/2014/main" val="3397438495"/>
                    </a:ext>
                  </a:extLst>
                </a:gridCol>
                <a:gridCol w="6661718">
                  <a:extLst>
                    <a:ext uri="{9D8B030D-6E8A-4147-A177-3AD203B41FA5}">
                      <a16:colId xmlns:a16="http://schemas.microsoft.com/office/drawing/2014/main" val="4117231359"/>
                    </a:ext>
                  </a:extLst>
                </a:gridCol>
                <a:gridCol w="1847578">
                  <a:extLst>
                    <a:ext uri="{9D8B030D-6E8A-4147-A177-3AD203B41FA5}">
                      <a16:colId xmlns:a16="http://schemas.microsoft.com/office/drawing/2014/main" val="2761000329"/>
                    </a:ext>
                  </a:extLst>
                </a:gridCol>
              </a:tblGrid>
              <a:tr h="5125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Направление деятельности</a:t>
                      </a:r>
                    </a:p>
                  </a:txBody>
                  <a:tcPr marL="24105" marR="2410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Выявленные проблемы</a:t>
                      </a:r>
                    </a:p>
                  </a:txBody>
                  <a:tcPr marL="24105" marR="2410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Для каких типов ОО характерны</a:t>
                      </a:r>
                    </a:p>
                  </a:txBody>
                  <a:tcPr marL="24105" marR="24105" marT="0" marB="0" anchor="ctr"/>
                </a:tc>
                <a:extLst>
                  <a:ext uri="{0D108BD9-81ED-4DB2-BD59-A6C34878D82A}">
                    <a16:rowId xmlns:a16="http://schemas.microsoft.com/office/drawing/2014/main" val="2890006152"/>
                  </a:ext>
                </a:extLst>
              </a:tr>
              <a:tr h="461303"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 Объективность результатов внешней оценки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Наличие ОО, имеющих признаки необъективности по результатам внешней оценки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СОШ</a:t>
                      </a:r>
                    </a:p>
                  </a:txBody>
                  <a:tcPr marL="24105" marR="24105" marT="0" marB="0"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274993"/>
                  </a:ext>
                </a:extLst>
              </a:tr>
              <a:tr h="307535">
                <a:tc rowSpan="5"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 Организация профессиональной ориентации и дополнительного образования обучающихся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участия обучающихся ОО в мероприятиях по ранней профессиональной ориентации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ОО(ОВЗ)</a:t>
                      </a:r>
                    </a:p>
                  </a:txBody>
                  <a:tcPr marL="24105" marR="24105" marT="0" marB="0"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294630"/>
                  </a:ext>
                </a:extLst>
              </a:tr>
              <a:tr h="4613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доля руководителей, включающих в образовательную программу ОО мероприятия по профессиональной ориентации, в том числе в рамках взаимодействия с предприятиями региона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ДОУ, ОО(ОВЗ)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2272397995"/>
                  </a:ext>
                </a:extLst>
              </a:tr>
              <a:tr h="4613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Недостаточно активная работа по привлечению обучающихся к участию в региональных, заключительных этапах всероссийских и международных мероприятий различной направленности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ДОУ, НОШ, ООШ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2022273626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Низкий уровень использования сертификатов для получения обучающимися дополнительного образования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 всех типов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1629520477"/>
                  </a:ext>
                </a:extLst>
              </a:tr>
              <a:tr h="30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750" indent="-2857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Низкая доля руководителей, в ОО которых созданы педагогические, психолого-педагогические классы (группы)</a:t>
                      </a:r>
                    </a:p>
                  </a:txBody>
                  <a:tcPr marL="24105" marR="24105" marT="0" marB="0"/>
                </a:tc>
                <a:tc>
                  <a:txBody>
                    <a:bodyPr/>
                    <a:lstStyle/>
                    <a:p>
                      <a:pPr marL="720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СОШ, ООШ</a:t>
                      </a:r>
                    </a:p>
                  </a:txBody>
                  <a:tcPr marL="24105" marR="24105" marT="0" marB="0"/>
                </a:tc>
                <a:extLst>
                  <a:ext uri="{0D108BD9-81ED-4DB2-BD59-A6C34878D82A}">
                    <a16:rowId xmlns:a16="http://schemas.microsoft.com/office/drawing/2014/main" val="3488255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110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CD7D377-BF7D-498D-848C-E3FA8000D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7" y="18752"/>
            <a:ext cx="11665527" cy="1325563"/>
          </a:xfrm>
        </p:spPr>
        <p:txBody>
          <a:bodyPr>
            <a:noAutofit/>
          </a:bodyPr>
          <a:lstStyle/>
          <a:p>
            <a:pPr algn="ctr">
              <a:lnSpc>
                <a:spcPct val="70000"/>
              </a:lnSpc>
            </a:pPr>
            <a:r>
              <a:rPr lang="ru-RU" sz="4000" dirty="0">
                <a:latin typeface="Bahnschrift Condensed" panose="020B0502040204020203" pitchFamily="34" charset="0"/>
              </a:rPr>
              <a:t>Мониторинг эффективности деятельности руководителей образовательных организаций Тверской области – </a:t>
            </a:r>
            <a:r>
              <a:rPr lang="ru-RU" sz="4000" b="1" dirty="0">
                <a:solidFill>
                  <a:srgbClr val="ED181A"/>
                </a:solidFill>
                <a:latin typeface="Bahnschrift Condensed" panose="020B0502040204020203" pitchFamily="34" charset="0"/>
              </a:rPr>
              <a:t>2024 г.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B5A8348-7621-48C3-9ED8-F1BDAA63F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336" y="1313657"/>
            <a:ext cx="11067500" cy="243069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400" dirty="0"/>
              <a:t>  Проводится в соответствии с Планом-графиком проведения мониторинга</a:t>
            </a:r>
            <a:br>
              <a:rPr lang="ru-RU" sz="2400" dirty="0"/>
            </a:br>
            <a:r>
              <a:rPr lang="ru-RU" sz="2400" dirty="0"/>
              <a:t>   качества образования в ОО Тверской области, утвержденным приказом</a:t>
            </a:r>
            <a:br>
              <a:rPr lang="ru-RU" sz="2400" dirty="0"/>
            </a:br>
            <a:r>
              <a:rPr lang="ru-RU" sz="2400" dirty="0"/>
              <a:t>   Министерства образования Тверской области от 20.12.2023 №1481/ПК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400" b="1" u="sng" dirty="0">
                <a:solidFill>
                  <a:srgbClr val="ED181A"/>
                </a:solidFill>
              </a:rPr>
              <a:t>Сроки проведения</a:t>
            </a:r>
            <a:r>
              <a:rPr lang="ru-RU" sz="2400" dirty="0"/>
              <a:t>: </a:t>
            </a:r>
          </a:p>
          <a:p>
            <a:pPr marL="457200" lvl="1" indent="0">
              <a:buClr>
                <a:srgbClr val="0070C0"/>
              </a:buClr>
              <a:buSzPct val="120000"/>
              <a:buNone/>
            </a:pPr>
            <a:r>
              <a:rPr lang="ru-RU" dirty="0"/>
              <a:t>февраль – март — сбор информации </a:t>
            </a:r>
          </a:p>
          <a:p>
            <a:pPr marL="457200" lvl="1" indent="0">
              <a:buClr>
                <a:srgbClr val="0070C0"/>
              </a:buClr>
              <a:buSzPct val="120000"/>
              <a:buNone/>
            </a:pPr>
            <a:r>
              <a:rPr lang="ru-RU" dirty="0"/>
              <a:t>апрель– май — подготовка статистико-аналитических материалов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3FC3BB0-66A3-49D2-8F04-E85AA09B1BE9}"/>
              </a:ext>
            </a:extLst>
          </p:cNvPr>
          <p:cNvGrpSpPr/>
          <p:nvPr/>
        </p:nvGrpSpPr>
        <p:grpSpPr>
          <a:xfrm>
            <a:off x="207817" y="501349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E309A3C4-555A-4C66-92D2-969EFCCBA0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1A6D7944-B119-4400-AB8C-FFCCF593C1EA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060AEF4-2593-46E6-974A-A2F645E3160B}"/>
              </a:ext>
            </a:extLst>
          </p:cNvPr>
          <p:cNvSpPr/>
          <p:nvPr/>
        </p:nvSpPr>
        <p:spPr>
          <a:xfrm>
            <a:off x="514232" y="3772073"/>
            <a:ext cx="11591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+mj-lt"/>
                <a:cs typeface="Times New Roman" panose="02020603050405020304" pitchFamily="18" charset="0"/>
              </a:rPr>
              <a:t>Мониторинг носит обязательный характер для всех образовательных организаций Тверской области</a:t>
            </a:r>
          </a:p>
        </p:txBody>
      </p:sp>
      <p:pic>
        <p:nvPicPr>
          <p:cNvPr id="11" name="Рисунок 10" descr="Восклицательный знак">
            <a:extLst>
              <a:ext uri="{FF2B5EF4-FFF2-40B4-BE49-F238E27FC236}">
                <a16:creationId xmlns:a16="http://schemas.microsoft.com/office/drawing/2014/main" id="{FDA8FC9F-0350-4F6C-9FAB-C1799A699C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444" y="3710126"/>
            <a:ext cx="600623" cy="60062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24636D9-D69F-4CA2-904C-29171E94CC5E}"/>
              </a:ext>
            </a:extLst>
          </p:cNvPr>
          <p:cNvSpPr/>
          <p:nvPr/>
        </p:nvSpPr>
        <p:spPr>
          <a:xfrm>
            <a:off x="514232" y="4331011"/>
            <a:ext cx="115913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+mj-lt"/>
                <a:cs typeface="Times New Roman" panose="02020603050405020304" pitchFamily="18" charset="0"/>
              </a:rPr>
              <a:t>Если в муниципалитете есть руководители, находящиеся в должности менее 1 года, и ОО, введенные в эксплуатацию менее 1 года назад,  необходимо представить ГБУ ТО ЦОКО соответствующую информацию. Форму сбора такие руководители не заполняют</a:t>
            </a:r>
          </a:p>
        </p:txBody>
      </p:sp>
      <p:pic>
        <p:nvPicPr>
          <p:cNvPr id="15" name="Рисунок 14" descr="Восклицательный знак">
            <a:extLst>
              <a:ext uri="{FF2B5EF4-FFF2-40B4-BE49-F238E27FC236}">
                <a16:creationId xmlns:a16="http://schemas.microsoft.com/office/drawing/2014/main" id="{E641CF1B-7A4E-45DC-AF71-F112831AE2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444" y="4393759"/>
            <a:ext cx="600623" cy="600623"/>
          </a:xfrm>
          <a:prstGeom prst="rect">
            <a:avLst/>
          </a:prstGeom>
        </p:spPr>
      </p:pic>
      <p:pic>
        <p:nvPicPr>
          <p:cNvPr id="16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62BB5A52-EB67-4191-9397-A7534665F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469" y="5405652"/>
            <a:ext cx="1200329" cy="120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8E11E31-ECE2-4D85-A0B1-323B64910A64}"/>
              </a:ext>
            </a:extLst>
          </p:cNvPr>
          <p:cNvSpPr/>
          <p:nvPr/>
        </p:nvSpPr>
        <p:spPr>
          <a:xfrm>
            <a:off x="229333" y="5638994"/>
            <a:ext cx="2332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Изменение:</a:t>
            </a:r>
          </a:p>
        </p:txBody>
      </p:sp>
      <p:pic>
        <p:nvPicPr>
          <p:cNvPr id="18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2608B181-A315-401B-8B82-5091E9B7B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874" y="5447355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F19295BE-5090-45BE-917E-00DB62BA0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943" y="5447355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E2D2A4BB-BDD0-472F-98EE-C7615EEB5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874" y="6040580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86C1FDC1-2C6F-4F73-AF27-F908F492F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943" y="6040580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A153B20A-8161-45A1-94DB-5833B6D8E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012" y="5447355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5A161B8D-442A-419A-B824-5EF58EC88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012" y="6040580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5FC6FD75-A737-4935-99F2-0E11B3BB7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082" y="5447355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www.technodom.kz/under/tab_showcase/251285/excel.png">
            <a:extLst>
              <a:ext uri="{FF2B5EF4-FFF2-40B4-BE49-F238E27FC236}">
                <a16:creationId xmlns:a16="http://schemas.microsoft.com/office/drawing/2014/main" id="{6FE792EA-B858-4AF5-9917-4C5B4B410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082" y="6040580"/>
            <a:ext cx="593225" cy="59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076EFE56-6DD3-4E0C-851A-122443412AAC}"/>
              </a:ext>
            </a:extLst>
          </p:cNvPr>
          <p:cNvSpPr/>
          <p:nvPr/>
        </p:nvSpPr>
        <p:spPr>
          <a:xfrm>
            <a:off x="5876642" y="5859622"/>
            <a:ext cx="398602" cy="29238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6457AE1-0042-4998-B3D1-4CE5A45CD6DD}"/>
              </a:ext>
            </a:extLst>
          </p:cNvPr>
          <p:cNvSpPr/>
          <p:nvPr/>
        </p:nvSpPr>
        <p:spPr>
          <a:xfrm>
            <a:off x="2674451" y="5366007"/>
            <a:ext cx="21820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2023 г. — одна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сбора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информации для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 всех типов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87729CA1-ACF3-4EEC-93AE-151B6948505D}"/>
              </a:ext>
            </a:extLst>
          </p:cNvPr>
          <p:cNvSpPr/>
          <p:nvPr/>
        </p:nvSpPr>
        <p:spPr>
          <a:xfrm>
            <a:off x="9102960" y="5366007"/>
            <a:ext cx="25859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 г. — своя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сбора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информации для ОО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каждого типа</a:t>
            </a:r>
          </a:p>
        </p:txBody>
      </p:sp>
    </p:spTree>
    <p:extLst>
      <p:ext uri="{BB962C8B-B14F-4D97-AF65-F5344CB8AC3E}">
        <p14:creationId xmlns:p14="http://schemas.microsoft.com/office/powerpoint/2010/main" val="2984992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D1A48A2-BAF0-4834-A76F-B601A0350BD2}"/>
              </a:ext>
            </a:extLst>
          </p:cNvPr>
          <p:cNvSpPr/>
          <p:nvPr/>
        </p:nvSpPr>
        <p:spPr>
          <a:xfrm>
            <a:off x="3048000" y="2959833"/>
            <a:ext cx="6096000" cy="1584000"/>
          </a:xfrm>
          <a:prstGeom prst="rect">
            <a:avLst/>
          </a:prstGeom>
          <a:ln w="38100">
            <a:solidFill>
              <a:srgbClr val="026E9D"/>
            </a:solidFill>
          </a:ln>
        </p:spPr>
        <p:txBody>
          <a:bodyPr>
            <a:spAutoFit/>
          </a:bodyPr>
          <a:lstStyle/>
          <a:p>
            <a:endParaRPr lang="ru-RU" sz="4800" dirty="0">
              <a:latin typeface="Bahnschrift Condensed" panose="020B05020402040202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3E18BEE-E449-4DED-B1FF-8F8BFA8B2CB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6717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9C9092-7494-4B2B-813D-DB363C706A04}"/>
              </a:ext>
            </a:extLst>
          </p:cNvPr>
          <p:cNvSpPr/>
          <p:nvPr/>
        </p:nvSpPr>
        <p:spPr>
          <a:xfrm>
            <a:off x="3117275" y="1503481"/>
            <a:ext cx="6096000" cy="3046988"/>
          </a:xfrm>
          <a:prstGeom prst="rect">
            <a:avLst/>
          </a:prstGeom>
          <a:ln w="38100">
            <a:noFill/>
          </a:ln>
        </p:spPr>
        <p:txBody>
          <a:bodyPr>
            <a:spAutoFit/>
          </a:bodyPr>
          <a:lstStyle/>
          <a:p>
            <a:r>
              <a:rPr lang="ru-RU" sz="4800" b="1" cap="small" dirty="0">
                <a:latin typeface="Bahnschrift Condensed" panose="020B0502040204020203" pitchFamily="34" charset="0"/>
                <a:ea typeface="Calibri" panose="020F0502020204030204" pitchFamily="34" charset="0"/>
              </a:rPr>
              <a:t>Оценка эффективности </a:t>
            </a:r>
            <a:br>
              <a:rPr lang="ru-RU" sz="4800" b="1" cap="small" dirty="0">
                <a:latin typeface="Bahnschrift Condensed" panose="020B0502040204020203" pitchFamily="34" charset="0"/>
                <a:ea typeface="Calibri" panose="020F0502020204030204" pitchFamily="34" charset="0"/>
              </a:rPr>
            </a:br>
            <a:r>
              <a:rPr lang="ru-RU" sz="4800" b="1" cap="small" dirty="0">
                <a:latin typeface="Bahnschrift Condensed" panose="020B0502040204020203" pitchFamily="34" charset="0"/>
                <a:ea typeface="Calibri" panose="020F0502020204030204" pitchFamily="34" charset="0"/>
              </a:rPr>
              <a:t>муниципальных управленческих механизмов. </a:t>
            </a:r>
            <a:br>
              <a:rPr lang="ru-RU" sz="4800" b="1" cap="small" dirty="0">
                <a:latin typeface="Bahnschrift Condensed" panose="020B0502040204020203" pitchFamily="34" charset="0"/>
                <a:ea typeface="Calibri" panose="020F0502020204030204" pitchFamily="34" charset="0"/>
              </a:rPr>
            </a:br>
            <a:r>
              <a:rPr lang="ru-RU" sz="4800" b="1" cap="small" dirty="0">
                <a:solidFill>
                  <a:srgbClr val="EA2123"/>
                </a:solidFill>
                <a:latin typeface="Bahnschrift Condensed" panose="020B0502040204020203" pitchFamily="34" charset="0"/>
                <a:ea typeface="Calibri" panose="020F0502020204030204" pitchFamily="34" charset="0"/>
              </a:rPr>
              <a:t>Итоги 2023 года.</a:t>
            </a:r>
            <a:endParaRPr lang="ru-RU" sz="4800" dirty="0">
              <a:solidFill>
                <a:srgbClr val="EA2123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76676B3-282B-47A2-9ACC-F1C600656B3F}"/>
              </a:ext>
            </a:extLst>
          </p:cNvPr>
          <p:cNvSpPr/>
          <p:nvPr/>
        </p:nvSpPr>
        <p:spPr>
          <a:xfrm>
            <a:off x="3048000" y="1631459"/>
            <a:ext cx="6096000" cy="147600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>
            <a:spAutoFit/>
          </a:bodyPr>
          <a:lstStyle/>
          <a:p>
            <a:endParaRPr lang="ru-RU" sz="4800" dirty="0">
              <a:latin typeface="Bahnschrift Condensed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A42441-F6FB-4E66-840A-840528ECF4C3}"/>
              </a:ext>
            </a:extLst>
          </p:cNvPr>
          <p:cNvSpPr txBox="1"/>
          <p:nvPr/>
        </p:nvSpPr>
        <p:spPr>
          <a:xfrm>
            <a:off x="6096000" y="5766099"/>
            <a:ext cx="56748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>
                <a:solidFill>
                  <a:srgbClr val="026E9D"/>
                </a:solidFill>
              </a:rPr>
              <a:t>Барсукова</a:t>
            </a:r>
            <a:r>
              <a:rPr lang="ru-RU" sz="2000" b="1" dirty="0">
                <a:solidFill>
                  <a:srgbClr val="026E9D"/>
                </a:solidFill>
              </a:rPr>
              <a:t> Наталья Евгеньевна</a:t>
            </a:r>
          </a:p>
          <a:p>
            <a:r>
              <a:rPr lang="ru-RU" sz="2000" b="1" dirty="0">
                <a:solidFill>
                  <a:srgbClr val="026E9D"/>
                </a:solidFill>
              </a:rPr>
              <a:t>Начальник отдела оценки качества образования </a:t>
            </a:r>
            <a:br>
              <a:rPr lang="ru-RU" sz="2000" b="1" dirty="0">
                <a:solidFill>
                  <a:srgbClr val="026E9D"/>
                </a:solidFill>
              </a:rPr>
            </a:br>
            <a:r>
              <a:rPr lang="ru-RU" sz="2000" b="1" dirty="0">
                <a:solidFill>
                  <a:srgbClr val="026E9D"/>
                </a:solidFill>
              </a:rPr>
              <a:t>ГБУ ТО ЦОКО</a:t>
            </a:r>
          </a:p>
        </p:txBody>
      </p:sp>
    </p:spTree>
    <p:extLst>
      <p:ext uri="{BB962C8B-B14F-4D97-AF65-F5344CB8AC3E}">
        <p14:creationId xmlns:p14="http://schemas.microsoft.com/office/powerpoint/2010/main" val="1841151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092A8D16-1055-4DE5-95DA-DF636D9C8280}"/>
              </a:ext>
            </a:extLst>
          </p:cNvPr>
          <p:cNvGrpSpPr/>
          <p:nvPr/>
        </p:nvGrpSpPr>
        <p:grpSpPr>
          <a:xfrm>
            <a:off x="1244353" y="1022738"/>
            <a:ext cx="9703295" cy="5723868"/>
            <a:chOff x="96985" y="255812"/>
            <a:chExt cx="11399015" cy="6480000"/>
          </a:xfrm>
        </p:grpSpPr>
        <p:grpSp>
          <p:nvGrpSpPr>
            <p:cNvPr id="19" name="Группа 18">
              <a:extLst>
                <a:ext uri="{FF2B5EF4-FFF2-40B4-BE49-F238E27FC236}">
                  <a16:creationId xmlns:a16="http://schemas.microsoft.com/office/drawing/2014/main" id="{8EC0928E-F4EB-4321-89F4-71B6CFCD70B1}"/>
                </a:ext>
              </a:extLst>
            </p:cNvPr>
            <p:cNvGrpSpPr/>
            <p:nvPr/>
          </p:nvGrpSpPr>
          <p:grpSpPr>
            <a:xfrm>
              <a:off x="2707907" y="255812"/>
              <a:ext cx="8788093" cy="6480000"/>
              <a:chOff x="2707907" y="255812"/>
              <a:chExt cx="8788093" cy="6480000"/>
            </a:xfrm>
          </p:grpSpPr>
          <p:grpSp>
            <p:nvGrpSpPr>
              <p:cNvPr id="13" name="Группа 12">
                <a:extLst>
                  <a:ext uri="{FF2B5EF4-FFF2-40B4-BE49-F238E27FC236}">
                    <a16:creationId xmlns:a16="http://schemas.microsoft.com/office/drawing/2014/main" id="{E3385456-E390-4D43-AA49-68072FC9CF2D}"/>
                  </a:ext>
                </a:extLst>
              </p:cNvPr>
              <p:cNvGrpSpPr/>
              <p:nvPr/>
            </p:nvGrpSpPr>
            <p:grpSpPr>
              <a:xfrm>
                <a:off x="2721429" y="255812"/>
                <a:ext cx="2073557" cy="3168000"/>
                <a:chOff x="2721429" y="1153886"/>
                <a:chExt cx="2073557" cy="3168000"/>
              </a:xfrm>
            </p:grpSpPr>
            <p:sp>
              <p:nvSpPr>
                <p:cNvPr id="6" name="Стрелка: пятиугольник 5">
                  <a:extLst>
                    <a:ext uri="{FF2B5EF4-FFF2-40B4-BE49-F238E27FC236}">
                      <a16:creationId xmlns:a16="http://schemas.microsoft.com/office/drawing/2014/main" id="{EB74A0FD-015C-4463-B9C4-1D34805C6F34}"/>
                    </a:ext>
                  </a:extLst>
                </p:cNvPr>
                <p:cNvSpPr/>
                <p:nvPr/>
              </p:nvSpPr>
              <p:spPr>
                <a:xfrm>
                  <a:off x="2721429" y="1153886"/>
                  <a:ext cx="2046514" cy="3168000"/>
                </a:xfrm>
                <a:prstGeom prst="homePlate">
                  <a:avLst>
                    <a:gd name="adj" fmla="val 32447"/>
                  </a:avLst>
                </a:prstGeom>
                <a:noFill/>
                <a:ln w="1905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49F6F3E7-5BAE-4804-83C4-C8894F1B1E48}"/>
                    </a:ext>
                  </a:extLst>
                </p:cNvPr>
                <p:cNvSpPr txBox="1"/>
                <p:nvPr/>
              </p:nvSpPr>
              <p:spPr>
                <a:xfrm>
                  <a:off x="2748472" y="1999222"/>
                  <a:ext cx="2046514" cy="14982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600" b="1" dirty="0"/>
                    <a:t>1. Механизмы управления качеством образовательных результатов</a:t>
                  </a:r>
                </a:p>
              </p:txBody>
            </p:sp>
          </p:grpSp>
          <p:graphicFrame>
            <p:nvGraphicFramePr>
              <p:cNvPr id="11" name="Диаграмма 10">
                <a:extLst>
                  <a:ext uri="{FF2B5EF4-FFF2-40B4-BE49-F238E27FC236}">
                    <a16:creationId xmlns:a16="http://schemas.microsoft.com/office/drawing/2014/main" id="{DCA6198E-849F-4322-BAA9-AB10A42D9119}"/>
                  </a:ext>
                </a:extLst>
              </p:cNvPr>
              <p:cNvGraphicFramePr/>
              <p:nvPr>
                <p:extLst/>
              </p:nvPr>
            </p:nvGraphicFramePr>
            <p:xfrm>
              <a:off x="4877449" y="255812"/>
              <a:ext cx="6618551" cy="64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E66123A8-654A-43C5-8DD6-3D2B392DD957}"/>
                  </a:ext>
                </a:extLst>
              </p:cNvPr>
              <p:cNvGrpSpPr/>
              <p:nvPr/>
            </p:nvGrpSpPr>
            <p:grpSpPr>
              <a:xfrm>
                <a:off x="2707907" y="3567812"/>
                <a:ext cx="2073557" cy="3168000"/>
                <a:chOff x="2721429" y="1153886"/>
                <a:chExt cx="2073557" cy="3168000"/>
              </a:xfrm>
            </p:grpSpPr>
            <p:sp>
              <p:nvSpPr>
                <p:cNvPr id="15" name="Стрелка: пятиугольник 14">
                  <a:extLst>
                    <a:ext uri="{FF2B5EF4-FFF2-40B4-BE49-F238E27FC236}">
                      <a16:creationId xmlns:a16="http://schemas.microsoft.com/office/drawing/2014/main" id="{DE62C4A5-0EE1-4CFF-8247-3EDBA566E8DD}"/>
                    </a:ext>
                  </a:extLst>
                </p:cNvPr>
                <p:cNvSpPr/>
                <p:nvPr/>
              </p:nvSpPr>
              <p:spPr>
                <a:xfrm>
                  <a:off x="2721429" y="1153886"/>
                  <a:ext cx="2046514" cy="3168000"/>
                </a:xfrm>
                <a:prstGeom prst="homePlate">
                  <a:avLst>
                    <a:gd name="adj" fmla="val 32447"/>
                  </a:avLst>
                </a:prstGeom>
                <a:noFill/>
                <a:ln w="1905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3A87659-3122-4F23-91A3-5FBA8656559D}"/>
                    </a:ext>
                  </a:extLst>
                </p:cNvPr>
                <p:cNvSpPr txBox="1"/>
                <p:nvPr/>
              </p:nvSpPr>
              <p:spPr>
                <a:xfrm>
                  <a:off x="2748472" y="1999222"/>
                  <a:ext cx="2046514" cy="14982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600" b="1" dirty="0"/>
                    <a:t>2. Механизмы управления качеством образовательной деятельности</a:t>
                  </a:r>
                </a:p>
              </p:txBody>
            </p:sp>
          </p:grp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B53A337F-9B30-45A8-B7F1-81583DEBBF28}"/>
                  </a:ext>
                </a:extLst>
              </p:cNvPr>
              <p:cNvCxnSpPr/>
              <p:nvPr/>
            </p:nvCxnSpPr>
            <p:spPr>
              <a:xfrm>
                <a:off x="4877449" y="3495812"/>
                <a:ext cx="6618551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id="{8B367093-40E9-41B3-B256-7B83B7660933}"/>
                </a:ext>
              </a:extLst>
            </p:cNvPr>
            <p:cNvGraphicFramePr/>
            <p:nvPr>
              <p:extLst/>
            </p:nvPr>
          </p:nvGraphicFramePr>
          <p:xfrm>
            <a:off x="96985" y="1569812"/>
            <a:ext cx="2404800" cy="3852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BFCE7D0A-F160-48BB-8472-97FACDB9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462" y="63262"/>
            <a:ext cx="11031069" cy="823429"/>
          </a:xfrm>
        </p:spPr>
        <p:txBody>
          <a:bodyPr>
            <a:noAutofit/>
          </a:bodyPr>
          <a:lstStyle/>
          <a:p>
            <a:r>
              <a:rPr lang="ru-RU" sz="3400" dirty="0">
                <a:latin typeface="Bahnschrift Condensed" panose="020B0502040204020203" pitchFamily="34" charset="0"/>
              </a:rPr>
              <a:t>Динамика результатов оценки МУМ в 2021–2023 годах 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5510AD34-37E3-45B8-9CF2-796B1905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196180"/>
            <a:ext cx="577994" cy="600623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AD2B69B-0B8D-4893-957F-CEDD835A1039}"/>
              </a:ext>
            </a:extLst>
          </p:cNvPr>
          <p:cNvCxnSpPr/>
          <p:nvPr/>
        </p:nvCxnSpPr>
        <p:spPr>
          <a:xfrm>
            <a:off x="312983" y="775287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31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BFCE7D0A-F160-48BB-8472-97FACDB9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462" y="63262"/>
            <a:ext cx="11031069" cy="823429"/>
          </a:xfrm>
        </p:spPr>
        <p:txBody>
          <a:bodyPr>
            <a:noAutofit/>
          </a:bodyPr>
          <a:lstStyle/>
          <a:p>
            <a:r>
              <a:rPr lang="ru-RU" sz="3400" dirty="0">
                <a:latin typeface="Bahnschrift Condensed" panose="020B0502040204020203" pitchFamily="34" charset="0"/>
              </a:rPr>
              <a:t>Распределение МОУО по индексу результатов оценки МУМ в 2023 году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5510AD34-37E3-45B8-9CF2-796B19057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196180"/>
            <a:ext cx="577994" cy="600623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AD2B69B-0B8D-4893-957F-CEDD835A1039}"/>
              </a:ext>
            </a:extLst>
          </p:cNvPr>
          <p:cNvCxnSpPr/>
          <p:nvPr/>
        </p:nvCxnSpPr>
        <p:spPr>
          <a:xfrm>
            <a:off x="312983" y="775287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Диаграмма 24">
            <a:extLst>
              <a:ext uri="{FF2B5EF4-FFF2-40B4-BE49-F238E27FC236}">
                <a16:creationId xmlns:a16="http://schemas.microsoft.com/office/drawing/2014/main" id="{B885C16A-2AF9-48A6-B1A9-FBEE2FD73A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8756422"/>
              </p:ext>
            </p:extLst>
          </p:nvPr>
        </p:nvGraphicFramePr>
        <p:xfrm>
          <a:off x="869462" y="1441573"/>
          <a:ext cx="10458339" cy="5077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1E09842-A3C0-4065-82AB-EFA0FF8D1452}"/>
              </a:ext>
            </a:extLst>
          </p:cNvPr>
          <p:cNvSpPr txBox="1"/>
          <p:nvPr/>
        </p:nvSpPr>
        <p:spPr>
          <a:xfrm>
            <a:off x="1902296" y="1144136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835D31-1E04-44EF-AE28-3BA26F6AFC40}"/>
              </a:ext>
            </a:extLst>
          </p:cNvPr>
          <p:cNvSpPr txBox="1"/>
          <p:nvPr/>
        </p:nvSpPr>
        <p:spPr>
          <a:xfrm>
            <a:off x="3567804" y="1144136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81%-99%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E0D143-78FA-44E3-8F72-2C7761A2F69D}"/>
              </a:ext>
            </a:extLst>
          </p:cNvPr>
          <p:cNvSpPr txBox="1"/>
          <p:nvPr/>
        </p:nvSpPr>
        <p:spPr>
          <a:xfrm>
            <a:off x="5429262" y="1144136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31%-80%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4EA26E-C80D-4993-AFF2-8525F5BF93E2}"/>
              </a:ext>
            </a:extLst>
          </p:cNvPr>
          <p:cNvSpPr txBox="1"/>
          <p:nvPr/>
        </p:nvSpPr>
        <p:spPr>
          <a:xfrm>
            <a:off x="7443122" y="1144136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1%-30%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F2830B5-5846-4816-98C9-FC3318B41C74}"/>
              </a:ext>
            </a:extLst>
          </p:cNvPr>
          <p:cNvSpPr txBox="1"/>
          <p:nvPr/>
        </p:nvSpPr>
        <p:spPr>
          <a:xfrm>
            <a:off x="9663809" y="1144136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</a:p>
        </p:txBody>
      </p:sp>
    </p:spTree>
    <p:extLst>
      <p:ext uri="{BB962C8B-B14F-4D97-AF65-F5344CB8AC3E}">
        <p14:creationId xmlns:p14="http://schemas.microsoft.com/office/powerpoint/2010/main" val="1452067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C6AA4CD-7378-4628-B9D1-2B89CA03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977" y="183582"/>
            <a:ext cx="11009554" cy="823429"/>
          </a:xfrm>
        </p:spPr>
        <p:txBody>
          <a:bodyPr>
            <a:noAutofit/>
          </a:bodyPr>
          <a:lstStyle/>
          <a:p>
            <a:r>
              <a:rPr lang="ru-RU" sz="3400" dirty="0">
                <a:latin typeface="Bahnschrift Condensed" panose="020B0502040204020203" pitchFamily="34" charset="0"/>
              </a:rPr>
              <a:t>Эффективность функционирования муниципальных систем </a:t>
            </a:r>
            <a:br>
              <a:rPr lang="ru-RU" sz="3400" dirty="0">
                <a:latin typeface="Bahnschrift Condensed" panose="020B0502040204020203" pitchFamily="34" charset="0"/>
              </a:rPr>
            </a:br>
            <a:r>
              <a:rPr lang="ru-RU" sz="3400" dirty="0">
                <a:latin typeface="Bahnschrift Condensed" panose="020B0502040204020203" pitchFamily="34" charset="0"/>
              </a:rPr>
              <a:t>управления качеством образования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1C50351-6DE7-4EA7-80EC-5E192CF22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472908"/>
            <a:ext cx="577994" cy="600623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810ADB6-0FC8-4BB8-89EE-1EA774C518EA}"/>
              </a:ext>
            </a:extLst>
          </p:cNvPr>
          <p:cNvCxnSpPr/>
          <p:nvPr/>
        </p:nvCxnSpPr>
        <p:spPr>
          <a:xfrm>
            <a:off x="312983" y="1052015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BD2F6E-EED5-43EA-BF1B-6F8458340FA4}"/>
              </a:ext>
            </a:extLst>
          </p:cNvPr>
          <p:cNvSpPr/>
          <p:nvPr/>
        </p:nvSpPr>
        <p:spPr>
          <a:xfrm>
            <a:off x="136358" y="1796748"/>
            <a:ext cx="6096000" cy="28860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70000"/>
              </a:lnSpc>
              <a:spcAft>
                <a:spcPts val="1200"/>
              </a:spcAft>
            </a:pPr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Кластеризация МОУО </a:t>
            </a:r>
            <a:b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степени эффективности системы: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Bahnschrif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80% — «Зеленая зона»;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Bahnschrif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60% до 80% включительно — «Светло-зеленая зона»;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Bahnschrif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40% до 60% включительно — «Светло-красная зона»;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Bahnschrif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0% до 40% включительно — «Красная зона».</a:t>
            </a:r>
            <a:endParaRPr lang="ru-RU" dirty="0">
              <a:effectLst/>
              <a:latin typeface="Bahnschrift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5152B5E-CC22-4903-A09C-BC13DF9A9E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831"/>
          <a:stretch/>
        </p:blipFill>
        <p:spPr>
          <a:xfrm>
            <a:off x="4917777" y="1200396"/>
            <a:ext cx="7274223" cy="419901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C052359-3B82-4A81-B9A0-4DA53A814578}"/>
              </a:ext>
            </a:extLst>
          </p:cNvPr>
          <p:cNvSpPr/>
          <p:nvPr/>
        </p:nvSpPr>
        <p:spPr>
          <a:xfrm>
            <a:off x="498436" y="5624474"/>
            <a:ext cx="9129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муниципальных образования вошли в «светло-зеленую зону»:</a:t>
            </a:r>
          </a:p>
          <a:p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Кашинский ГО, Оленинский МО, город Тверь</a:t>
            </a:r>
          </a:p>
          <a:p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 (93%) муниципалитетов — в «красной» и «светло-красной» зонах</a:t>
            </a:r>
            <a:endParaRPr lang="ru-RU" sz="2400" dirty="0"/>
          </a:p>
        </p:txBody>
      </p:sp>
      <p:pic>
        <p:nvPicPr>
          <p:cNvPr id="11" name="Рисунок 10" descr="Восклицательный знак">
            <a:extLst>
              <a:ext uri="{FF2B5EF4-FFF2-40B4-BE49-F238E27FC236}">
                <a16:creationId xmlns:a16="http://schemas.microsoft.com/office/drawing/2014/main" id="{BF559CEE-63C6-41F9-B023-C7FBC62EA39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33523"/>
          <a:stretch/>
        </p:blipFill>
        <p:spPr>
          <a:xfrm>
            <a:off x="209440" y="5678342"/>
            <a:ext cx="577994" cy="86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221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B695715-EB82-409A-BC57-FDF2A789AB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653422"/>
              </p:ext>
            </p:extLst>
          </p:nvPr>
        </p:nvGraphicFramePr>
        <p:xfrm>
          <a:off x="1900518" y="1559860"/>
          <a:ext cx="8390965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8BD443B-0192-4CFF-BA3C-DF5969D36BB7}"/>
              </a:ext>
            </a:extLst>
          </p:cNvPr>
          <p:cNvSpPr/>
          <p:nvPr/>
        </p:nvSpPr>
        <p:spPr>
          <a:xfrm>
            <a:off x="890977" y="24060"/>
            <a:ext cx="10394643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400" dirty="0">
                <a:latin typeface="Bahnschrift Condensed" panose="020B0502040204020203" pitchFamily="34" charset="0"/>
                <a:ea typeface="+mj-ea"/>
                <a:cs typeface="+mj-cs"/>
              </a:rPr>
              <a:t>Распределение муниципалитетов на основе изменения индекса результата в 2022–2023 гг.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1A948A7-C128-40F0-BD08-61385E4C18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472908"/>
            <a:ext cx="577994" cy="600623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E8F25FF-07EA-4322-BF95-559DFEC1EBDE}"/>
              </a:ext>
            </a:extLst>
          </p:cNvPr>
          <p:cNvCxnSpPr/>
          <p:nvPr/>
        </p:nvCxnSpPr>
        <p:spPr>
          <a:xfrm>
            <a:off x="312983" y="1052015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93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453928-B4A5-4486-91BA-1580252F7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7" y="18752"/>
            <a:ext cx="11665527" cy="1325563"/>
          </a:xfrm>
        </p:spPr>
        <p:txBody>
          <a:bodyPr>
            <a:noAutofit/>
          </a:bodyPr>
          <a:lstStyle/>
          <a:p>
            <a:pPr algn="ctr">
              <a:lnSpc>
                <a:spcPct val="70000"/>
              </a:lnSpc>
            </a:pPr>
            <a:r>
              <a:rPr lang="ru-RU" sz="4000" dirty="0">
                <a:latin typeface="Bahnschrift Condensed" panose="020B0502040204020203" pitchFamily="34" charset="0"/>
              </a:rPr>
              <a:t>Мониторинг эффективности деятельности руководителей образовательных организаций Тверской области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D59F69-5F2F-45E0-A63E-F6333F2DA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336" y="1266224"/>
            <a:ext cx="10628556" cy="3167728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200" dirty="0"/>
              <a:t>  Приказ Министерства образования Тверской области от 10.01.2023 </a:t>
            </a:r>
            <a:br>
              <a:rPr lang="ru-RU" sz="2200" dirty="0"/>
            </a:br>
            <a:r>
              <a:rPr lang="ru-RU" sz="2200" dirty="0"/>
              <a:t>   № 29/ПК «Об утверждении Положения о порядке проведения</a:t>
            </a:r>
            <a:br>
              <a:rPr lang="ru-RU" sz="2200" dirty="0"/>
            </a:br>
            <a:r>
              <a:rPr lang="ru-RU" sz="2200" dirty="0"/>
              <a:t>   мониторинга эффективности деятельности руководителей</a:t>
            </a:r>
            <a:br>
              <a:rPr lang="ru-RU" sz="2200" dirty="0"/>
            </a:br>
            <a:r>
              <a:rPr lang="ru-RU" sz="2200" dirty="0"/>
              <a:t>   образовательных организаций Тверской области» </a:t>
            </a:r>
          </a:p>
          <a:p>
            <a:pPr>
              <a:spcAft>
                <a:spcPts val="1800"/>
              </a:spcAft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200" dirty="0"/>
              <a:t>  Приказ Министерства образования Тверской области от 20.01.2023</a:t>
            </a:r>
            <a:br>
              <a:rPr lang="ru-RU" sz="2200" dirty="0"/>
            </a:br>
            <a:r>
              <a:rPr lang="ru-RU" sz="2200" dirty="0"/>
              <a:t>   №59/ПК    «Об утверждении Методики сбора и обработки </a:t>
            </a:r>
            <a:br>
              <a:rPr lang="ru-RU" sz="2200" dirty="0"/>
            </a:br>
            <a:r>
              <a:rPr lang="ru-RU" sz="2200" dirty="0"/>
              <a:t>   информации по показателям мониторинга эффективности </a:t>
            </a:r>
            <a:br>
              <a:rPr lang="ru-RU" sz="2200" dirty="0"/>
            </a:br>
            <a:r>
              <a:rPr lang="ru-RU" sz="2200" dirty="0"/>
              <a:t>   деятельности руководителей образовательных организаций </a:t>
            </a:r>
            <a:br>
              <a:rPr lang="ru-RU" sz="2200" dirty="0"/>
            </a:br>
            <a:r>
              <a:rPr lang="ru-RU" sz="2200" dirty="0"/>
              <a:t>   Тверской области»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AFF79893-A78F-4324-83D4-5948A3806293}"/>
              </a:ext>
            </a:extLst>
          </p:cNvPr>
          <p:cNvGrpSpPr/>
          <p:nvPr/>
        </p:nvGrpSpPr>
        <p:grpSpPr>
          <a:xfrm>
            <a:off x="207817" y="501349"/>
            <a:ext cx="11197699" cy="600623"/>
            <a:chOff x="291468" y="196180"/>
            <a:chExt cx="11197699" cy="600623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46D3DC4A-885E-43C1-923B-32AE9E0811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C771FBEB-C2D8-468C-8A8B-C56036114F98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E70C92C-A408-4FAC-94CC-4F3D6719B705}"/>
              </a:ext>
            </a:extLst>
          </p:cNvPr>
          <p:cNvSpPr/>
          <p:nvPr/>
        </p:nvSpPr>
        <p:spPr>
          <a:xfrm>
            <a:off x="514233" y="5235692"/>
            <a:ext cx="108908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+mj-lt"/>
                <a:cs typeface="Times New Roman" panose="02020603050405020304" pitchFamily="18" charset="0"/>
              </a:rPr>
              <a:t>Мониторинг носит </a:t>
            </a:r>
            <a:r>
              <a:rPr lang="ru-RU" sz="2000" b="1" dirty="0">
                <a:solidFill>
                  <a:srgbClr val="EC1F22"/>
                </a:solidFill>
                <a:latin typeface="+mj-lt"/>
                <a:cs typeface="Times New Roman" panose="02020603050405020304" pitchFamily="18" charset="0"/>
              </a:rPr>
              <a:t>обязательный характер для всех образовательных организаций </a:t>
            </a:r>
            <a:r>
              <a:rPr lang="ru-RU" sz="2000" b="1" dirty="0">
                <a:latin typeface="+mj-lt"/>
                <a:cs typeface="Times New Roman" panose="02020603050405020304" pitchFamily="18" charset="0"/>
              </a:rPr>
              <a:t>Тверской области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93B5709-BE50-436A-BD01-25A29FADBFC1}"/>
              </a:ext>
            </a:extLst>
          </p:cNvPr>
          <p:cNvSpPr/>
          <p:nvPr/>
        </p:nvSpPr>
        <p:spPr>
          <a:xfrm>
            <a:off x="514233" y="5880659"/>
            <a:ext cx="112423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 мониторинге принимают участие руководители всех ОО Тверской области, </a:t>
            </a:r>
            <a:r>
              <a:rPr lang="ru-RU" sz="2000" b="1" dirty="0">
                <a:solidFill>
                  <a:srgbClr val="EA212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находящиеся в должности </a:t>
            </a:r>
            <a:br>
              <a:rPr lang="ru-RU" sz="2000" b="1" dirty="0">
                <a:solidFill>
                  <a:srgbClr val="EA212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EA212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 менее 1 года</a:t>
            </a:r>
            <a:r>
              <a:rPr lang="ru-RU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000" b="1" dirty="0">
                <a:solidFill>
                  <a:srgbClr val="EA212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 ранее, чем через 1 год после введения в эксплуатацию </a:t>
            </a:r>
            <a:r>
              <a:rPr lang="ru-RU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ОО </a:t>
            </a:r>
            <a:endParaRPr lang="ru-RU" sz="2000" b="1" dirty="0">
              <a:latin typeface="+mj-lt"/>
            </a:endParaRPr>
          </a:p>
        </p:txBody>
      </p:sp>
      <p:pic>
        <p:nvPicPr>
          <p:cNvPr id="9" name="Рисунок 8" descr="Восклицательный знак">
            <a:extLst>
              <a:ext uri="{FF2B5EF4-FFF2-40B4-BE49-F238E27FC236}">
                <a16:creationId xmlns:a16="http://schemas.microsoft.com/office/drawing/2014/main" id="{FE87426A-BE17-4949-8018-43E5A833C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04" y="5956153"/>
            <a:ext cx="600623" cy="600623"/>
          </a:xfrm>
          <a:prstGeom prst="rect">
            <a:avLst/>
          </a:prstGeom>
        </p:spPr>
      </p:pic>
      <p:pic>
        <p:nvPicPr>
          <p:cNvPr id="10" name="Рисунок 9" descr="Восклицательный знак">
            <a:extLst>
              <a:ext uri="{FF2B5EF4-FFF2-40B4-BE49-F238E27FC236}">
                <a16:creationId xmlns:a16="http://schemas.microsoft.com/office/drawing/2014/main" id="{2294D036-2D9B-4137-8C1B-5F8F637D0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444" y="5173745"/>
            <a:ext cx="600623" cy="60062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F6CCAEE-DA58-48ED-9E92-47A7380DE7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319" y="1299785"/>
            <a:ext cx="2105025" cy="2105025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8C6BA3F-D10A-4CF4-8CF9-EC89C626A8D7}"/>
              </a:ext>
            </a:extLst>
          </p:cNvPr>
          <p:cNvSpPr/>
          <p:nvPr/>
        </p:nvSpPr>
        <p:spPr>
          <a:xfrm>
            <a:off x="9885103" y="3351861"/>
            <a:ext cx="187145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26E9D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Сайт МО ТО. Раздел «Дополнительная информация. Механизмы управления качеством образовательной деятельности»</a:t>
            </a:r>
            <a:endParaRPr lang="ru-RU" sz="1100" dirty="0">
              <a:solidFill>
                <a:srgbClr val="026E9D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53499A2-718A-49AB-B5A5-985623642E33}"/>
              </a:ext>
            </a:extLst>
          </p:cNvPr>
          <p:cNvSpPr/>
          <p:nvPr/>
        </p:nvSpPr>
        <p:spPr>
          <a:xfrm>
            <a:off x="514233" y="4526939"/>
            <a:ext cx="108908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+mj-lt"/>
                <a:cs typeface="Times New Roman" panose="02020603050405020304" pitchFamily="18" charset="0"/>
              </a:rPr>
              <a:t>Мониторинг </a:t>
            </a:r>
            <a:r>
              <a:rPr lang="ru-RU" sz="2000" b="1" dirty="0">
                <a:solidFill>
                  <a:srgbClr val="EC1F22"/>
                </a:solidFill>
                <a:latin typeface="+mj-lt"/>
                <a:cs typeface="Times New Roman" panose="02020603050405020304" pitchFamily="18" charset="0"/>
              </a:rPr>
              <a:t>ежегодный</a:t>
            </a:r>
            <a:endParaRPr lang="ru-RU" sz="2000" b="1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Восклицательный знак">
            <a:extLst>
              <a:ext uri="{FF2B5EF4-FFF2-40B4-BE49-F238E27FC236}">
                <a16:creationId xmlns:a16="http://schemas.microsoft.com/office/drawing/2014/main" id="{E63A6CB6-77C0-4B70-B890-D6CE668AB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444" y="4464992"/>
            <a:ext cx="600623" cy="600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122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7C63C83-9B90-4C96-86CA-143789F8F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377950"/>
              </p:ext>
            </p:extLst>
          </p:nvPr>
        </p:nvGraphicFramePr>
        <p:xfrm>
          <a:off x="139849" y="714164"/>
          <a:ext cx="11854929" cy="5967156"/>
        </p:xfrm>
        <a:graphic>
          <a:graphicData uri="http://schemas.openxmlformats.org/drawingml/2006/table">
            <a:tbl>
              <a:tblPr firstRow="1" firstCol="1" bandRow="1"/>
              <a:tblGrid>
                <a:gridCol w="708389">
                  <a:extLst>
                    <a:ext uri="{9D8B030D-6E8A-4147-A177-3AD203B41FA5}">
                      <a16:colId xmlns:a16="http://schemas.microsoft.com/office/drawing/2014/main" val="4156637058"/>
                    </a:ext>
                  </a:extLst>
                </a:gridCol>
                <a:gridCol w="8247932">
                  <a:extLst>
                    <a:ext uri="{9D8B030D-6E8A-4147-A177-3AD203B41FA5}">
                      <a16:colId xmlns:a16="http://schemas.microsoft.com/office/drawing/2014/main" val="1431615857"/>
                    </a:ext>
                  </a:extLst>
                </a:gridCol>
                <a:gridCol w="1449304">
                  <a:extLst>
                    <a:ext uri="{9D8B030D-6E8A-4147-A177-3AD203B41FA5}">
                      <a16:colId xmlns:a16="http://schemas.microsoft.com/office/drawing/2014/main" val="362765640"/>
                    </a:ext>
                  </a:extLst>
                </a:gridCol>
                <a:gridCol w="1449304">
                  <a:extLst>
                    <a:ext uri="{9D8B030D-6E8A-4147-A177-3AD203B41FA5}">
                      <a16:colId xmlns:a16="http://schemas.microsoft.com/office/drawing/2014/main" val="3986310883"/>
                    </a:ext>
                  </a:extLst>
                </a:gridCol>
              </a:tblGrid>
              <a:tr h="223124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br>
                        <a:rPr lang="ru-RU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трека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Треки системы / позиции оценивания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Реализуемость в среднем по МОУО</a:t>
                      </a:r>
                      <a:endParaRPr lang="ru-RU" dirty="0"/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65761"/>
                  </a:ext>
                </a:extLst>
              </a:tr>
              <a:tr h="1336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887713"/>
                  </a:ext>
                </a:extLst>
              </a:tr>
              <a:tr h="32400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b="1" cap="small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полного управленческого цикла на муниципальном уровне</a:t>
                      </a:r>
                      <a:endParaRPr lang="ru-RU" sz="1800" cap="small" baseline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96027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способностей обучающихся в соответствии с их потребностями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735245"/>
                  </a:ext>
                </a:extLst>
              </a:tr>
              <a:tr h="3375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совершения осознанного выбора дальнейшей траектории обучения выпускниками уровня основного общего образования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426823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ценностных ориентаций обучающихся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227076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деструктивного поведения обучающихся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717501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эффективности профилизации на уровне среднего общего образования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6344780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Устранение дефицита педагогических кадров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458816"/>
                  </a:ext>
                </a:extLst>
              </a:tr>
              <a:tr h="324000"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b="1" kern="1200" cap="small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муниципальных мер в рамках реализации регионального управленческого цикла</a:t>
                      </a:r>
                      <a:endParaRPr lang="ru-RU" sz="1800" b="1" kern="1200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766199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Объективность оценки качества подготовки обучающихся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71%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73%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44048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Сбалансированность системы оценки качества подготовки обучающихся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845643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качества образовательной среды в ДОО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89898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работы с талантливыми детьми и молодежью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416659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квалификации педагогических работников в рамках реализации приоритетных федеральных программ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197206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Плановое повышение профессионального мастерства педагогических работников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60195"/>
                  </a:ext>
                </a:extLst>
              </a:tr>
              <a:tr h="324000"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b="1" kern="1200" cap="small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мер на основе анализа результатов муниципального уровня регионального (федерального) мониторинга</a:t>
                      </a:r>
                      <a:endParaRPr lang="ru-RU" sz="1800" b="1" kern="1200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495668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Адресная поддержка школ с низкими образовательными результатами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74%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162907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ключевых характеристик качества подготовки обучающихся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818951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работы со школами, функционирующими в зоне риска снижения образовательных результатов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512580"/>
                  </a:ext>
                </a:extLst>
              </a:tr>
              <a:tr h="133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 учебной неуспешности в ОО муниципалитета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314699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качества управленческой деятельности руководителей ОО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0210484"/>
                  </a:ext>
                </a:extLst>
              </a:tr>
              <a:tr h="223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и использование кадрового резерва руководителей ОО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8" marR="48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587739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26A0F7A-CF29-4544-9D14-656A7B9C94BF}"/>
              </a:ext>
            </a:extLst>
          </p:cNvPr>
          <p:cNvSpPr/>
          <p:nvPr/>
        </p:nvSpPr>
        <p:spPr>
          <a:xfrm>
            <a:off x="2587296" y="-25996"/>
            <a:ext cx="7053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latin typeface="Bahnschrift Condensed" panose="020B0502040204020203" pitchFamily="34" charset="0"/>
                <a:ea typeface="+mj-ea"/>
                <a:cs typeface="+mj-cs"/>
              </a:rPr>
              <a:t>Реализуемость управленческих треков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674986-4981-4550-8F3D-FAE9A3DB77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45568"/>
            <a:ext cx="577994" cy="600623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04A3BBD-AA8A-47DD-918F-0E8C96DF0949}"/>
              </a:ext>
            </a:extLst>
          </p:cNvPr>
          <p:cNvCxnSpPr/>
          <p:nvPr/>
        </p:nvCxnSpPr>
        <p:spPr>
          <a:xfrm>
            <a:off x="312983" y="624675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547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611694-41F4-4EE2-AA7A-9631CE10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Проблемные зоны МУМ–2023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3E20CE4D-E57C-4606-857B-D6961B400903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A57138B-2274-4CB4-B574-A69B49A0B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BC81F43A-4B88-445D-A097-5D31DCBB025E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89DD270-3675-4120-A7F4-63837B6FA097}"/>
              </a:ext>
            </a:extLst>
          </p:cNvPr>
          <p:cNvSpPr/>
          <p:nvPr/>
        </p:nvSpPr>
        <p:spPr>
          <a:xfrm>
            <a:off x="451821" y="844259"/>
            <a:ext cx="1144871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реализации полного управленческого цикла на муниципальном уровне 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D4B0CE-ECE8-4FC8-BBF9-378598FA7F6D}"/>
              </a:ext>
            </a:extLst>
          </p:cNvPr>
          <p:cNvSpPr/>
          <p:nvPr/>
        </p:nvSpPr>
        <p:spPr>
          <a:xfrm>
            <a:off x="451821" y="1311363"/>
            <a:ext cx="111449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компоненты управленческого цикла реализуются непоследовательно: показатели не опираются на обоснованные цели и задачи, меры и мероприятия реализуются без учета анализа результатов мониторинга и т.д. Присутствует разрозненность документов, несвязность их между собой;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муниципальные цели и перечень задач, необходимых для реализации поставленной цели, представлены без обоснования их необходимости;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информация о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методике расчета показателей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репрезентативности выборки, использовании информационных систем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отсутствуют данные проведенного мониторинга, не указаны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сроки проведения мониторинга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 анализе результатов мониторинга практически не используются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контекстные данные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отсутствуют интерпретация результатов и выводы в разрезе показателей;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адресность методических рекомендаций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относительно выявленной проблемы;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отсутствуют методические материалы, разработанные по результатам проведенного анализа;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не выявляются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успешные практики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анализ эффективности принятых мер.</a:t>
            </a:r>
          </a:p>
        </p:txBody>
      </p:sp>
    </p:spTree>
    <p:extLst>
      <p:ext uri="{BB962C8B-B14F-4D97-AF65-F5344CB8AC3E}">
        <p14:creationId xmlns:p14="http://schemas.microsoft.com/office/powerpoint/2010/main" val="1499292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611694-41F4-4EE2-AA7A-9631CE10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Проблемные зоны МУМ–2023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3E20CE4D-E57C-4606-857B-D6961B400903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A57138B-2274-4CB4-B574-A69B49A0B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BC81F43A-4B88-445D-A097-5D31DCBB025E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89DD270-3675-4120-A7F4-63837B6FA097}"/>
              </a:ext>
            </a:extLst>
          </p:cNvPr>
          <p:cNvSpPr/>
          <p:nvPr/>
        </p:nvSpPr>
        <p:spPr>
          <a:xfrm>
            <a:off x="451821" y="1285322"/>
            <a:ext cx="80359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реализации неполного управленческого цикла </a:t>
            </a:r>
            <a:br>
              <a:rPr lang="ru-RU" sz="2600" b="1" i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600" b="1" i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муниципальном уровне: </a:t>
            </a:r>
            <a:endParaRPr lang="ru-RU" sz="26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D4B0CE-ECE8-4FC8-BBF9-378598FA7F6D}"/>
              </a:ext>
            </a:extLst>
          </p:cNvPr>
          <p:cNvSpPr/>
          <p:nvPr/>
        </p:nvSpPr>
        <p:spPr>
          <a:xfrm>
            <a:off x="451821" y="2268799"/>
            <a:ext cx="1114492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8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информация о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специфике муниципалитета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реализации мер/мероприятий;</a:t>
            </a:r>
          </a:p>
          <a:p>
            <a:pPr marL="342900" lvl="0" indent="-342900" algn="just">
              <a:spcAft>
                <a:spcPts val="18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информация о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сроках реализации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мер/мероприятий;</a:t>
            </a:r>
          </a:p>
          <a:p>
            <a:pPr marL="342900" lvl="0" indent="-342900" algn="just">
              <a:spcAft>
                <a:spcPts val="18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принятые меры и управленческие решения, зачастую, реализуются за счет </a:t>
            </a:r>
            <a:r>
              <a:rPr lang="ru-RU" sz="2000" dirty="0">
                <a:solidFill>
                  <a:srgbClr val="D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отдельно проведенных мероприятий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spcAft>
                <a:spcPts val="18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отсутствует обоснование (учета анализа результатов регионального (федерального) мониторинга показателей) при разработке муниципальных дорожных карт/комплексов мер;</a:t>
            </a:r>
          </a:p>
          <a:p>
            <a:pPr marL="342900" lvl="0" indent="-342900" algn="just">
              <a:spcAft>
                <a:spcPts val="1800"/>
              </a:spcAft>
              <a:buFont typeface="Wingdings" panose="05000000000000000000" pitchFamily="2" charset="2"/>
              <a:buChar char="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муниципальные меры и мероприятия не соответствуют региональному комплексу мер.</a:t>
            </a:r>
          </a:p>
        </p:txBody>
      </p:sp>
    </p:spTree>
    <p:extLst>
      <p:ext uri="{BB962C8B-B14F-4D97-AF65-F5344CB8AC3E}">
        <p14:creationId xmlns:p14="http://schemas.microsoft.com/office/powerpoint/2010/main" val="3455619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611694-41F4-4EE2-AA7A-9631CE10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52500"/>
            <a:ext cx="11015830" cy="823429"/>
          </a:xfrm>
        </p:spPr>
        <p:txBody>
          <a:bodyPr>
            <a:noAutofit/>
          </a:bodyPr>
          <a:lstStyle/>
          <a:p>
            <a:r>
              <a:rPr lang="ru-RU" sz="4000" dirty="0">
                <a:latin typeface="Bahnschrift Condensed" panose="020B0502040204020203" pitchFamily="34" charset="0"/>
              </a:rPr>
              <a:t>Основные факторы, повлиявшие на результаты МУМ–2023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3E20CE4D-E57C-4606-857B-D6961B400903}"/>
              </a:ext>
            </a:extLst>
          </p:cNvPr>
          <p:cNvGrpSpPr/>
          <p:nvPr/>
        </p:nvGrpSpPr>
        <p:grpSpPr>
          <a:xfrm>
            <a:off x="291469" y="247453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A57138B-2274-4CB4-B574-A69B49A0B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BC81F43A-4B88-445D-A097-5D31DCBB025E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D4B0CE-ECE8-4FC8-BBF9-378598FA7F6D}"/>
              </a:ext>
            </a:extLst>
          </p:cNvPr>
          <p:cNvSpPr/>
          <p:nvPr/>
        </p:nvSpPr>
        <p:spPr>
          <a:xfrm>
            <a:off x="1038113" y="1343643"/>
            <a:ext cx="10115775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24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Отдельными МОУО не были в полной мере выполнены рекомендации по итогам оценки МУМ–2022, обозначенные в рамках проведенных семинаров-совещаний с руководителями муниципальных органов управления в сфере образования, организованных ГБУ ТО ЦОКО.</a:t>
            </a:r>
          </a:p>
          <a:p>
            <a:pPr marL="285750" indent="-285750" algn="just">
              <a:spcAft>
                <a:spcPts val="24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Методические рекомендации по развитию муниципальных механизмов управления качеством образования, разработанные ФИОКО, не были изучены и приняты к сведению в некоторых муниципалитетах на должном уровне, что отрицательно сказалось на качестве документов, предоставленных для экспертизы. </a:t>
            </a:r>
          </a:p>
          <a:p>
            <a:pPr marL="285750" indent="-285750" algn="just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Сохраняется тенденция низкого уровня аналитической и методической работы на уровне муниципалитетов, что, возможно, связано с недостаточной квалификацией специалистов, отсутствием системной работы по совершенствованию нормативной базы муниципальной системы оценки качества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088541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611694-41F4-4EE2-AA7A-9631CE10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01" y="63262"/>
            <a:ext cx="11015830" cy="823429"/>
          </a:xfrm>
        </p:spPr>
        <p:txBody>
          <a:bodyPr>
            <a:noAutofit/>
          </a:bodyPr>
          <a:lstStyle/>
          <a:p>
            <a:r>
              <a:rPr lang="ru-RU" dirty="0">
                <a:latin typeface="Bahnschrift Condensed" panose="020B0502040204020203" pitchFamily="34" charset="0"/>
              </a:rPr>
              <a:t>Рекомендации МОУО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3E20CE4D-E57C-4606-857B-D6961B400903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A57138B-2274-4CB4-B574-A69B49A0B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BC81F43A-4B88-445D-A097-5D31DCBB025E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D4B0CE-ECE8-4FC8-BBF9-378598FA7F6D}"/>
              </a:ext>
            </a:extLst>
          </p:cNvPr>
          <p:cNvSpPr/>
          <p:nvPr/>
        </p:nvSpPr>
        <p:spPr>
          <a:xfrm>
            <a:off x="1717638" y="1182268"/>
            <a:ext cx="8756725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Проанализировать выявленные проблемные зоны в управлении качеством образования в муниципалитете с целью поэтапного построения управленческого цикла по всем системам (трекам).</a:t>
            </a:r>
          </a:p>
          <a:p>
            <a:pPr marL="285750" lvl="0" indent="-285750" algn="just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Изучить основные факторы, влияющие на эффективность муниципальных механизмов управления качеством образования, обозначенные в представленном анализе по всем компонентам управленческого цикла, и учесть их при планировании работы по повышению качества образования в следующем году.</a:t>
            </a:r>
          </a:p>
          <a:p>
            <a:pPr marL="285750" lvl="0" indent="-285750" algn="just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Разработать муниципальные «дорожные карты» по совершенствованию и развитию муниципальных управленческих механизмов.</a:t>
            </a:r>
          </a:p>
          <a:p>
            <a:pPr marL="285750" lvl="0" indent="-285750" algn="just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200" b="1" dirty="0">
                <a:latin typeface="+mj-lt"/>
              </a:rPr>
              <a:t>Использовать лучшие практики управления качеством образования на муниципальном уровне следующих МОУО.</a:t>
            </a:r>
          </a:p>
        </p:txBody>
      </p:sp>
    </p:spTree>
    <p:extLst>
      <p:ext uri="{BB962C8B-B14F-4D97-AF65-F5344CB8AC3E}">
        <p14:creationId xmlns:p14="http://schemas.microsoft.com/office/powerpoint/2010/main" val="339351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CD7D377-BF7D-498D-848C-E3FA8000D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1" y="18752"/>
            <a:ext cx="11087533" cy="1325563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ru-RU" sz="4000" dirty="0">
                <a:latin typeface="Bahnschrift Condensed" panose="020B0502040204020203" pitchFamily="34" charset="0"/>
              </a:rPr>
              <a:t>Мониторинг муниципальных механизмов управления </a:t>
            </a:r>
            <a:br>
              <a:rPr lang="ru-RU" sz="4000" dirty="0">
                <a:latin typeface="Bahnschrift Condensed" panose="020B0502040204020203" pitchFamily="34" charset="0"/>
              </a:rPr>
            </a:br>
            <a:r>
              <a:rPr lang="ru-RU" sz="4000" dirty="0">
                <a:latin typeface="Bahnschrift Condensed" panose="020B0502040204020203" pitchFamily="34" charset="0"/>
              </a:rPr>
              <a:t>качеством образования – </a:t>
            </a:r>
            <a:r>
              <a:rPr lang="ru-RU" sz="4000" b="1" dirty="0">
                <a:solidFill>
                  <a:srgbClr val="ED181A"/>
                </a:solidFill>
                <a:latin typeface="Bahnschrift Condensed" panose="020B0502040204020203" pitchFamily="34" charset="0"/>
              </a:rPr>
              <a:t>2024 г.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B5A8348-7621-48C3-9ED8-F1BDAA63F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336" y="1808510"/>
            <a:ext cx="11067500" cy="2817277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400" dirty="0"/>
              <a:t>  Проводится в соответствии с Планом-графиком проведения мониторинга</a:t>
            </a:r>
            <a:br>
              <a:rPr lang="ru-RU" sz="2400" dirty="0"/>
            </a:br>
            <a:r>
              <a:rPr lang="ru-RU" sz="2400" dirty="0"/>
              <a:t>   качества образования в ОО Тверской области, утвержденным приказом</a:t>
            </a:r>
            <a:br>
              <a:rPr lang="ru-RU" sz="2400" dirty="0"/>
            </a:br>
            <a:r>
              <a:rPr lang="ru-RU" sz="2400" dirty="0"/>
              <a:t>   Министерства образования Тверской области от 20.12.2023 №1481/ПК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2400" b="1" u="sng" dirty="0">
                <a:solidFill>
                  <a:srgbClr val="ED181A"/>
                </a:solidFill>
              </a:rPr>
              <a:t>Сроки проведения</a:t>
            </a:r>
            <a:r>
              <a:rPr lang="ru-RU" sz="2400" dirty="0"/>
              <a:t>: </a:t>
            </a:r>
          </a:p>
          <a:p>
            <a:pPr marL="457200" lvl="1" indent="0">
              <a:buClr>
                <a:srgbClr val="0070C0"/>
              </a:buClr>
              <a:buSzPct val="120000"/>
              <a:buNone/>
            </a:pPr>
            <a:r>
              <a:rPr lang="ru-RU" dirty="0"/>
              <a:t>август – сентябрь — сбор информации </a:t>
            </a:r>
          </a:p>
          <a:p>
            <a:pPr marL="457200" lvl="1" indent="0">
              <a:buClr>
                <a:srgbClr val="0070C0"/>
              </a:buClr>
              <a:buSzPct val="120000"/>
              <a:buNone/>
            </a:pPr>
            <a:r>
              <a:rPr lang="ru-RU" dirty="0"/>
              <a:t>сентябрь – октябрь — проведение экспертной оценки</a:t>
            </a:r>
          </a:p>
          <a:p>
            <a:pPr marL="457200" lvl="1" indent="0">
              <a:buClr>
                <a:srgbClr val="0070C0"/>
              </a:buClr>
              <a:buSzPct val="120000"/>
              <a:buNone/>
            </a:pPr>
            <a:r>
              <a:rPr lang="ru-RU" dirty="0"/>
              <a:t>ноябрь – декабрь — подготовка статистико-аналитических материалов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3FC3BB0-66A3-49D2-8F04-E85AA09B1BE9}"/>
              </a:ext>
            </a:extLst>
          </p:cNvPr>
          <p:cNvGrpSpPr/>
          <p:nvPr/>
        </p:nvGrpSpPr>
        <p:grpSpPr>
          <a:xfrm>
            <a:off x="207817" y="501349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E309A3C4-555A-4C66-92D2-969EFCCBA0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1A6D7944-B119-4400-AB8C-FFCCF593C1EA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6368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3E18BEE-E449-4DED-B1FF-8F8BFA8B2CB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67170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EB423CB2-A39C-45BA-B1D6-310106A4A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37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25797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628F7-27E7-4CD4-904B-E95E906B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2"/>
            <a:ext cx="10515600" cy="823429"/>
          </a:xfrm>
        </p:spPr>
        <p:txBody>
          <a:bodyPr/>
          <a:lstStyle/>
          <a:p>
            <a:pPr algn="ctr"/>
            <a:r>
              <a:rPr lang="ru-RU" dirty="0">
                <a:latin typeface="Bahnschrift Condensed" panose="020B0502040204020203" pitchFamily="34" charset="0"/>
              </a:rPr>
              <a:t>Оценка эффективности деятельности руководителя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054A484-EE67-4A1F-83E7-6124508DC57D}"/>
              </a:ext>
            </a:extLst>
          </p:cNvPr>
          <p:cNvSpPr/>
          <p:nvPr/>
        </p:nvSpPr>
        <p:spPr>
          <a:xfrm>
            <a:off x="9020077" y="886691"/>
            <a:ext cx="28616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n w="0">
                  <a:solidFill>
                    <a:srgbClr val="EA2123"/>
                  </a:solidFill>
                </a:ln>
                <a:solidFill>
                  <a:srgbClr val="ED181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 показателей</a:t>
            </a:r>
            <a:endParaRPr lang="ru-RU" sz="3200" dirty="0">
              <a:ln w="0">
                <a:solidFill>
                  <a:srgbClr val="EA2123"/>
                </a:solidFill>
              </a:ln>
              <a:solidFill>
                <a:srgbClr val="ED181A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6E65211-E7EB-4836-888E-322786F86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604683"/>
              </p:ext>
            </p:extLst>
          </p:nvPr>
        </p:nvGraphicFramePr>
        <p:xfrm>
          <a:off x="601981" y="1565993"/>
          <a:ext cx="10988039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767">
                  <a:extLst>
                    <a:ext uri="{9D8B030D-6E8A-4147-A177-3AD203B41FA5}">
                      <a16:colId xmlns:a16="http://schemas.microsoft.com/office/drawing/2014/main" val="1112842334"/>
                    </a:ext>
                  </a:extLst>
                </a:gridCol>
                <a:gridCol w="8215746">
                  <a:extLst>
                    <a:ext uri="{9D8B030D-6E8A-4147-A177-3AD203B41FA5}">
                      <a16:colId xmlns:a16="http://schemas.microsoft.com/office/drawing/2014/main" val="3857185611"/>
                    </a:ext>
                  </a:extLst>
                </a:gridCol>
                <a:gridCol w="2140526">
                  <a:extLst>
                    <a:ext uri="{9D8B030D-6E8A-4147-A177-3AD203B41FA5}">
                      <a16:colId xmlns:a16="http://schemas.microsoft.com/office/drawing/2014/main" val="1056815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Направления</a:t>
                      </a:r>
                    </a:p>
                  </a:txBody>
                  <a:tcPr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Количество показателей</a:t>
                      </a:r>
                    </a:p>
                  </a:txBody>
                  <a:tcPr anchor="ctr">
                    <a:solidFill>
                      <a:srgbClr val="026E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996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1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Уровень сформированности профессиональных компетенций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2</a:t>
                      </a:r>
                      <a:endParaRPr lang="ru-RU" sz="2300" b="1" dirty="0"/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361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Качество управленческой деятельности</a:t>
                      </a:r>
                      <a:endParaRPr lang="ru-RU" sz="23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5</a:t>
                      </a:r>
                      <a:endParaRPr lang="ru-RU" sz="23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40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3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Качество подготовки обучающихся 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10</a:t>
                      </a:r>
                      <a:endParaRPr lang="ru-RU" sz="2300" b="1" dirty="0"/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302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Организация получения образования обучающимися с ОВЗ, детьми-инвалидами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5</a:t>
                      </a:r>
                      <a:endParaRPr lang="ru-RU" sz="23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746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5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Формирование резерва управленческих кадров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3</a:t>
                      </a:r>
                      <a:endParaRPr lang="ru-RU" sz="2300" b="1" dirty="0"/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96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Условия для осуществления образовательной деятельности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23</a:t>
                      </a:r>
                      <a:endParaRPr lang="ru-RU" sz="23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5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7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Объективность результатов внешней оценки</a:t>
                      </a:r>
                    </a:p>
                  </a:txBody>
                  <a:tcPr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2</a:t>
                      </a:r>
                      <a:endParaRPr lang="ru-RU" sz="2300" b="1" dirty="0"/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20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300" dirty="0"/>
                        <a:t>Организация профессиональной ориентации и дополнительного образования обучающихся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/>
                        <a:t>9</a:t>
                      </a:r>
                      <a:endParaRPr lang="ru-RU" sz="23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11646"/>
                  </a:ext>
                </a:extLst>
              </a:tr>
            </a:tbl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34097C6B-AB1F-489A-9168-E5962F1C20CE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7772540B-FA0A-4E2D-A4A3-A029CB1F3B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2DD9D06B-6486-47EC-BCC6-850F07B0D4BD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5519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628F7-27E7-4CD4-904B-E95E906B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2"/>
            <a:ext cx="10515600" cy="823429"/>
          </a:xfrm>
        </p:spPr>
        <p:txBody>
          <a:bodyPr/>
          <a:lstStyle/>
          <a:p>
            <a:pPr algn="ctr"/>
            <a:r>
              <a:rPr lang="ru-RU" dirty="0">
                <a:latin typeface="Bahnschrift Condensed" panose="020B0502040204020203" pitchFamily="34" charset="0"/>
              </a:rPr>
              <a:t>Оценка эффективности деятельности руководителя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6E65211-E7EB-4836-888E-322786F86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746895"/>
              </p:ext>
            </p:extLst>
          </p:nvPr>
        </p:nvGraphicFramePr>
        <p:xfrm>
          <a:off x="173313" y="1008279"/>
          <a:ext cx="11845375" cy="564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989">
                  <a:extLst>
                    <a:ext uri="{9D8B030D-6E8A-4147-A177-3AD203B41FA5}">
                      <a16:colId xmlns:a16="http://schemas.microsoft.com/office/drawing/2014/main" val="1112842334"/>
                    </a:ext>
                  </a:extLst>
                </a:gridCol>
                <a:gridCol w="11119386">
                  <a:extLst>
                    <a:ext uri="{9D8B030D-6E8A-4147-A177-3AD203B41FA5}">
                      <a16:colId xmlns:a16="http://schemas.microsoft.com/office/drawing/2014/main" val="3857185611"/>
                    </a:ext>
                  </a:extLst>
                </a:gridCol>
              </a:tblGrid>
              <a:tr h="4350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Тип группы</a:t>
                      </a:r>
                    </a:p>
                  </a:txBody>
                  <a:tcPr anchor="ctr">
                    <a:solidFill>
                      <a:srgbClr val="026E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996615"/>
                  </a:ext>
                </a:extLst>
              </a:tr>
              <a:tr h="59650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Дошкольные образовательные организации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361295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Общеобразовательные организации, реализующие уровень начального общего образования и дошкольное образование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40236"/>
                  </a:ext>
                </a:extLst>
              </a:tr>
              <a:tr h="59650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Общеобразовательные организации, реализующие все уровни общего образования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302159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Общеобразовательные организации, реализующие уровень начального и основного общего образования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7460981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Общеобразовательные организации, реализующие уровень основного </a:t>
                      </a:r>
                      <a:r>
                        <a:rPr lang="ru-RU" sz="2000"/>
                        <a:t>и среднего </a:t>
                      </a:r>
                      <a:r>
                        <a:rPr lang="ru-RU" sz="2000" dirty="0"/>
                        <a:t>общего образования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960922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Общеобразовательные организации с особыми условиями обучения (школы-интернаты) для обучающихся, воспитанников с ОВЗ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5389"/>
                  </a:ext>
                </a:extLst>
              </a:tr>
              <a:tr h="59650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7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Организации среднего профессионального образования</a:t>
                      </a:r>
                    </a:p>
                  </a:txBody>
                  <a:tcPr anchor="ctr">
                    <a:solidFill>
                      <a:srgbClr val="98D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20247"/>
                  </a:ext>
                </a:extLst>
              </a:tr>
              <a:tr h="59650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Организации дополнительного образования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11646"/>
                  </a:ext>
                </a:extLst>
              </a:tr>
            </a:tbl>
          </a:graphicData>
        </a:graphic>
      </p:graphicFrame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E5C195AC-382A-4A24-8F88-A1D4C386B831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7772540B-FA0A-4E2D-A4A3-A029CB1F3B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2DD9D06B-6486-47EC-BCC6-850F07B0D4BD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513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99D5A93A-96AA-4DB1-AFBC-F70AC2AB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2"/>
            <a:ext cx="10515600" cy="823429"/>
          </a:xfrm>
        </p:spPr>
        <p:txBody>
          <a:bodyPr/>
          <a:lstStyle/>
          <a:p>
            <a:r>
              <a:rPr lang="ru-RU" dirty="0">
                <a:latin typeface="Bahnschrift Condensed" panose="020B0502040204020203" pitchFamily="34" charset="0"/>
              </a:rPr>
              <a:t>Этапы проведения мониторинга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4BA4470-5594-443E-BAA7-CC1FD04752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196180"/>
            <a:ext cx="577994" cy="600623"/>
          </a:xfrm>
          <a:prstGeom prst="rect">
            <a:avLst/>
          </a:prstGeom>
        </p:spPr>
      </p:pic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3F31D8F-EB4A-4459-ABED-B7FA74461126}"/>
              </a:ext>
            </a:extLst>
          </p:cNvPr>
          <p:cNvCxnSpPr>
            <a:cxnSpLocks/>
          </p:cNvCxnSpPr>
          <p:nvPr/>
        </p:nvCxnSpPr>
        <p:spPr>
          <a:xfrm>
            <a:off x="312984" y="775287"/>
            <a:ext cx="1125853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2C2F71E4-A652-4CB3-9C6F-9D66F3ECB5CA}"/>
              </a:ext>
            </a:extLst>
          </p:cNvPr>
          <p:cNvGrpSpPr/>
          <p:nvPr/>
        </p:nvGrpSpPr>
        <p:grpSpPr>
          <a:xfrm>
            <a:off x="1620501" y="606031"/>
            <a:ext cx="8950998" cy="6146679"/>
            <a:chOff x="1743882" y="719666"/>
            <a:chExt cx="8950998" cy="6146679"/>
          </a:xfrm>
        </p:grpSpPr>
        <p:graphicFrame>
          <p:nvGraphicFramePr>
            <p:cNvPr id="7" name="Схема 6">
              <a:extLst>
                <a:ext uri="{FF2B5EF4-FFF2-40B4-BE49-F238E27FC236}">
                  <a16:creationId xmlns:a16="http://schemas.microsoft.com/office/drawing/2014/main" id="{AF85D7EA-0553-4047-A55A-C4B248CA9EB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743263830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01CE861-922F-4AA5-A96D-AB6B45BAA960}"/>
                </a:ext>
              </a:extLst>
            </p:cNvPr>
            <p:cNvSpPr txBox="1"/>
            <p:nvPr/>
          </p:nvSpPr>
          <p:spPr>
            <a:xfrm>
              <a:off x="2452254" y="2258291"/>
              <a:ext cx="136550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 </a:t>
              </a:r>
              <a:r>
                <a:rPr lang="ru-RU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этап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2267A85-6D63-4EB2-BE1F-2E27D80664C2}"/>
                </a:ext>
              </a:extLst>
            </p:cNvPr>
            <p:cNvSpPr txBox="1"/>
            <p:nvPr/>
          </p:nvSpPr>
          <p:spPr>
            <a:xfrm>
              <a:off x="5219279" y="1550405"/>
              <a:ext cx="149534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II </a:t>
              </a:r>
              <a:r>
                <a:rPr lang="ru-RU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этап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B0EBEC7-A288-4288-9288-265ABEF84A51}"/>
                </a:ext>
              </a:extLst>
            </p:cNvPr>
            <p:cNvSpPr txBox="1"/>
            <p:nvPr/>
          </p:nvSpPr>
          <p:spPr>
            <a:xfrm>
              <a:off x="8116148" y="842519"/>
              <a:ext cx="16251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III </a:t>
              </a:r>
              <a:r>
                <a:rPr lang="ru-RU" sz="4000" dirty="0">
                  <a:solidFill>
                    <a:srgbClr val="EC1F2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этап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19655CD-B0BA-420C-9A25-1AA5A76EDB9E}"/>
                </a:ext>
              </a:extLst>
            </p:cNvPr>
            <p:cNvSpPr txBox="1"/>
            <p:nvPr/>
          </p:nvSpPr>
          <p:spPr>
            <a:xfrm>
              <a:off x="2452254" y="4393541"/>
              <a:ext cx="2196000" cy="1914370"/>
            </a:xfrm>
            <a:prstGeom prst="rect">
              <a:avLst/>
            </a:prstGeom>
            <a:noFill/>
            <a:ln w="38100">
              <a:solidFill>
                <a:srgbClr val="ED181A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90000"/>
                </a:lnSpc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Заполнение руководителем ОО формы сбора информации</a:t>
              </a:r>
            </a:p>
            <a:p>
              <a:pPr marL="285750" indent="-285750">
                <a:lnSpc>
                  <a:spcPct val="90000"/>
                </a:lnSpc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Документы, подтверждающие информацию</a:t>
              </a:r>
            </a:p>
          </p:txBody>
        </p:sp>
        <p:pic>
          <p:nvPicPr>
            <p:cNvPr id="1026" name="Picture 2" descr="https://www.technodom.kz/under/tab_showcase/251285/excel.png">
              <a:extLst>
                <a:ext uri="{FF2B5EF4-FFF2-40B4-BE49-F238E27FC236}">
                  <a16:creationId xmlns:a16="http://schemas.microsoft.com/office/drawing/2014/main" id="{EB119988-7628-470C-9FE4-45959CD5E9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3882" y="5666016"/>
              <a:ext cx="1200329" cy="1200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id="{74D62980-881E-4FFD-9F16-43170903B877}"/>
                </a:ext>
              </a:extLst>
            </p:cNvPr>
            <p:cNvCxnSpPr>
              <a:cxnSpLocks/>
            </p:cNvCxnSpPr>
            <p:nvPr/>
          </p:nvCxnSpPr>
          <p:spPr>
            <a:xfrm>
              <a:off x="3522640" y="3915784"/>
              <a:ext cx="0" cy="477757"/>
            </a:xfrm>
            <a:prstGeom prst="straightConnector1">
              <a:avLst/>
            </a:prstGeom>
            <a:ln w="57150">
              <a:solidFill>
                <a:srgbClr val="ED181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042714-B187-48F3-96BC-6C1ACD4F51C7}"/>
                </a:ext>
              </a:extLst>
            </p:cNvPr>
            <p:cNvSpPr txBox="1"/>
            <p:nvPr/>
          </p:nvSpPr>
          <p:spPr>
            <a:xfrm>
              <a:off x="5287722" y="3643621"/>
              <a:ext cx="2196000" cy="2240613"/>
            </a:xfrm>
            <a:prstGeom prst="rect">
              <a:avLst/>
            </a:prstGeom>
            <a:noFill/>
            <a:ln w="38100">
              <a:solidFill>
                <a:srgbClr val="ED181A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90000"/>
                </a:lnSpc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Контроль за полнотой информации</a:t>
              </a:r>
            </a:p>
            <a:p>
              <a:pPr marL="285750" indent="-285750">
                <a:lnSpc>
                  <a:spcPct val="90000"/>
                </a:lnSpc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Проверка на достоверность</a:t>
              </a:r>
            </a:p>
            <a:p>
              <a:pPr marL="285750" indent="-285750">
                <a:lnSpc>
                  <a:spcPct val="90000"/>
                </a:lnSpc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Подготовка сводных таблиц по МО</a:t>
              </a:r>
            </a:p>
          </p:txBody>
        </p:sp>
        <p:pic>
          <p:nvPicPr>
            <p:cNvPr id="16" name="Picture 2" descr="https://www.technodom.kz/under/tab_showcase/251285/excel.png">
              <a:extLst>
                <a:ext uri="{FF2B5EF4-FFF2-40B4-BE49-F238E27FC236}">
                  <a16:creationId xmlns:a16="http://schemas.microsoft.com/office/drawing/2014/main" id="{61D3C86F-8A4A-484C-9812-B507DE823C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6188" y="5143461"/>
              <a:ext cx="1200329" cy="1200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41059E93-DDB7-415F-9FD1-E1C5B65998BF}"/>
                </a:ext>
              </a:extLst>
            </p:cNvPr>
            <p:cNvCxnSpPr>
              <a:cxnSpLocks/>
            </p:cNvCxnSpPr>
            <p:nvPr/>
          </p:nvCxnSpPr>
          <p:spPr>
            <a:xfrm>
              <a:off x="6358108" y="3165864"/>
              <a:ext cx="0" cy="477757"/>
            </a:xfrm>
            <a:prstGeom prst="straightConnector1">
              <a:avLst/>
            </a:prstGeom>
            <a:ln w="57150">
              <a:solidFill>
                <a:srgbClr val="ED181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133D45B-7D5E-41CD-B304-31E3B4DBD2A5}"/>
                </a:ext>
              </a:extLst>
            </p:cNvPr>
            <p:cNvSpPr txBox="1"/>
            <p:nvPr/>
          </p:nvSpPr>
          <p:spPr>
            <a:xfrm>
              <a:off x="8498880" y="2966177"/>
              <a:ext cx="2196000" cy="1991314"/>
            </a:xfrm>
            <a:prstGeom prst="rect">
              <a:avLst/>
            </a:prstGeom>
            <a:noFill/>
            <a:ln w="38100">
              <a:solidFill>
                <a:srgbClr val="ED181A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90000"/>
                </a:lnSpc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Обобщение данных</a:t>
              </a:r>
            </a:p>
            <a:p>
              <a:pPr marL="285750" indent="-285750">
                <a:lnSpc>
                  <a:spcPct val="90000"/>
                </a:lnSpc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Анализ результатов</a:t>
              </a:r>
            </a:p>
            <a:p>
              <a:pPr marL="285750" indent="-285750">
                <a:lnSpc>
                  <a:spcPct val="90000"/>
                </a:lnSpc>
                <a:buFont typeface="Wingdings" panose="05000000000000000000" pitchFamily="2" charset="2"/>
                <a:buChar char="ü"/>
              </a:pPr>
              <a:r>
                <a:rPr lang="ru-RU" b="1" dirty="0">
                  <a:latin typeface="+mj-lt"/>
                </a:rPr>
                <a:t>Рейтинг руководителей ОО</a:t>
              </a:r>
            </a:p>
          </p:txBody>
        </p:sp>
        <p:pic>
          <p:nvPicPr>
            <p:cNvPr id="1030" name="Picture 6" descr="https://cdn2.iconfinder.com/data/icons/pretty-office-part-6/256/custom_reports-1024.png">
              <a:extLst>
                <a:ext uri="{FF2B5EF4-FFF2-40B4-BE49-F238E27FC236}">
                  <a16:creationId xmlns:a16="http://schemas.microsoft.com/office/drawing/2014/main" id="{B769866E-B3C7-432E-BF56-CC5A4962440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58" t="8384" r="12293" b="7765"/>
            <a:stretch/>
          </p:blipFill>
          <p:spPr bwMode="auto">
            <a:xfrm>
              <a:off x="8101199" y="4555950"/>
              <a:ext cx="828000" cy="9129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0" name="Прямая со стрелкой 19">
              <a:extLst>
                <a:ext uri="{FF2B5EF4-FFF2-40B4-BE49-F238E27FC236}">
                  <a16:creationId xmlns:a16="http://schemas.microsoft.com/office/drawing/2014/main" id="{01D0D8C9-45ED-4999-A17B-7E89C2447F24}"/>
                </a:ext>
              </a:extLst>
            </p:cNvPr>
            <p:cNvCxnSpPr>
              <a:cxnSpLocks/>
            </p:cNvCxnSpPr>
            <p:nvPr/>
          </p:nvCxnSpPr>
          <p:spPr>
            <a:xfrm>
              <a:off x="9569266" y="2488420"/>
              <a:ext cx="0" cy="477757"/>
            </a:xfrm>
            <a:prstGeom prst="straightConnector1">
              <a:avLst/>
            </a:prstGeom>
            <a:ln w="57150">
              <a:solidFill>
                <a:srgbClr val="ED181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116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BB6B46A-A772-43FC-B367-4670545F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2"/>
            <a:ext cx="10515600" cy="823429"/>
          </a:xfrm>
        </p:spPr>
        <p:txBody>
          <a:bodyPr/>
          <a:lstStyle/>
          <a:p>
            <a:pPr algn="ctr"/>
            <a:r>
              <a:rPr lang="ru-RU" dirty="0">
                <a:latin typeface="Bahnschrift Condensed" panose="020B0502040204020203" pitchFamily="34" charset="0"/>
              </a:rPr>
              <a:t>Источники информации при проведении мониторинга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ECBF6A2-720F-436C-ACD5-B2E3025FEC11}"/>
              </a:ext>
            </a:extLst>
          </p:cNvPr>
          <p:cNvGrpSpPr/>
          <p:nvPr/>
        </p:nvGrpSpPr>
        <p:grpSpPr>
          <a:xfrm>
            <a:off x="291468" y="196180"/>
            <a:ext cx="11197699" cy="600623"/>
            <a:chOff x="291468" y="196180"/>
            <a:chExt cx="11197699" cy="600623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D047D304-43FD-4D67-A195-D47A87C77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34DF744-0F80-46B7-846D-F22116FFFECF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30A8294-ECF0-48C4-A64B-E22535746E55}"/>
              </a:ext>
            </a:extLst>
          </p:cNvPr>
          <p:cNvSpPr txBox="1"/>
          <p:nvPr/>
        </p:nvSpPr>
        <p:spPr>
          <a:xfrm>
            <a:off x="291469" y="1179170"/>
            <a:ext cx="751206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Формы федерального статистического наблюдения</a:t>
            </a:r>
          </a:p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Статистические и аналитические материалы (справки, отчеты) о результатах оценочных процедур (ВПР, НИКО, ГИА и др.)</a:t>
            </a:r>
          </a:p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Информация, размещенная на официальном сайте ОО</a:t>
            </a:r>
          </a:p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Отчет о самообследовании ОО</a:t>
            </a:r>
          </a:p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Материалы по результатам аналитической деятельности, содержащие управленческие решения (приказы, справки, протоколы и др.)</a:t>
            </a:r>
          </a:p>
          <a:p>
            <a:pPr marL="285750" indent="-285750">
              <a:spcAft>
                <a:spcPts val="1800"/>
              </a:spcAft>
              <a:buSzPct val="120000"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ru-RU" sz="2000" dirty="0"/>
              <a:t>Отчеты о результатах повышения квалификации, приказы Министерства образования Тверской области по аттестации педагогических работников на первую и высшую квалификационные категории и др.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0A5FC78-1FDC-41BA-B592-09A166CCA5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6965" y="1002451"/>
            <a:ext cx="2922110" cy="3780303"/>
          </a:xfrm>
          <a:prstGeom prst="rect">
            <a:avLst/>
          </a:prstGeom>
          <a:ln w="19050">
            <a:solidFill>
              <a:srgbClr val="026E9D"/>
            </a:solidFill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98EE8C-C832-4DC4-9F3D-C061F5528629}"/>
              </a:ext>
            </a:extLst>
          </p:cNvPr>
          <p:cNvSpPr/>
          <p:nvPr/>
        </p:nvSpPr>
        <p:spPr>
          <a:xfrm>
            <a:off x="8129584" y="5488133"/>
            <a:ext cx="37709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+mj-lt"/>
                <a:cs typeface="Times New Roman" panose="02020603050405020304" pitchFamily="18" charset="0"/>
              </a:rPr>
              <a:t>За предоставление руководителем недостоверной или некорректной информации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1E15F84-BAF5-4A9F-A7BE-8F9DEB61741A}"/>
              </a:ext>
            </a:extLst>
          </p:cNvPr>
          <p:cNvSpPr/>
          <p:nvPr/>
        </p:nvSpPr>
        <p:spPr>
          <a:xfrm>
            <a:off x="8129584" y="4976512"/>
            <a:ext cx="1636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EC1F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1 балл</a:t>
            </a:r>
          </a:p>
        </p:txBody>
      </p:sp>
      <p:pic>
        <p:nvPicPr>
          <p:cNvPr id="11" name="Рисунок 10" descr="Восклицательный знак">
            <a:extLst>
              <a:ext uri="{FF2B5EF4-FFF2-40B4-BE49-F238E27FC236}">
                <a16:creationId xmlns:a16="http://schemas.microsoft.com/office/drawing/2014/main" id="{6BE39C83-9B2A-4FD1-945E-9140F1FE6F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83909" y="4976512"/>
            <a:ext cx="823429" cy="82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112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FD2B9E6-D71B-4045-ADDC-1972E3419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94747"/>
              </p:ext>
            </p:extLst>
          </p:nvPr>
        </p:nvGraphicFramePr>
        <p:xfrm>
          <a:off x="161365" y="676329"/>
          <a:ext cx="8721381" cy="416044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125212">
                  <a:extLst>
                    <a:ext uri="{9D8B030D-6E8A-4147-A177-3AD203B41FA5}">
                      <a16:colId xmlns:a16="http://schemas.microsoft.com/office/drawing/2014/main" val="524473937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205773662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82202424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713729785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1449324864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2961958689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3872160918"/>
                    </a:ext>
                  </a:extLst>
                </a:gridCol>
                <a:gridCol w="579100">
                  <a:extLst>
                    <a:ext uri="{9D8B030D-6E8A-4147-A177-3AD203B41FA5}">
                      <a16:colId xmlns:a16="http://schemas.microsoft.com/office/drawing/2014/main" val="2151603823"/>
                    </a:ext>
                  </a:extLst>
                </a:gridCol>
                <a:gridCol w="573867">
                  <a:extLst>
                    <a:ext uri="{9D8B030D-6E8A-4147-A177-3AD203B41FA5}">
                      <a16:colId xmlns:a16="http://schemas.microsoft.com/office/drawing/2014/main" val="2651840376"/>
                    </a:ext>
                  </a:extLst>
                </a:gridCol>
              </a:tblGrid>
              <a:tr h="35282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Направления деятельности руководителя ОО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Порядковый номер группы ОО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277327"/>
                  </a:ext>
                </a:extLst>
              </a:tr>
              <a:tr h="257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26E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78264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 Уровень сформированности профессиональных компетенций руководителей ОО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1932096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 Качество управленческой деятельности руководителя ОО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4726057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 Качество подготовки обучающихся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7689184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4. Организация получения образования обучающимися с ОВЗ, детьми-инвалидами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941583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 Формирование резерва управленческих кадров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9980624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 Условия для осуществления образовательной деятельности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24,0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24,0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24,0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5670751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 Объективность результатов внешней оценки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984787"/>
                  </a:ext>
                </a:extLst>
              </a:tr>
              <a:tr h="380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8. Организация профессиональной ориентации и дополнительного образования обучающихся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6,0</a:t>
                      </a:r>
                      <a:endParaRPr lang="ru-RU" sz="120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4,0</a:t>
                      </a:r>
                      <a:endParaRPr lang="ru-RU" sz="1200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2429538"/>
                  </a:ext>
                </a:extLst>
              </a:tr>
              <a:tr h="22886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Максимальный первичный балл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43,0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51,0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61,0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57,0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60,0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52,0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51,0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43,0</a:t>
                      </a:r>
                      <a:endParaRPr lang="ru-RU" sz="1600" b="1" dirty="0"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3815"/>
                  </a:ext>
                </a:extLst>
              </a:tr>
              <a:tr h="13825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Максимальный итоговый балл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487917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AF753E6-795F-463D-B56F-AE8FD9558817}"/>
              </a:ext>
            </a:extLst>
          </p:cNvPr>
          <p:cNvSpPr/>
          <p:nvPr/>
        </p:nvSpPr>
        <p:spPr>
          <a:xfrm>
            <a:off x="9046026" y="3418114"/>
            <a:ext cx="28127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800"/>
              </a:spcAft>
              <a:buSzPct val="12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ru-RU" b="1" dirty="0">
                <a:solidFill>
                  <a:srgbClr val="EA2123"/>
                </a:solidFill>
                <a:latin typeface="+mj-lt"/>
              </a:rPr>
              <a:t>Рейтинг</a:t>
            </a:r>
            <a:r>
              <a:rPr lang="ru-RU" b="1" dirty="0">
                <a:latin typeface="+mj-lt"/>
              </a:rPr>
              <a:t> руководителей выстраивался в зависимости от итоговой суммы баллов </a:t>
            </a:r>
            <a:r>
              <a:rPr lang="ru-RU" b="1" dirty="0">
                <a:solidFill>
                  <a:srgbClr val="EA2123"/>
                </a:solidFill>
                <a:latin typeface="+mj-lt"/>
              </a:rPr>
              <a:t>отдельно для каждого типа организаций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86AE0F8-1BFC-4957-8FC4-3B8A372803AB}"/>
              </a:ext>
            </a:extLst>
          </p:cNvPr>
          <p:cNvSpPr/>
          <p:nvPr/>
        </p:nvSpPr>
        <p:spPr>
          <a:xfrm>
            <a:off x="9046025" y="789284"/>
            <a:ext cx="29846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800"/>
              </a:spcAft>
              <a:buSzPct val="12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ru-RU" b="1" dirty="0">
                <a:solidFill>
                  <a:srgbClr val="EA2123"/>
                </a:solidFill>
                <a:latin typeface="+mj-lt"/>
              </a:rPr>
              <a:t>Первичные итоговые баллы ОО </a:t>
            </a:r>
            <a:r>
              <a:rPr lang="ru-RU" b="1" dirty="0">
                <a:latin typeface="+mj-lt"/>
              </a:rPr>
              <a:t>по каждому направлению </a:t>
            </a:r>
            <a:r>
              <a:rPr lang="ru-RU" b="1" dirty="0">
                <a:solidFill>
                  <a:srgbClr val="EA2123"/>
                </a:solidFill>
                <a:latin typeface="+mj-lt"/>
              </a:rPr>
              <a:t>переводятся в 100 балльную шкалу </a:t>
            </a:r>
            <a:r>
              <a:rPr lang="ru-RU" b="1" dirty="0">
                <a:latin typeface="+mj-lt"/>
              </a:rPr>
              <a:t>относительно максимально возможного количества баллов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13761A50-8D6C-44B3-AD2F-8C5DBAEAC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036645"/>
              </p:ext>
            </p:extLst>
          </p:nvPr>
        </p:nvGraphicFramePr>
        <p:xfrm>
          <a:off x="161365" y="5660579"/>
          <a:ext cx="9047949" cy="1110340"/>
        </p:xfrm>
        <a:graphic>
          <a:graphicData uri="http://schemas.openxmlformats.org/drawingml/2006/table">
            <a:tbl>
              <a:tblPr firstRow="1" firstCol="1" bandRow="1"/>
              <a:tblGrid>
                <a:gridCol w="2050493">
                  <a:extLst>
                    <a:ext uri="{9D8B030D-6E8A-4147-A177-3AD203B41FA5}">
                      <a16:colId xmlns:a16="http://schemas.microsoft.com/office/drawing/2014/main" val="1570803509"/>
                    </a:ext>
                  </a:extLst>
                </a:gridCol>
                <a:gridCol w="1628353">
                  <a:extLst>
                    <a:ext uri="{9D8B030D-6E8A-4147-A177-3AD203B41FA5}">
                      <a16:colId xmlns:a16="http://schemas.microsoft.com/office/drawing/2014/main" val="4135016050"/>
                    </a:ext>
                  </a:extLst>
                </a:gridCol>
                <a:gridCol w="1902819">
                  <a:extLst>
                    <a:ext uri="{9D8B030D-6E8A-4147-A177-3AD203B41FA5}">
                      <a16:colId xmlns:a16="http://schemas.microsoft.com/office/drawing/2014/main" val="69104718"/>
                    </a:ext>
                  </a:extLst>
                </a:gridCol>
                <a:gridCol w="1733142">
                  <a:extLst>
                    <a:ext uri="{9D8B030D-6E8A-4147-A177-3AD203B41FA5}">
                      <a16:colId xmlns:a16="http://schemas.microsoft.com/office/drawing/2014/main" val="2910365946"/>
                    </a:ext>
                  </a:extLst>
                </a:gridCol>
                <a:gridCol w="1733142">
                  <a:extLst>
                    <a:ext uri="{9D8B030D-6E8A-4147-A177-3AD203B41FA5}">
                      <a16:colId xmlns:a16="http://schemas.microsoft.com/office/drawing/2014/main" val="2551042525"/>
                    </a:ext>
                  </a:extLst>
                </a:gridCol>
              </a:tblGrid>
              <a:tr h="555170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</a:t>
                      </a:r>
                      <a:b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эффективности</a:t>
                      </a:r>
                      <a:endParaRPr lang="ru-R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Выше среднего</a:t>
                      </a:r>
                      <a:endParaRPr lang="ru-R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Низкий</a:t>
                      </a:r>
                      <a:endParaRPr lang="ru-R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777536"/>
                  </a:ext>
                </a:extLst>
              </a:tr>
              <a:tr h="5551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81-100%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1-80%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en-US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0-</a:t>
                      </a:r>
                      <a:r>
                        <a:rPr lang="en-US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314914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5B197FA8-5422-42A6-AE83-6A3695CB7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912" y="63263"/>
            <a:ext cx="10515600" cy="53194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Bahnschrift Condensed" panose="020B0502040204020203" pitchFamily="34" charset="0"/>
              </a:rPr>
              <a:t>Оценка результативности деятельности руководителей ОО</a:t>
            </a: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AA85EE4C-8E26-4119-B983-0BDBFA6A9FED}"/>
              </a:ext>
            </a:extLst>
          </p:cNvPr>
          <p:cNvGrpSpPr/>
          <p:nvPr/>
        </p:nvGrpSpPr>
        <p:grpSpPr>
          <a:xfrm>
            <a:off x="291468" y="34810"/>
            <a:ext cx="11197699" cy="600623"/>
            <a:chOff x="291468" y="34810"/>
            <a:chExt cx="11197699" cy="600623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8A5DFAC5-F63C-4253-9E21-836216D925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34810"/>
              <a:ext cx="577994" cy="600623"/>
            </a:xfrm>
            <a:prstGeom prst="rect">
              <a:avLst/>
            </a:prstGeom>
          </p:spPr>
        </p:pic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284AE769-686F-411A-A823-0A9C2DAA875A}"/>
                </a:ext>
              </a:extLst>
            </p:cNvPr>
            <p:cNvCxnSpPr/>
            <p:nvPr/>
          </p:nvCxnSpPr>
          <p:spPr>
            <a:xfrm>
              <a:off x="312984" y="61391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422A1AE5-0FA5-4B2E-8FC3-A047A55A05BF}"/>
              </a:ext>
            </a:extLst>
          </p:cNvPr>
          <p:cNvSpPr txBox="1">
            <a:spLocks/>
          </p:cNvSpPr>
          <p:nvPr/>
        </p:nvSpPr>
        <p:spPr>
          <a:xfrm>
            <a:off x="806257" y="4894328"/>
            <a:ext cx="10515600" cy="531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latin typeface="Bahnschrift Condensed" panose="020B0502040204020203" pitchFamily="34" charset="0"/>
              </a:rPr>
              <a:t>Эффективность деятельности руководителей ОО</a:t>
            </a: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C4EFEA24-6605-428C-9B60-0EB258E134C7}"/>
              </a:ext>
            </a:extLst>
          </p:cNvPr>
          <p:cNvGrpSpPr/>
          <p:nvPr/>
        </p:nvGrpSpPr>
        <p:grpSpPr>
          <a:xfrm>
            <a:off x="207813" y="4865875"/>
            <a:ext cx="11197699" cy="600623"/>
            <a:chOff x="291468" y="34810"/>
            <a:chExt cx="11197699" cy="600623"/>
          </a:xfrm>
        </p:grpSpPr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id="{03D86470-A5C4-4597-9D06-931093B9A0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34810"/>
              <a:ext cx="577994" cy="600623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8925FA10-7FC1-4BE3-8C81-9471848A5EB3}"/>
                </a:ext>
              </a:extLst>
            </p:cNvPr>
            <p:cNvCxnSpPr/>
            <p:nvPr/>
          </p:nvCxnSpPr>
          <p:spPr>
            <a:xfrm>
              <a:off x="312984" y="61391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177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4D49540-6884-4945-B445-20240A4FC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39775"/>
              </p:ext>
            </p:extLst>
          </p:nvPr>
        </p:nvGraphicFramePr>
        <p:xfrm>
          <a:off x="360887" y="1301675"/>
          <a:ext cx="11470227" cy="2569805"/>
        </p:xfrm>
        <a:graphic>
          <a:graphicData uri="http://schemas.openxmlformats.org/drawingml/2006/table">
            <a:tbl>
              <a:tblPr firstRow="1" firstCol="1" bandRow="1"/>
              <a:tblGrid>
                <a:gridCol w="2280395">
                  <a:extLst>
                    <a:ext uri="{9D8B030D-6E8A-4147-A177-3AD203B41FA5}">
                      <a16:colId xmlns:a16="http://schemas.microsoft.com/office/drawing/2014/main" val="1909081330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3674520920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1365535432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2296668540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667780436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2789432710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3445296283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2534950965"/>
                    </a:ext>
                  </a:extLst>
                </a:gridCol>
                <a:gridCol w="1148729">
                  <a:extLst>
                    <a:ext uri="{9D8B030D-6E8A-4147-A177-3AD203B41FA5}">
                      <a16:colId xmlns:a16="http://schemas.microsoft.com/office/drawing/2014/main" val="2291020222"/>
                    </a:ext>
                  </a:extLst>
                </a:gridCol>
              </a:tblGrid>
              <a:tr h="57859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</a:t>
                      </a:r>
                      <a:b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эффективности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 ОО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ДОУ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НОШ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ОО(ОВЗ)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266553"/>
                  </a:ext>
                </a:extLst>
              </a:tr>
              <a:tr h="392041">
                <a:tc>
                  <a:txBody>
                    <a:bodyPr/>
                    <a:lstStyle/>
                    <a:p>
                      <a:pPr lvl="0" indent="18000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125010"/>
                  </a:ext>
                </a:extLst>
              </a:tr>
              <a:tr h="392041">
                <a:tc>
                  <a:txBody>
                    <a:bodyPr/>
                    <a:lstStyle/>
                    <a:p>
                      <a:pPr lvl="0" indent="18000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Выше среднего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263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37402"/>
                  </a:ext>
                </a:extLst>
              </a:tr>
              <a:tr h="392041">
                <a:tc>
                  <a:txBody>
                    <a:bodyPr/>
                    <a:lstStyle/>
                    <a:p>
                      <a:pPr lvl="0" indent="18000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388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52303"/>
                  </a:ext>
                </a:extLst>
              </a:tr>
              <a:tr h="392041">
                <a:tc>
                  <a:txBody>
                    <a:bodyPr/>
                    <a:lstStyle/>
                    <a:p>
                      <a:pPr lvl="0" indent="18000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Низкий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228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548415"/>
                  </a:ext>
                </a:extLst>
              </a:tr>
              <a:tr h="39204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ОО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881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387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295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8411568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F9F3FF7-91BC-48A6-A07C-1F40D3BF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716" y="192355"/>
            <a:ext cx="10485120" cy="823429"/>
          </a:xfrm>
        </p:spPr>
        <p:txBody>
          <a:bodyPr>
            <a:noAutofit/>
          </a:bodyPr>
          <a:lstStyle/>
          <a:p>
            <a:r>
              <a:rPr lang="ru-RU" sz="3600" dirty="0">
                <a:latin typeface="Bahnschrift Condensed" panose="020B0502040204020203" pitchFamily="34" charset="0"/>
              </a:rPr>
              <a:t>Результаты мониторинга эффективности деятельности </a:t>
            </a:r>
            <a:br>
              <a:rPr lang="ru-RU" sz="3600" dirty="0">
                <a:latin typeface="Bahnschrift Condensed" panose="020B0502040204020203" pitchFamily="34" charset="0"/>
              </a:rPr>
            </a:br>
            <a:r>
              <a:rPr lang="ru-RU" sz="3600" dirty="0">
                <a:latin typeface="Bahnschrift Condensed" panose="020B0502040204020203" pitchFamily="34" charset="0"/>
              </a:rPr>
              <a:t>руководителей ОО в </a:t>
            </a:r>
            <a:r>
              <a:rPr lang="ru-RU" sz="3600" b="1" dirty="0">
                <a:solidFill>
                  <a:srgbClr val="EA2123"/>
                </a:solidFill>
                <a:latin typeface="Bahnschrift Condensed" panose="020B0502040204020203" pitchFamily="34" charset="0"/>
              </a:rPr>
              <a:t>2023 году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D02762D0-3934-4025-98D2-8242029200B5}"/>
              </a:ext>
            </a:extLst>
          </p:cNvPr>
          <p:cNvGrpSpPr/>
          <p:nvPr/>
        </p:nvGrpSpPr>
        <p:grpSpPr>
          <a:xfrm>
            <a:off x="291468" y="551189"/>
            <a:ext cx="11197699" cy="600623"/>
            <a:chOff x="291468" y="196180"/>
            <a:chExt cx="11197699" cy="600623"/>
          </a:xfrm>
        </p:grpSpPr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C70CD9A3-763F-4D09-90FB-FDBFBED1A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468" y="196180"/>
              <a:ext cx="577994" cy="600623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>
              <a:extLst>
                <a:ext uri="{FF2B5EF4-FFF2-40B4-BE49-F238E27FC236}">
                  <a16:creationId xmlns:a16="http://schemas.microsoft.com/office/drawing/2014/main" id="{BF464C3C-CCC2-46B5-9F79-927BCD92A566}"/>
                </a:ext>
              </a:extLst>
            </p:cNvPr>
            <p:cNvCxnSpPr/>
            <p:nvPr/>
          </p:nvCxnSpPr>
          <p:spPr>
            <a:xfrm>
              <a:off x="312984" y="775287"/>
              <a:ext cx="11176183" cy="0"/>
            </a:xfrm>
            <a:prstGeom prst="line">
              <a:avLst/>
            </a:prstGeom>
            <a:ln w="38100">
              <a:solidFill>
                <a:srgbClr val="EA21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EE9A83A2-97EE-4189-A67D-497A8499BA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6545114"/>
              </p:ext>
            </p:extLst>
          </p:nvPr>
        </p:nvGraphicFramePr>
        <p:xfrm>
          <a:off x="3533237" y="3914512"/>
          <a:ext cx="6938683" cy="2904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564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432F120-F870-4C39-B0B6-A9AFCC21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182" y="63262"/>
            <a:ext cx="11486885" cy="823429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latin typeface="Bahnschrift Condensed" panose="020B0502040204020203" pitchFamily="34" charset="0"/>
              </a:rPr>
              <a:t>Оценка эффективности деятельности руководителей ОО по направлениям в 2023 г.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22AE2EE-CDDE-4E7F-84FA-BC25F6FDA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8" y="196180"/>
            <a:ext cx="577994" cy="600623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426E326-259B-42F8-B375-A21E29DF74DE}"/>
              </a:ext>
            </a:extLst>
          </p:cNvPr>
          <p:cNvCxnSpPr/>
          <p:nvPr/>
        </p:nvCxnSpPr>
        <p:spPr>
          <a:xfrm>
            <a:off x="312983" y="775287"/>
            <a:ext cx="11448000" cy="0"/>
          </a:xfrm>
          <a:prstGeom prst="line">
            <a:avLst/>
          </a:prstGeom>
          <a:ln w="38100">
            <a:solidFill>
              <a:srgbClr val="EA2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D25A0067-F9A5-4750-B7A1-468BD9AC3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36232"/>
              </p:ext>
            </p:extLst>
          </p:nvPr>
        </p:nvGraphicFramePr>
        <p:xfrm>
          <a:off x="150934" y="1129689"/>
          <a:ext cx="11890133" cy="5368722"/>
        </p:xfrm>
        <a:graphic>
          <a:graphicData uri="http://schemas.openxmlformats.org/drawingml/2006/table">
            <a:tbl>
              <a:tblPr firstRow="1" firstCol="1" bandRow="1"/>
              <a:tblGrid>
                <a:gridCol w="433236">
                  <a:extLst>
                    <a:ext uri="{9D8B030D-6E8A-4147-A177-3AD203B41FA5}">
                      <a16:colId xmlns:a16="http://schemas.microsoft.com/office/drawing/2014/main" val="1042890023"/>
                    </a:ext>
                  </a:extLst>
                </a:gridCol>
                <a:gridCol w="5300263">
                  <a:extLst>
                    <a:ext uri="{9D8B030D-6E8A-4147-A177-3AD203B41FA5}">
                      <a16:colId xmlns:a16="http://schemas.microsoft.com/office/drawing/2014/main" val="783197214"/>
                    </a:ext>
                  </a:extLst>
                </a:gridCol>
                <a:gridCol w="821085">
                  <a:extLst>
                    <a:ext uri="{9D8B030D-6E8A-4147-A177-3AD203B41FA5}">
                      <a16:colId xmlns:a16="http://schemas.microsoft.com/office/drawing/2014/main" val="3096521430"/>
                    </a:ext>
                  </a:extLst>
                </a:gridCol>
                <a:gridCol w="821085">
                  <a:extLst>
                    <a:ext uri="{9D8B030D-6E8A-4147-A177-3AD203B41FA5}">
                      <a16:colId xmlns:a16="http://schemas.microsoft.com/office/drawing/2014/main" val="240769191"/>
                    </a:ext>
                  </a:extLst>
                </a:gridCol>
                <a:gridCol w="821085">
                  <a:extLst>
                    <a:ext uri="{9D8B030D-6E8A-4147-A177-3AD203B41FA5}">
                      <a16:colId xmlns:a16="http://schemas.microsoft.com/office/drawing/2014/main" val="4037811834"/>
                    </a:ext>
                  </a:extLst>
                </a:gridCol>
                <a:gridCol w="821085">
                  <a:extLst>
                    <a:ext uri="{9D8B030D-6E8A-4147-A177-3AD203B41FA5}">
                      <a16:colId xmlns:a16="http://schemas.microsoft.com/office/drawing/2014/main" val="1523582810"/>
                    </a:ext>
                  </a:extLst>
                </a:gridCol>
                <a:gridCol w="1006610">
                  <a:extLst>
                    <a:ext uri="{9D8B030D-6E8A-4147-A177-3AD203B41FA5}">
                      <a16:colId xmlns:a16="http://schemas.microsoft.com/office/drawing/2014/main" val="661412494"/>
                    </a:ext>
                  </a:extLst>
                </a:gridCol>
                <a:gridCol w="932842">
                  <a:extLst>
                    <a:ext uri="{9D8B030D-6E8A-4147-A177-3AD203B41FA5}">
                      <a16:colId xmlns:a16="http://schemas.microsoft.com/office/drawing/2014/main" val="4287083572"/>
                    </a:ext>
                  </a:extLst>
                </a:gridCol>
                <a:gridCol w="932842">
                  <a:extLst>
                    <a:ext uri="{9D8B030D-6E8A-4147-A177-3AD203B41FA5}">
                      <a16:colId xmlns:a16="http://schemas.microsoft.com/office/drawing/2014/main" val="1731740987"/>
                    </a:ext>
                  </a:extLst>
                </a:gridCol>
              </a:tblGrid>
              <a:tr h="49192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ДОУ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НОШ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spc="-6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ОО(ОВЗ)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</a:t>
                      </a:r>
                      <a:endParaRPr lang="ru-RU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</a:t>
                      </a:r>
                      <a:endParaRPr lang="ru-RU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19405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сформированности профессиональных компетенций руководителей ОО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4116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управленческой деятельности руководителя ОО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88315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подготовки обучающихся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19176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EC1F22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получения образования обучающимися с ОВЗ, детьми-инвалидами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523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EC1F22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резерва управленческих кадров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60987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для осуществления образовательной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59638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Объективность результатов внешней оценки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4688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профессиональной ориентации и допобразования обучающихся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408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751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2779</Words>
  <Application>Microsoft Office PowerPoint</Application>
  <PresentationFormat>Широкоэкранный</PresentationFormat>
  <Paragraphs>579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Arial Narrow</vt:lpstr>
      <vt:lpstr>Bahnschrift Condensed</vt:lpstr>
      <vt:lpstr>Calibri</vt:lpstr>
      <vt:lpstr>Calibri Light</vt:lpstr>
      <vt:lpstr>Times New Roman</vt:lpstr>
      <vt:lpstr>Times New Roman CYR</vt:lpstr>
      <vt:lpstr>Wingdings</vt:lpstr>
      <vt:lpstr>Тема Office</vt:lpstr>
      <vt:lpstr>Презентация PowerPoint</vt:lpstr>
      <vt:lpstr>Мониторинг эффективности деятельности руководителей образовательных организаций Тверской области </vt:lpstr>
      <vt:lpstr>Оценка эффективности деятельности руководителя</vt:lpstr>
      <vt:lpstr>Оценка эффективности деятельности руководителя</vt:lpstr>
      <vt:lpstr>Этапы проведения мониторинга</vt:lpstr>
      <vt:lpstr>Источники информации при проведении мониторинга</vt:lpstr>
      <vt:lpstr>Оценка результативности деятельности руководителей ОО</vt:lpstr>
      <vt:lpstr>Результаты мониторинга эффективности деятельности  руководителей ОО в 2023 году</vt:lpstr>
      <vt:lpstr>Оценка эффективности деятельности руководителей ОО по направлениям в 2023 г.</vt:lpstr>
      <vt:lpstr>Лидеры рейтинга 2023 года</vt:lpstr>
      <vt:lpstr>Проблемные зоны </vt:lpstr>
      <vt:lpstr>Проблемные зоны </vt:lpstr>
      <vt:lpstr>Проблемные зоны </vt:lpstr>
      <vt:lpstr>Мониторинг эффективности деятельности руководителей образовательных организаций Тверской области – 2024 г.</vt:lpstr>
      <vt:lpstr>Презентация PowerPoint</vt:lpstr>
      <vt:lpstr>Динамика результатов оценки МУМ в 2021–2023 годах </vt:lpstr>
      <vt:lpstr>Распределение МОУО по индексу результатов оценки МУМ в 2023 году</vt:lpstr>
      <vt:lpstr>Эффективность функционирования муниципальных систем  управления качеством образования </vt:lpstr>
      <vt:lpstr>Презентация PowerPoint</vt:lpstr>
      <vt:lpstr>Презентация PowerPoint</vt:lpstr>
      <vt:lpstr>Проблемные зоны МУМ–2023</vt:lpstr>
      <vt:lpstr>Проблемные зоны МУМ–2023</vt:lpstr>
      <vt:lpstr>Основные факторы, повлиявшие на результаты МУМ–2023</vt:lpstr>
      <vt:lpstr>Рекомендации МОУО</vt:lpstr>
      <vt:lpstr>Мониторинг муниципальных механизмов управления  качеством образования – 2024 г.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91</cp:revision>
  <cp:lastPrinted>2024-02-20T09:19:13Z</cp:lastPrinted>
  <dcterms:created xsi:type="dcterms:W3CDTF">2024-02-05T08:29:28Z</dcterms:created>
  <dcterms:modified xsi:type="dcterms:W3CDTF">2024-02-20T11:15:05Z</dcterms:modified>
</cp:coreProperties>
</file>