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87" r:id="rId2"/>
    <p:sldId id="686" r:id="rId3"/>
    <p:sldId id="697" r:id="rId4"/>
    <p:sldId id="698" r:id="rId5"/>
    <p:sldId id="699" r:id="rId6"/>
    <p:sldId id="704" r:id="rId7"/>
    <p:sldId id="702" r:id="rId8"/>
    <p:sldId id="692" r:id="rId9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CC"/>
    <a:srgbClr val="FFCCCC"/>
    <a:srgbClr val="9DC3E6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Belokurova\Desktop\&#1044;&#1083;&#1103;%20&#1062;&#1054;&#1050;&#1054;%20&#1095;&#1080;&#1089;&#1083;&#1077;&#1085;&#1085;&#1086;&#1089;&#1090;&#1100;%20&#1057;&#1055;&#1054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Belokurova\Desktop\&#1044;&#1083;&#1103;%20&#1062;&#1054;&#1050;&#1054;%20&#1095;&#1080;&#1089;&#1083;&#1077;&#1085;&#1085;&#1086;&#1089;&#1090;&#1100;%20&#1057;&#1055;&#1054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Belokurova\Desktop\&#1044;&#1083;&#1103;%20&#1062;&#1054;&#1050;&#1054;%20&#1095;&#1080;&#1089;&#1083;&#1077;&#1085;&#1085;&#1086;&#1089;&#1090;&#1100;%20&#1057;&#1055;&#1054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Belokurova\Desktop\&#1044;&#1083;&#1103;%20&#1062;&#1054;&#1050;&#1054;%20&#1095;&#1080;&#1089;&#1083;&#1077;&#1085;&#1085;&#1086;&#1089;&#1090;&#1100;%20&#1057;&#1055;&#10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rgbClr val="002060"/>
                </a:solidFill>
              </a:rPr>
              <a:t>Русский язык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Лист3!$H$5:$H$11</c:f>
              <c:strCache>
                <c:ptCount val="7"/>
                <c:pt idx="0">
                  <c:v>ЕГЭ</c:v>
                </c:pt>
                <c:pt idx="1">
                  <c:v>ОГЭ</c:v>
                </c:pt>
                <c:pt idx="2">
                  <c:v>ВПР(8 кл)</c:v>
                </c:pt>
                <c:pt idx="3">
                  <c:v>ВПР(7 кл)</c:v>
                </c:pt>
                <c:pt idx="4">
                  <c:v>ВПР(6 кл)</c:v>
                </c:pt>
                <c:pt idx="5">
                  <c:v>ВПР(5 кл)</c:v>
                </c:pt>
                <c:pt idx="6">
                  <c:v>ВПР(4 кл)</c:v>
                </c:pt>
              </c:strCache>
            </c:strRef>
          </c:cat>
          <c:val>
            <c:numRef>
              <c:f>Лист3!$I$5:$I$11</c:f>
              <c:numCache>
                <c:formatCode>0%</c:formatCode>
                <c:ptCount val="7"/>
                <c:pt idx="0" formatCode="0.0%">
                  <c:v>0.27800000000000002</c:v>
                </c:pt>
                <c:pt idx="1">
                  <c:v>0.39</c:v>
                </c:pt>
                <c:pt idx="2" formatCode="0.0%">
                  <c:v>9.6000000000000002E-2</c:v>
                </c:pt>
                <c:pt idx="3" formatCode="0.0%">
                  <c:v>8.5999999999999993E-2</c:v>
                </c:pt>
                <c:pt idx="4" formatCode="0.0%">
                  <c:v>0.109</c:v>
                </c:pt>
                <c:pt idx="5" formatCode="0.0%">
                  <c:v>0.14199999999999999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3E-4105-9109-BC428EF49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3799583"/>
        <c:axId val="1978085919"/>
      </c:barChart>
      <c:catAx>
        <c:axId val="200379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8085919"/>
        <c:crosses val="autoZero"/>
        <c:auto val="1"/>
        <c:lblAlgn val="ctr"/>
        <c:lblOffset val="100"/>
        <c:noMultiLvlLbl val="0"/>
      </c:catAx>
      <c:valAx>
        <c:axId val="1978085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379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rgbClr val="002060"/>
                </a:solidFill>
              </a:rPr>
              <a:t>Русский язык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ED7D31">
                <a:lumMod val="75000"/>
              </a:srgbClr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Лист3!$C$5:$C$11</c:f>
              <c:strCache>
                <c:ptCount val="7"/>
                <c:pt idx="0">
                  <c:v>ЕГЭ</c:v>
                </c:pt>
                <c:pt idx="1">
                  <c:v>ОГЭ</c:v>
                </c:pt>
                <c:pt idx="2">
                  <c:v>ВПР(8 кл)</c:v>
                </c:pt>
                <c:pt idx="3">
                  <c:v>ВПР(7 кл)</c:v>
                </c:pt>
                <c:pt idx="4">
                  <c:v>ВПР(6 кл)</c:v>
                </c:pt>
                <c:pt idx="5">
                  <c:v>ВПР(5 кл)</c:v>
                </c:pt>
                <c:pt idx="6">
                  <c:v>ВПР(4 кл)</c:v>
                </c:pt>
              </c:strCache>
            </c:strRef>
          </c:cat>
          <c:val>
            <c:numRef>
              <c:f>Лист3!$D$5:$D$11</c:f>
              <c:numCache>
                <c:formatCode>0.0%</c:formatCode>
                <c:ptCount val="7"/>
                <c:pt idx="0">
                  <c:v>2E-3</c:v>
                </c:pt>
                <c:pt idx="1">
                  <c:v>1.4E-2</c:v>
                </c:pt>
                <c:pt idx="2">
                  <c:v>0.104</c:v>
                </c:pt>
                <c:pt idx="3">
                  <c:v>9.2999999999999999E-2</c:v>
                </c:pt>
                <c:pt idx="4">
                  <c:v>9.4E-2</c:v>
                </c:pt>
                <c:pt idx="5">
                  <c:v>8.4000000000000005E-2</c:v>
                </c:pt>
                <c:pt idx="6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7B-41E3-B1F8-7FF4CA177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79246879"/>
        <c:axId val="1978086335"/>
      </c:barChart>
      <c:catAx>
        <c:axId val="1979246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8086335"/>
        <c:crosses val="autoZero"/>
        <c:auto val="1"/>
        <c:lblAlgn val="ctr"/>
        <c:lblOffset val="100"/>
        <c:noMultiLvlLbl val="0"/>
      </c:catAx>
      <c:valAx>
        <c:axId val="1978086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9246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b="1">
                <a:solidFill>
                  <a:srgbClr val="002060"/>
                </a:solidFill>
              </a:rPr>
              <a:t>Математика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Лист3!$M$5:$M$12</c:f>
              <c:strCache>
                <c:ptCount val="8"/>
                <c:pt idx="0">
                  <c:v>ЕГЭ (ПР)</c:v>
                </c:pt>
                <c:pt idx="1">
                  <c:v>ЕГЭ (Б)</c:v>
                </c:pt>
                <c:pt idx="2">
                  <c:v>ОГЭ</c:v>
                </c:pt>
                <c:pt idx="3">
                  <c:v>ВПР(8 кл)</c:v>
                </c:pt>
                <c:pt idx="4">
                  <c:v>ВПР(7 кл)</c:v>
                </c:pt>
                <c:pt idx="5">
                  <c:v>ВПР(6 кл)</c:v>
                </c:pt>
                <c:pt idx="6">
                  <c:v>ВПР(5 кл)</c:v>
                </c:pt>
                <c:pt idx="7">
                  <c:v>ВПР(4 кл)</c:v>
                </c:pt>
              </c:strCache>
            </c:strRef>
          </c:cat>
          <c:val>
            <c:numRef>
              <c:f>Лист3!$N$5:$N$12</c:f>
              <c:numCache>
                <c:formatCode>0.0%</c:formatCode>
                <c:ptCount val="8"/>
                <c:pt idx="0">
                  <c:v>8.5999999999999993E-2</c:v>
                </c:pt>
                <c:pt idx="1">
                  <c:v>2.5000000000000001E-2</c:v>
                </c:pt>
                <c:pt idx="2">
                  <c:v>2.1999999999999999E-2</c:v>
                </c:pt>
                <c:pt idx="3">
                  <c:v>5.2999999999999999E-2</c:v>
                </c:pt>
                <c:pt idx="4">
                  <c:v>6.2E-2</c:v>
                </c:pt>
                <c:pt idx="5">
                  <c:v>7.5999999999999998E-2</c:v>
                </c:pt>
                <c:pt idx="6">
                  <c:v>6.6000000000000003E-2</c:v>
                </c:pt>
                <c:pt idx="7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0-434D-85E8-7A89FFA19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2697343"/>
        <c:axId val="1979409343"/>
      </c:barChart>
      <c:catAx>
        <c:axId val="2012697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9409343"/>
        <c:crosses val="autoZero"/>
        <c:auto val="1"/>
        <c:lblAlgn val="ctr"/>
        <c:lblOffset val="100"/>
        <c:noMultiLvlLbl val="0"/>
      </c:catAx>
      <c:valAx>
        <c:axId val="1979409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2697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>
                <a:solidFill>
                  <a:srgbClr val="002060"/>
                </a:solidFill>
              </a:rPr>
              <a:t>Математика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Лист3!$R$5:$R$12</c:f>
              <c:strCache>
                <c:ptCount val="8"/>
                <c:pt idx="0">
                  <c:v>ЕГЭ (ПР)</c:v>
                </c:pt>
                <c:pt idx="1">
                  <c:v>ЕГЭ (Б)</c:v>
                </c:pt>
                <c:pt idx="2">
                  <c:v>ОГЭ</c:v>
                </c:pt>
                <c:pt idx="3">
                  <c:v>ВПР(8 кл)</c:v>
                </c:pt>
                <c:pt idx="4">
                  <c:v>ВПР(7 кл)</c:v>
                </c:pt>
                <c:pt idx="5">
                  <c:v>ВПР(6 кл)</c:v>
                </c:pt>
                <c:pt idx="6">
                  <c:v>ВПР(5 кл)</c:v>
                </c:pt>
                <c:pt idx="7">
                  <c:v>ВПР(4 кл)</c:v>
                </c:pt>
              </c:strCache>
            </c:strRef>
          </c:cat>
          <c:val>
            <c:numRef>
              <c:f>Лист3!$S$5:$S$12</c:f>
              <c:numCache>
                <c:formatCode>0.0%</c:formatCode>
                <c:ptCount val="8"/>
                <c:pt idx="0">
                  <c:v>0.04</c:v>
                </c:pt>
                <c:pt idx="1">
                  <c:v>0.36</c:v>
                </c:pt>
                <c:pt idx="2">
                  <c:v>0.1</c:v>
                </c:pt>
                <c:pt idx="3">
                  <c:v>4.3999999999999997E-2</c:v>
                </c:pt>
                <c:pt idx="4">
                  <c:v>9.7000000000000003E-2</c:v>
                </c:pt>
                <c:pt idx="5">
                  <c:v>7.4999999999999997E-2</c:v>
                </c:pt>
                <c:pt idx="6">
                  <c:v>0.16500000000000001</c:v>
                </c:pt>
                <c:pt idx="7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4-4FD7-B685-F90F7E5F4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2695343"/>
        <c:axId val="1970391551"/>
      </c:barChart>
      <c:catAx>
        <c:axId val="201269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0391551"/>
        <c:crosses val="autoZero"/>
        <c:auto val="1"/>
        <c:lblAlgn val="ctr"/>
        <c:lblOffset val="100"/>
        <c:noMultiLvlLbl val="0"/>
      </c:catAx>
      <c:valAx>
        <c:axId val="1970391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2695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6BE08-312B-404F-A5E9-3ED59A87F9C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712F67-848B-41E2-9878-2147C6E636B8}">
      <dgm:prSet phldrT="[Текст]" custT="1"/>
      <dgm:spPr>
        <a:solidFill>
          <a:schemeClr val="accent6">
            <a:lumMod val="40000"/>
            <a:lumOff val="60000"/>
            <a:alpha val="4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Интегрированная оценка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качества образования</a:t>
          </a:r>
        </a:p>
        <a:p>
          <a:endParaRPr lang="ru-RU" dirty="0"/>
        </a:p>
      </dgm:t>
    </dgm:pt>
    <dgm:pt modelId="{5F14581C-2956-4B8E-8AD8-F2629DBCBE87}" type="parTrans" cxnId="{9F176250-0D8D-42BF-BC74-25C98C14AC48}">
      <dgm:prSet/>
      <dgm:spPr/>
      <dgm:t>
        <a:bodyPr/>
        <a:lstStyle/>
        <a:p>
          <a:endParaRPr lang="ru-RU"/>
        </a:p>
      </dgm:t>
    </dgm:pt>
    <dgm:pt modelId="{0C02D767-8DC3-4959-926D-3B72F9E379CA}" type="sibTrans" cxnId="{9F176250-0D8D-42BF-BC74-25C98C14AC48}">
      <dgm:prSet/>
      <dgm:spPr/>
      <dgm:t>
        <a:bodyPr/>
        <a:lstStyle/>
        <a:p>
          <a:endParaRPr lang="ru-RU"/>
        </a:p>
      </dgm:t>
    </dgm:pt>
    <dgm:pt modelId="{6DA1863F-BF3E-46AA-899C-0735007DEBA9}">
      <dgm:prSet phldrT="[Текст]" custT="1"/>
      <dgm:spPr>
        <a:solidFill>
          <a:schemeClr val="accent6">
            <a:lumMod val="40000"/>
            <a:lumOff val="60000"/>
            <a:alpha val="4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Мониторинг объективности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проведения оценочных процедур</a:t>
          </a:r>
        </a:p>
        <a:p>
          <a:endParaRPr lang="ru-RU" dirty="0"/>
        </a:p>
      </dgm:t>
    </dgm:pt>
    <dgm:pt modelId="{509B6B6D-97A7-420E-8C38-606A77BA27CD}" type="parTrans" cxnId="{8C26B94F-D268-4DEC-B2EA-02F7274EB98B}">
      <dgm:prSet/>
      <dgm:spPr/>
      <dgm:t>
        <a:bodyPr/>
        <a:lstStyle/>
        <a:p>
          <a:endParaRPr lang="ru-RU"/>
        </a:p>
      </dgm:t>
    </dgm:pt>
    <dgm:pt modelId="{D65F3D4D-9A1A-4882-87E5-9442D3EBD44A}" type="sibTrans" cxnId="{8C26B94F-D268-4DEC-B2EA-02F7274EB98B}">
      <dgm:prSet/>
      <dgm:spPr/>
      <dgm:t>
        <a:bodyPr/>
        <a:lstStyle/>
        <a:p>
          <a:endParaRPr lang="ru-RU"/>
        </a:p>
      </dgm:t>
    </dgm:pt>
    <dgm:pt modelId="{C65B1BCC-FA20-42BC-BBA5-707813DDBFB1}">
      <dgm:prSet phldrT="[Текст]" custT="1"/>
      <dgm:spPr>
        <a:solidFill>
          <a:schemeClr val="accent6">
            <a:lumMod val="40000"/>
            <a:lumOff val="60000"/>
            <a:alpha val="40000"/>
          </a:schemeClr>
        </a:solidFill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Мониторинг формирования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эффективных моделей управления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   качеством образования  ВСОКО, МУМ. МЭР</a:t>
          </a:r>
        </a:p>
        <a:p>
          <a:pPr marL="0" lvl="0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BCC8D4F-D8BE-47CF-82F3-23CDC32B0A6C}" type="parTrans" cxnId="{BF52F500-52DA-4706-A2E2-A3AE5F114144}">
      <dgm:prSet/>
      <dgm:spPr/>
      <dgm:t>
        <a:bodyPr/>
        <a:lstStyle/>
        <a:p>
          <a:endParaRPr lang="ru-RU"/>
        </a:p>
      </dgm:t>
    </dgm:pt>
    <dgm:pt modelId="{E2CC39C1-4D43-440F-A958-D669EF006876}" type="sibTrans" cxnId="{BF52F500-52DA-4706-A2E2-A3AE5F114144}">
      <dgm:prSet/>
      <dgm:spPr/>
      <dgm:t>
        <a:bodyPr/>
        <a:lstStyle/>
        <a:p>
          <a:endParaRPr lang="ru-RU"/>
        </a:p>
      </dgm:t>
    </dgm:pt>
    <dgm:pt modelId="{B9A21D97-A5FE-4B49-A3E8-75FD2A484119}" type="pres">
      <dgm:prSet presAssocID="{A576BE08-312B-404F-A5E9-3ED59A87F9C0}" presName="Name0" presStyleCnt="0">
        <dgm:presLayoutVars>
          <dgm:dir/>
          <dgm:resizeHandles val="exact"/>
        </dgm:presLayoutVars>
      </dgm:prSet>
      <dgm:spPr/>
    </dgm:pt>
    <dgm:pt modelId="{96117A1C-D9C2-4C60-A063-9B00AD037EB2}" type="pres">
      <dgm:prSet presAssocID="{3B712F67-848B-41E2-9878-2147C6E636B8}" presName="composite" presStyleCnt="0"/>
      <dgm:spPr/>
    </dgm:pt>
    <dgm:pt modelId="{3054AB51-9BD5-4D48-8495-10E325AC381E}" type="pres">
      <dgm:prSet presAssocID="{3B712F67-848B-41E2-9878-2147C6E636B8}" presName="rect1" presStyleLbl="trAlignAcc1" presStyleIdx="0" presStyleCnt="3" custScaleX="135244">
        <dgm:presLayoutVars>
          <dgm:bulletEnabled val="1"/>
        </dgm:presLayoutVars>
      </dgm:prSet>
      <dgm:spPr/>
    </dgm:pt>
    <dgm:pt modelId="{57C22D45-28BF-463C-895B-C43CD052D471}" type="pres">
      <dgm:prSet presAssocID="{3B712F67-848B-41E2-9878-2147C6E636B8}" presName="rect2" presStyleLbl="fgImgPlace1" presStyleIdx="0" presStyleCnt="3" custLinFactNeighborX="-82364" custLinFactNeighborY="10628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AEDF2B0C-25D2-44BB-B00F-44E5AC2335E8}" type="pres">
      <dgm:prSet presAssocID="{0C02D767-8DC3-4959-926D-3B72F9E379CA}" presName="sibTrans" presStyleCnt="0"/>
      <dgm:spPr/>
    </dgm:pt>
    <dgm:pt modelId="{DF90E209-9A5C-4EE3-9863-0D2193A67A47}" type="pres">
      <dgm:prSet presAssocID="{6DA1863F-BF3E-46AA-899C-0735007DEBA9}" presName="composite" presStyleCnt="0"/>
      <dgm:spPr/>
    </dgm:pt>
    <dgm:pt modelId="{BAA6C1D7-959B-409F-B200-268683BEEBEF}" type="pres">
      <dgm:prSet presAssocID="{6DA1863F-BF3E-46AA-899C-0735007DEBA9}" presName="rect1" presStyleLbl="trAlignAcc1" presStyleIdx="1" presStyleCnt="3" custScaleX="132320">
        <dgm:presLayoutVars>
          <dgm:bulletEnabled val="1"/>
        </dgm:presLayoutVars>
      </dgm:prSet>
      <dgm:spPr/>
    </dgm:pt>
    <dgm:pt modelId="{FDEAF20E-3D59-4917-B558-D4755CCB96D1}" type="pres">
      <dgm:prSet presAssocID="{6DA1863F-BF3E-46AA-899C-0735007DEBA9}" presName="rect2" presStyleLbl="fgImgPlace1" presStyleIdx="1" presStyleCnt="3" custLinFactNeighborX="-82364" custLinFactNeighborY="12320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851E49ED-3486-4069-98E4-4883B1CA2753}" type="pres">
      <dgm:prSet presAssocID="{D65F3D4D-9A1A-4882-87E5-9442D3EBD44A}" presName="sibTrans" presStyleCnt="0"/>
      <dgm:spPr/>
    </dgm:pt>
    <dgm:pt modelId="{351D4C7D-FF08-46FA-819D-855271966F99}" type="pres">
      <dgm:prSet presAssocID="{C65B1BCC-FA20-42BC-BBA5-707813DDBFB1}" presName="composite" presStyleCnt="0"/>
      <dgm:spPr/>
    </dgm:pt>
    <dgm:pt modelId="{FBCDA926-4673-4D96-B270-50DAEE981038}" type="pres">
      <dgm:prSet presAssocID="{C65B1BCC-FA20-42BC-BBA5-707813DDBFB1}" presName="rect1" presStyleLbl="trAlignAcc1" presStyleIdx="2" presStyleCnt="3" custScaleX="135828">
        <dgm:presLayoutVars>
          <dgm:bulletEnabled val="1"/>
        </dgm:presLayoutVars>
      </dgm:prSet>
      <dgm:spPr/>
    </dgm:pt>
    <dgm:pt modelId="{5C19C658-E398-4BFA-9157-803CD42FBCD1}" type="pres">
      <dgm:prSet presAssocID="{C65B1BCC-FA20-42BC-BBA5-707813DDBFB1}" presName="rect2" presStyleLbl="fgImgPlace1" presStyleIdx="2" presStyleCnt="3" custLinFactNeighborX="-82364" custLinFactNeighborY="8315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</dgm:ptLst>
  <dgm:cxnLst>
    <dgm:cxn modelId="{BF52F500-52DA-4706-A2E2-A3AE5F114144}" srcId="{A576BE08-312B-404F-A5E9-3ED59A87F9C0}" destId="{C65B1BCC-FA20-42BC-BBA5-707813DDBFB1}" srcOrd="2" destOrd="0" parTransId="{EBCC8D4F-D8BE-47CF-82F3-23CDC32B0A6C}" sibTransId="{E2CC39C1-4D43-440F-A958-D669EF006876}"/>
    <dgm:cxn modelId="{35DC6020-5C6B-4907-8D8D-F032D4539F10}" type="presOf" srcId="{C65B1BCC-FA20-42BC-BBA5-707813DDBFB1}" destId="{FBCDA926-4673-4D96-B270-50DAEE981038}" srcOrd="0" destOrd="0" presId="urn:microsoft.com/office/officeart/2008/layout/PictureStrips"/>
    <dgm:cxn modelId="{FA015844-3845-42E5-BB60-05808A7DA195}" type="presOf" srcId="{A576BE08-312B-404F-A5E9-3ED59A87F9C0}" destId="{B9A21D97-A5FE-4B49-A3E8-75FD2A484119}" srcOrd="0" destOrd="0" presId="urn:microsoft.com/office/officeart/2008/layout/PictureStrips"/>
    <dgm:cxn modelId="{8C26B94F-D268-4DEC-B2EA-02F7274EB98B}" srcId="{A576BE08-312B-404F-A5E9-3ED59A87F9C0}" destId="{6DA1863F-BF3E-46AA-899C-0735007DEBA9}" srcOrd="1" destOrd="0" parTransId="{509B6B6D-97A7-420E-8C38-606A77BA27CD}" sibTransId="{D65F3D4D-9A1A-4882-87E5-9442D3EBD44A}"/>
    <dgm:cxn modelId="{9F176250-0D8D-42BF-BC74-25C98C14AC48}" srcId="{A576BE08-312B-404F-A5E9-3ED59A87F9C0}" destId="{3B712F67-848B-41E2-9878-2147C6E636B8}" srcOrd="0" destOrd="0" parTransId="{5F14581C-2956-4B8E-8AD8-F2629DBCBE87}" sibTransId="{0C02D767-8DC3-4959-926D-3B72F9E379CA}"/>
    <dgm:cxn modelId="{9FDC528D-96D8-4043-B42E-19E156136603}" type="presOf" srcId="{6DA1863F-BF3E-46AA-899C-0735007DEBA9}" destId="{BAA6C1D7-959B-409F-B200-268683BEEBEF}" srcOrd="0" destOrd="0" presId="urn:microsoft.com/office/officeart/2008/layout/PictureStrips"/>
    <dgm:cxn modelId="{059C12C5-5180-427F-B7F4-210913FD4888}" type="presOf" srcId="{3B712F67-848B-41E2-9878-2147C6E636B8}" destId="{3054AB51-9BD5-4D48-8495-10E325AC381E}" srcOrd="0" destOrd="0" presId="urn:microsoft.com/office/officeart/2008/layout/PictureStrips"/>
    <dgm:cxn modelId="{1F557A03-8F40-44C9-8893-A85AF030B401}" type="presParOf" srcId="{B9A21D97-A5FE-4B49-A3E8-75FD2A484119}" destId="{96117A1C-D9C2-4C60-A063-9B00AD037EB2}" srcOrd="0" destOrd="0" presId="urn:microsoft.com/office/officeart/2008/layout/PictureStrips"/>
    <dgm:cxn modelId="{C8BFA50B-B382-4CC3-84A4-B37B70BE9470}" type="presParOf" srcId="{96117A1C-D9C2-4C60-A063-9B00AD037EB2}" destId="{3054AB51-9BD5-4D48-8495-10E325AC381E}" srcOrd="0" destOrd="0" presId="urn:microsoft.com/office/officeart/2008/layout/PictureStrips"/>
    <dgm:cxn modelId="{5356A8A3-5554-4469-90BA-3AB1CE05D5D0}" type="presParOf" srcId="{96117A1C-D9C2-4C60-A063-9B00AD037EB2}" destId="{57C22D45-28BF-463C-895B-C43CD052D471}" srcOrd="1" destOrd="0" presId="urn:microsoft.com/office/officeart/2008/layout/PictureStrips"/>
    <dgm:cxn modelId="{BF24335B-7794-4285-84F9-BA0B19203409}" type="presParOf" srcId="{B9A21D97-A5FE-4B49-A3E8-75FD2A484119}" destId="{AEDF2B0C-25D2-44BB-B00F-44E5AC2335E8}" srcOrd="1" destOrd="0" presId="urn:microsoft.com/office/officeart/2008/layout/PictureStrips"/>
    <dgm:cxn modelId="{34EDBBB0-6548-4474-8879-55BBAB8AA64D}" type="presParOf" srcId="{B9A21D97-A5FE-4B49-A3E8-75FD2A484119}" destId="{DF90E209-9A5C-4EE3-9863-0D2193A67A47}" srcOrd="2" destOrd="0" presId="urn:microsoft.com/office/officeart/2008/layout/PictureStrips"/>
    <dgm:cxn modelId="{C33E2B17-0DE2-42CC-9F82-DCC3A4E36417}" type="presParOf" srcId="{DF90E209-9A5C-4EE3-9863-0D2193A67A47}" destId="{BAA6C1D7-959B-409F-B200-268683BEEBEF}" srcOrd="0" destOrd="0" presId="urn:microsoft.com/office/officeart/2008/layout/PictureStrips"/>
    <dgm:cxn modelId="{70D3EFE5-54F9-4A92-8AE8-D98936398CE0}" type="presParOf" srcId="{DF90E209-9A5C-4EE3-9863-0D2193A67A47}" destId="{FDEAF20E-3D59-4917-B558-D4755CCB96D1}" srcOrd="1" destOrd="0" presId="urn:microsoft.com/office/officeart/2008/layout/PictureStrips"/>
    <dgm:cxn modelId="{D10FD09C-95C9-4773-9497-1DD37E9B9621}" type="presParOf" srcId="{B9A21D97-A5FE-4B49-A3E8-75FD2A484119}" destId="{851E49ED-3486-4069-98E4-4883B1CA2753}" srcOrd="3" destOrd="0" presId="urn:microsoft.com/office/officeart/2008/layout/PictureStrips"/>
    <dgm:cxn modelId="{68CE21E7-5DD8-4B9E-96ED-FEEF3AD08032}" type="presParOf" srcId="{B9A21D97-A5FE-4B49-A3E8-75FD2A484119}" destId="{351D4C7D-FF08-46FA-819D-855271966F99}" srcOrd="4" destOrd="0" presId="urn:microsoft.com/office/officeart/2008/layout/PictureStrips"/>
    <dgm:cxn modelId="{23598D74-28BF-4683-8F59-6697F5B5FCCE}" type="presParOf" srcId="{351D4C7D-FF08-46FA-819D-855271966F99}" destId="{FBCDA926-4673-4D96-B270-50DAEE981038}" srcOrd="0" destOrd="0" presId="urn:microsoft.com/office/officeart/2008/layout/PictureStrips"/>
    <dgm:cxn modelId="{02B37AB6-D7FC-45E9-8EB8-79C4FB10A289}" type="presParOf" srcId="{351D4C7D-FF08-46FA-819D-855271966F99}" destId="{5C19C658-E398-4BFA-9157-803CD42FBCD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4AB51-9BD5-4D48-8495-10E325AC381E}">
      <dsp:nvSpPr>
        <dsp:cNvPr id="0" name=""/>
        <dsp:cNvSpPr/>
      </dsp:nvSpPr>
      <dsp:spPr>
        <a:xfrm>
          <a:off x="1743399" y="310272"/>
          <a:ext cx="6155737" cy="1422368"/>
        </a:xfrm>
        <a:prstGeom prst="rect">
          <a:avLst/>
        </a:prstGeom>
        <a:solidFill>
          <a:schemeClr val="accent6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418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Интегрированная оценка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качества образования</a:t>
          </a:r>
        </a:p>
        <a:p>
          <a:pPr>
            <a:spcBef>
              <a:spcPct val="0"/>
            </a:spcBef>
            <a:buNone/>
          </a:pPr>
          <a:endParaRPr lang="ru-RU" kern="1200" dirty="0"/>
        </a:p>
      </dsp:txBody>
      <dsp:txXfrm>
        <a:off x="1743399" y="310272"/>
        <a:ext cx="6155737" cy="1422368"/>
      </dsp:txXfrm>
    </dsp:sp>
    <dsp:sp modelId="{57C22D45-28BF-463C-895B-C43CD052D471}">
      <dsp:nvSpPr>
        <dsp:cNvPr id="0" name=""/>
        <dsp:cNvSpPr/>
      </dsp:nvSpPr>
      <dsp:spPr>
        <a:xfrm>
          <a:off x="1535766" y="263546"/>
          <a:ext cx="995657" cy="149348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6C1D7-959B-409F-B200-268683BEEBEF}">
      <dsp:nvSpPr>
        <dsp:cNvPr id="0" name=""/>
        <dsp:cNvSpPr/>
      </dsp:nvSpPr>
      <dsp:spPr>
        <a:xfrm>
          <a:off x="1809943" y="2100875"/>
          <a:ext cx="6022649" cy="1422368"/>
        </a:xfrm>
        <a:prstGeom prst="rect">
          <a:avLst/>
        </a:prstGeom>
        <a:solidFill>
          <a:schemeClr val="accent6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418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Мониторинг объективности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проведения оценочных процедур</a:t>
          </a:r>
        </a:p>
        <a:p>
          <a:pPr>
            <a:spcBef>
              <a:spcPct val="0"/>
            </a:spcBef>
            <a:buNone/>
          </a:pPr>
          <a:endParaRPr lang="ru-RU" kern="1200" dirty="0"/>
        </a:p>
      </dsp:txBody>
      <dsp:txXfrm>
        <a:off x="1809943" y="2100875"/>
        <a:ext cx="6022649" cy="1422368"/>
      </dsp:txXfrm>
    </dsp:sp>
    <dsp:sp modelId="{FDEAF20E-3D59-4917-B558-D4755CCB96D1}">
      <dsp:nvSpPr>
        <dsp:cNvPr id="0" name=""/>
        <dsp:cNvSpPr/>
      </dsp:nvSpPr>
      <dsp:spPr>
        <a:xfrm>
          <a:off x="1535766" y="2079420"/>
          <a:ext cx="995657" cy="149348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DA926-4673-4D96-B270-50DAEE981038}">
      <dsp:nvSpPr>
        <dsp:cNvPr id="0" name=""/>
        <dsp:cNvSpPr/>
      </dsp:nvSpPr>
      <dsp:spPr>
        <a:xfrm>
          <a:off x="1730109" y="3891479"/>
          <a:ext cx="6182318" cy="1422368"/>
        </a:xfrm>
        <a:prstGeom prst="rect">
          <a:avLst/>
        </a:prstGeom>
        <a:solidFill>
          <a:schemeClr val="accent6">
            <a:lumMod val="40000"/>
            <a:lumOff val="6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418" tIns="83820" rIns="83820" bIns="838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Мониторинг формирования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эффективных моделей управления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            качеством образования  ВСОКО, МУМ. МЭР</a:t>
          </a:r>
        </a:p>
        <a:p>
          <a:pPr marL="0" lvl="0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1730109" y="3891479"/>
        <a:ext cx="6182318" cy="1422368"/>
      </dsp:txXfrm>
    </dsp:sp>
    <dsp:sp modelId="{5C19C658-E398-4BFA-9157-803CD42FBCD1}">
      <dsp:nvSpPr>
        <dsp:cNvPr id="0" name=""/>
        <dsp:cNvSpPr/>
      </dsp:nvSpPr>
      <dsp:spPr>
        <a:xfrm>
          <a:off x="1535766" y="3810209"/>
          <a:ext cx="995657" cy="149348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5501F-1759-4F6A-83CD-69D76EFC1F13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51219"/>
            <a:ext cx="543306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290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6" y="9377317"/>
            <a:ext cx="294290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D09A2-89AD-445A-B42A-4A1D7563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3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9FF09-8DB7-4147-AE8F-ABA4E8D1559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8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925C0-9FE8-4FBE-B3D0-D892A077C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3F8C37-D553-451B-B633-8369EE07D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BE101-D72B-45E2-974F-E91496D2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F8-C0DF-4922-A48B-4448536AC5A6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8C9AC-9CA8-435C-B332-964CE1A1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ED37E-7675-4F18-9B09-88F9BBD2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508-B48D-41FE-876C-E668C75CC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8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09C73-6CB1-4E5F-A33F-4058AF95F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CA91A8-3A5B-4E68-B5BC-5AD9ECFC9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B8F4A2-19D1-48B3-A620-11E251D9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F8-C0DF-4922-A48B-4448536AC5A6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3687B-3D27-4801-9D69-164509F3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F309A7-2792-4E79-9DA4-F1AEEFB5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508-B48D-41FE-876C-E668C75CC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7744C0-74A6-49D1-A01A-39B2C90C9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8A95AC-034E-413A-84D3-0CD9D1A35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B9597-A12B-4A7C-9962-C57D070F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F8-C0DF-4922-A48B-4448536AC5A6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D210F-8586-4F83-A0C5-FBEC03A7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4078D-E864-4A64-9424-34081C79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508-B48D-41FE-876C-E668C75CC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8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533F-49BC-4B9E-B8A3-7FC1C651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F66CF-2D0F-4B11-A1C4-05EA6086A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8FBF96-962B-4DB6-992F-975ED7C4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F8-C0DF-4922-A48B-4448536AC5A6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CF8679-E944-4FA4-A181-F9816157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32B84C-BC97-45C7-9C6F-6F4C2275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508-B48D-41FE-876C-E668C75CC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7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CBCE-7848-4BD5-81D3-0CE5D1E8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8ED9B-8780-4443-B7FA-2EFA08723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95A570-906C-4288-BDCC-AA7B79AF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F8-C0DF-4922-A48B-4448536AC5A6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425E4D-5E23-4677-BC30-49D0FDDA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9ADAEB-3FE1-4433-B4F5-D08E3880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508-B48D-41FE-876C-E668C75CC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7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0F541-1C55-4170-BB3D-644BA3FD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D752B6-0809-43F6-A127-17AF506E3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B21125-841E-4D53-B0BE-D3DAFC977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DDF7B9-B899-4E0C-8533-4FFE6C668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F8-C0DF-4922-A48B-4448536AC5A6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CFB6-C451-47C7-AB78-9B17073BD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774ABE-4674-41B8-B563-B8DB2438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508-B48D-41FE-876C-E668C75CC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D8330-284C-46F0-B8B3-3310FB8C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C07AF1-DC27-4B24-B263-7B7A45991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1BBD2-5105-439D-9E63-F21D23A0A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9D373E-81DA-4984-8CE5-246B6B86E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A448F7-9BF6-4AB2-8D21-998E06052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B276F1-2E1B-418E-B535-C3DB9FFE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F8-C0DF-4922-A48B-4448536AC5A6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D8A48F-C232-404D-9485-A4B2D4BD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04E218-E708-446D-AF74-C2D30A39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508-B48D-41FE-876C-E668C75CC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2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0C9CD-FAFB-41EE-8D9E-97071037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D48E82-40A1-4EF6-9F30-F82E6548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F8-C0DF-4922-A48B-4448536AC5A6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B2C0A0-89E0-4315-B5E7-88AAA908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1EC29C-1DAA-45BC-B01A-1B9F2FF6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508-B48D-41FE-876C-E668C75CC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2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685962-ABE2-449C-A897-D6D9E3E8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F8-C0DF-4922-A48B-4448536AC5A6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5C6E13-84A6-4FF4-A5D3-507E21C7C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DF60A2-A14F-4878-AB87-95B6A930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508-B48D-41FE-876C-E668C75CC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9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EEFCE-0915-40E3-A3BE-5075E2C9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74EAC3-F1C9-4ADB-A6F2-648F943C9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57798E-9AF5-426E-AC80-2A410942D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ACA26D-A9D7-4F26-8309-74A6D870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F8-C0DF-4922-A48B-4448536AC5A6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A6A74B-EC9B-42E4-AE2E-B9C1367D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1F329F-BFBE-4B6B-9786-14EE38AC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508-B48D-41FE-876C-E668C75CC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2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056B1-3B6A-42D8-B925-9BF8C353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E9E3F3-1CC0-4CCC-BB89-DFEBF3E61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50EECB-6AA9-4B1A-B749-4D1C6D7B9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CF6405-ACA6-4497-8412-689BB39E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F1F8-C0DF-4922-A48B-4448536AC5A6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AD0E90-42CD-4DB6-B1BD-C7B3C668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873E06-235D-4577-94FC-3345949B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0E508-B48D-41FE-876C-E668C75CC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0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821BE-2D6F-46F9-8DDB-C8F193D2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AEE5B1-8ACD-4273-8F90-FE4D2F0B9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6648B2-7D2C-4052-BF18-294997B8E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FF1F8-C0DF-4922-A48B-4448536AC5A6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4B0126-3BC5-4119-9430-763E51F63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3F40C-F9DB-40EB-9AFB-550E830EB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0E508-B48D-41FE-876C-E668C75CCB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0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1501" y="1500188"/>
            <a:ext cx="11239500" cy="4881140"/>
          </a:xfrm>
        </p:spPr>
        <p:txBody>
          <a:bodyPr/>
          <a:lstStyle/>
          <a:p>
            <a:pPr eaLnBrk="1" hangingPunct="1"/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429250"/>
            <a:ext cx="8534400" cy="642938"/>
          </a:xfrm>
        </p:spPr>
        <p:txBody>
          <a:bodyPr rtlCol="0">
            <a:normAutofit fontScale="3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       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1869018" y="0"/>
            <a:ext cx="1032298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2054" name="Прямоугольник 9"/>
          <p:cNvSpPr>
            <a:spLocks noChangeArrowheads="1"/>
          </p:cNvSpPr>
          <p:nvPr/>
        </p:nvSpPr>
        <p:spPr bwMode="auto">
          <a:xfrm>
            <a:off x="5524500" y="57150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16589" y="5607845"/>
            <a:ext cx="11239500" cy="9286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2000" b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58" name="TextBox 19"/>
          <p:cNvSpPr txBox="1">
            <a:spLocks noChangeArrowheads="1"/>
          </p:cNvSpPr>
          <p:nvPr/>
        </p:nvSpPr>
        <p:spPr bwMode="auto">
          <a:xfrm>
            <a:off x="571500" y="5349596"/>
            <a:ext cx="111372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Тверь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.20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059" name="TextBox 10"/>
          <p:cNvSpPr txBox="1">
            <a:spLocks noChangeArrowheads="1"/>
          </p:cNvSpPr>
          <p:nvPr/>
        </p:nvSpPr>
        <p:spPr bwMode="auto">
          <a:xfrm>
            <a:off x="666750" y="2788318"/>
            <a:ext cx="1090185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деятельности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ГБУ ТО ЦОКО в 2024 году.</a:t>
            </a:r>
          </a:p>
          <a:p>
            <a:pPr algn="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ГБУ ТО ЦОКО 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Т.В.Чистова</a:t>
            </a:r>
          </a:p>
        </p:txBody>
      </p:sp>
      <p:pic>
        <p:nvPicPr>
          <p:cNvPr id="1026" name="Picture 2" descr="D:\2016 год\к ПРИЕЗДУ ССКравцова разное по подготовке\Тверь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435" y="260649"/>
            <a:ext cx="1440160" cy="1308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477184-CED0-4829-A55A-04BA276D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45" y="587022"/>
            <a:ext cx="5319198" cy="28381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E1CEED-4092-4A1C-93E3-7BC1629A0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85406"/>
            <a:ext cx="4930264" cy="2536993"/>
          </a:xfrm>
          <a:prstGeom prst="rect">
            <a:avLst/>
          </a:prstGeom>
        </p:spPr>
      </p:pic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663914" y="2708709"/>
            <a:ext cx="118566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38301" y="116633"/>
            <a:ext cx="13478984" cy="47038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Приоритетные направления ГБУ ТО ЦОКО в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году</a:t>
            </a:r>
            <a:endParaRPr lang="ru-RU" alt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80960" y="3727048"/>
            <a:ext cx="11430080" cy="2653710"/>
          </a:xfrm>
        </p:spPr>
        <p:txBody>
          <a:bodyPr>
            <a:normAutofit/>
          </a:bodyPr>
          <a:lstStyle/>
          <a:p>
            <a:pPr fontAlgn="base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None/>
            </a:pP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A911425B-CFC7-4D52-BDDD-CD19737A43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474582"/>
              </p:ext>
            </p:extLst>
          </p:nvPr>
        </p:nvGraphicFramePr>
        <p:xfrm>
          <a:off x="-1535767" y="645380"/>
          <a:ext cx="96425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8DC2C91-F2F0-478F-B461-51CA9E85D68A}"/>
              </a:ext>
            </a:extLst>
          </p:cNvPr>
          <p:cNvSpPr/>
          <p:nvPr/>
        </p:nvSpPr>
        <p:spPr>
          <a:xfrm>
            <a:off x="2895600" y="788621"/>
            <a:ext cx="6400800" cy="6414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1FEB17F-19F7-45BF-80A9-5260FF76FE3B}"/>
              </a:ext>
            </a:extLst>
          </p:cNvPr>
          <p:cNvSpPr txBox="1">
            <a:spLocks noChangeArrowheads="1"/>
          </p:cNvSpPr>
          <p:nvPr/>
        </p:nvSpPr>
        <p:spPr>
          <a:xfrm>
            <a:off x="75897" y="174755"/>
            <a:ext cx="12192000" cy="4703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Интегрированная оценка качества образования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890329-FA8D-453A-A080-238617C17221}"/>
              </a:ext>
            </a:extLst>
          </p:cNvPr>
          <p:cNvSpPr/>
          <p:nvPr/>
        </p:nvSpPr>
        <p:spPr>
          <a:xfrm>
            <a:off x="2892651" y="880195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качества подготовки обучающихся</a:t>
            </a: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id="{AED48BC3-EE92-4AF9-B410-D95A62D61699}"/>
              </a:ext>
            </a:extLst>
          </p:cNvPr>
          <p:cNvSpPr/>
          <p:nvPr/>
        </p:nvSpPr>
        <p:spPr>
          <a:xfrm>
            <a:off x="465371" y="1786506"/>
            <a:ext cx="1705970" cy="759997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C24450-AA2A-4563-A882-C4E0B0642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828" y="1774301"/>
            <a:ext cx="1719221" cy="8345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F3611F-E2AE-4728-B1C8-6728BC9A8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830" y="1774301"/>
            <a:ext cx="1719221" cy="8345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5BA843-8A83-4E57-A961-F0A778936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832" y="1761582"/>
            <a:ext cx="1719221" cy="8472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B15407B-F671-4974-9C39-C245DC393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169" y="1761582"/>
            <a:ext cx="1719221" cy="84725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495BEA4-C657-41F1-8E66-4C1BE75603BE}"/>
              </a:ext>
            </a:extLst>
          </p:cNvPr>
          <p:cNvSpPr/>
          <p:nvPr/>
        </p:nvSpPr>
        <p:spPr>
          <a:xfrm>
            <a:off x="3181781" y="1960737"/>
            <a:ext cx="1422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ВПР в ОО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34D5EF4-9C8F-4C44-967B-6C1B4AA4695F}"/>
              </a:ext>
            </a:extLst>
          </p:cNvPr>
          <p:cNvSpPr/>
          <p:nvPr/>
        </p:nvSpPr>
        <p:spPr>
          <a:xfrm>
            <a:off x="5463808" y="195173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ВПР в СПО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6A49EB9-F906-4276-9AC8-6D0D5FDC4566}"/>
              </a:ext>
            </a:extLst>
          </p:cNvPr>
          <p:cNvSpPr/>
          <p:nvPr/>
        </p:nvSpPr>
        <p:spPr>
          <a:xfrm>
            <a:off x="8152659" y="1975780"/>
            <a:ext cx="95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НИКО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24E812E-AEA8-445D-A586-CA8BA0EE915B}"/>
              </a:ext>
            </a:extLst>
          </p:cNvPr>
          <p:cNvSpPr/>
          <p:nvPr/>
        </p:nvSpPr>
        <p:spPr>
          <a:xfrm>
            <a:off x="10707168" y="1991514"/>
            <a:ext cx="481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ФГ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A1B9E74-7FBC-42A1-9AE2-5FAFC9334A6F}"/>
              </a:ext>
            </a:extLst>
          </p:cNvPr>
          <p:cNvCxnSpPr/>
          <p:nvPr/>
        </p:nvCxnSpPr>
        <p:spPr>
          <a:xfrm flipH="1">
            <a:off x="1738489" y="1430065"/>
            <a:ext cx="1154162" cy="331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ECFF5AFC-891B-4C10-B6F5-2E284892614B}"/>
              </a:ext>
            </a:extLst>
          </p:cNvPr>
          <p:cNvCxnSpPr/>
          <p:nvPr/>
        </p:nvCxnSpPr>
        <p:spPr>
          <a:xfrm flipH="1">
            <a:off x="4222044" y="1484578"/>
            <a:ext cx="124178" cy="277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25F36648-BB18-4E13-A89F-45F6B5680209}"/>
              </a:ext>
            </a:extLst>
          </p:cNvPr>
          <p:cNvCxnSpPr>
            <a:stCxn id="7" idx="2"/>
          </p:cNvCxnSpPr>
          <p:nvPr/>
        </p:nvCxnSpPr>
        <p:spPr>
          <a:xfrm>
            <a:off x="6096000" y="1430065"/>
            <a:ext cx="0" cy="331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AD3ADB1-57A5-43C6-9DB1-C1E5E1317976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8161308" y="1430065"/>
            <a:ext cx="441135" cy="331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F7B7387-6C92-489F-82AF-3CD48BB53524}"/>
              </a:ext>
            </a:extLst>
          </p:cNvPr>
          <p:cNvCxnSpPr/>
          <p:nvPr/>
        </p:nvCxnSpPr>
        <p:spPr>
          <a:xfrm>
            <a:off x="9296400" y="1354576"/>
            <a:ext cx="1329393" cy="4070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90CD652-432F-4A8E-8D75-20064D223972}"/>
              </a:ext>
            </a:extLst>
          </p:cNvPr>
          <p:cNvSpPr txBox="1"/>
          <p:nvPr/>
        </p:nvSpPr>
        <p:spPr>
          <a:xfrm>
            <a:off x="75897" y="2741526"/>
            <a:ext cx="7440196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Аккредитационный мониторинг ОО  (не реже 1 раза в год)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3BC1B3-AF25-477A-9C9A-A7CBA42EFC8A}"/>
              </a:ext>
            </a:extLst>
          </p:cNvPr>
          <p:cNvSpPr txBox="1"/>
          <p:nvPr/>
        </p:nvSpPr>
        <p:spPr>
          <a:xfrm>
            <a:off x="7806146" y="2662131"/>
            <a:ext cx="413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Мотивирующий мониторинг деятельности ОИВ (ежегодно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A0423F3E-205A-4E5A-9620-63119055F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19168"/>
              </p:ext>
            </p:extLst>
          </p:nvPr>
        </p:nvGraphicFramePr>
        <p:xfrm>
          <a:off x="172775" y="3161936"/>
          <a:ext cx="7440196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5561">
                  <a:extLst>
                    <a:ext uri="{9D8B030D-6E8A-4147-A177-3AD203B41FA5}">
                      <a16:colId xmlns:a16="http://schemas.microsoft.com/office/drawing/2014/main" val="2367554807"/>
                    </a:ext>
                  </a:extLst>
                </a:gridCol>
                <a:gridCol w="2172615">
                  <a:extLst>
                    <a:ext uri="{9D8B030D-6E8A-4147-A177-3AD203B41FA5}">
                      <a16:colId xmlns:a16="http://schemas.microsoft.com/office/drawing/2014/main" val="305580778"/>
                    </a:ext>
                  </a:extLst>
                </a:gridCol>
                <a:gridCol w="2982020">
                  <a:extLst>
                    <a:ext uri="{9D8B030D-6E8A-4147-A177-3AD203B41FA5}">
                      <a16:colId xmlns:a16="http://schemas.microsoft.com/office/drawing/2014/main" val="2192017523"/>
                    </a:ext>
                  </a:extLst>
                </a:gridCol>
              </a:tblGrid>
              <a:tr h="59594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Показатель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 НОО, ООО, СОО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Критерий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Методика расчета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72596"/>
                  </a:ext>
                </a:extLst>
              </a:tr>
              <a:tr h="2383775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Участие обучающихся в оценочных мероприятиях, проведенных в рамках мониторинга системы образования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принимали участие – 10 баллов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не принимали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 – 0 баллов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Значение показателя «Принимали участие» устанавливается при наличии обучающихся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 4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</a:rPr>
                        <a:t>кл</a:t>
                      </a: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., 5 – 8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</a:rPr>
                        <a:t>кл</a:t>
                      </a: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., 11 </a:t>
                      </a:r>
                      <a:r>
                        <a:rPr lang="ru-RU" dirty="0" err="1">
                          <a:solidFill>
                            <a:srgbClr val="002060"/>
                          </a:solidFill>
                        </a:rPr>
                        <a:t>кл</a:t>
                      </a: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., участвовавших в ВПР по всем учебным предметам , установленным Рособрнадзором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765398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AA5CB5B8-8CDC-4E0F-9E8E-75AA64270E42}"/>
              </a:ext>
            </a:extLst>
          </p:cNvPr>
          <p:cNvSpPr txBox="1"/>
          <p:nvPr/>
        </p:nvSpPr>
        <p:spPr>
          <a:xfrm>
            <a:off x="7806146" y="3291278"/>
            <a:ext cx="42875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достижение минимального уровня (ЕГЭ, ОГЭ, ВПР)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достижение высокого уровня (ЕГЭ, ОГЭ, ВПР)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уровень объективности оценки образовательных результатов (ОГЭ, ВПР)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Уровень сформированности функциональной грамотности (ВПР)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19D66F-F764-477A-994E-B210EFBBE0E3}"/>
              </a:ext>
            </a:extLst>
          </p:cNvPr>
          <p:cNvSpPr txBox="1"/>
          <p:nvPr/>
        </p:nvSpPr>
        <p:spPr>
          <a:xfrm>
            <a:off x="172775" y="6413414"/>
            <a:ext cx="1163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результатов процедур оценки качества образования</a:t>
            </a:r>
          </a:p>
        </p:txBody>
      </p:sp>
      <p:pic>
        <p:nvPicPr>
          <p:cNvPr id="39" name="Рисунок 38" descr="Восклицательный знак">
            <a:extLst>
              <a:ext uri="{FF2B5EF4-FFF2-40B4-BE49-F238E27FC236}">
                <a16:creationId xmlns:a16="http://schemas.microsoft.com/office/drawing/2014/main" id="{4E4F4DF6-D8DF-4D77-8F69-042BC87CB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610" y="6086901"/>
            <a:ext cx="788178" cy="7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7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61CA25-0480-4641-B550-9A631CE6163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9307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 итогах оценочных процедур 2023 года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(обязательные предметы)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DCB10-6414-49A1-BDDA-B9DE1FBAC92F}"/>
              </a:ext>
            </a:extLst>
          </p:cNvPr>
          <p:cNvSpPr txBox="1"/>
          <p:nvPr/>
        </p:nvSpPr>
        <p:spPr>
          <a:xfrm>
            <a:off x="2861481" y="670330"/>
            <a:ext cx="646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освоили программу базового уровня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39AF62-656B-44D1-86C0-184EA2F39D92}"/>
              </a:ext>
            </a:extLst>
          </p:cNvPr>
          <p:cNvSpPr txBox="1"/>
          <p:nvPr/>
        </p:nvSpPr>
        <p:spPr>
          <a:xfrm>
            <a:off x="2934269" y="3564341"/>
            <a:ext cx="646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Достигли высокого уровня подготовки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7745405-E0C7-42E3-B101-2AC8848B8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597698"/>
              </p:ext>
            </p:extLst>
          </p:nvPr>
        </p:nvGraphicFramePr>
        <p:xfrm>
          <a:off x="75897" y="3897350"/>
          <a:ext cx="5478742" cy="278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1BE1C32A-0087-4A80-8067-639ED17A1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814778"/>
              </p:ext>
            </p:extLst>
          </p:nvPr>
        </p:nvGraphicFramePr>
        <p:xfrm>
          <a:off x="75897" y="870385"/>
          <a:ext cx="5478742" cy="278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29147B07-C9C2-448F-9528-1B29F1ADD8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353345"/>
              </p:ext>
            </p:extLst>
          </p:nvPr>
        </p:nvGraphicFramePr>
        <p:xfrm>
          <a:off x="6851176" y="1070440"/>
          <a:ext cx="5264927" cy="258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2A7923C-E289-4F6C-AF69-A55ECCC12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24651"/>
              </p:ext>
            </p:extLst>
          </p:nvPr>
        </p:nvGraphicFramePr>
        <p:xfrm>
          <a:off x="6851176" y="3964451"/>
          <a:ext cx="5264927" cy="271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B4BB1E66-CFF1-40F2-B3F6-0321025A2F1A}"/>
              </a:ext>
            </a:extLst>
          </p:cNvPr>
          <p:cNvSpPr/>
          <p:nvPr/>
        </p:nvSpPr>
        <p:spPr>
          <a:xfrm>
            <a:off x="1422400" y="1253246"/>
            <a:ext cx="4132239" cy="11288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C3BDC87-F2B4-4172-B11C-6CA36ACA3F77}"/>
              </a:ext>
            </a:extLst>
          </p:cNvPr>
          <p:cNvSpPr/>
          <p:nvPr/>
        </p:nvSpPr>
        <p:spPr>
          <a:xfrm>
            <a:off x="8679976" y="1548475"/>
            <a:ext cx="3436127" cy="112888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0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628CE5-39BC-42FC-B0A5-2CD57DAA400A}"/>
              </a:ext>
            </a:extLst>
          </p:cNvPr>
          <p:cNvSpPr/>
          <p:nvPr/>
        </p:nvSpPr>
        <p:spPr>
          <a:xfrm>
            <a:off x="136479" y="212846"/>
            <a:ext cx="5732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преодолении образовательной неуспешности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ключевом условии повышения качества образования</a:t>
            </a:r>
            <a:endParaRPr lang="ru-RU" sz="20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75C86A0-8548-4962-8847-CF2B606C6F67}"/>
              </a:ext>
            </a:extLst>
          </p:cNvPr>
          <p:cNvSpPr/>
          <p:nvPr/>
        </p:nvSpPr>
        <p:spPr>
          <a:xfrm>
            <a:off x="537401" y="3269687"/>
            <a:ext cx="4148919" cy="121465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441EC50-9893-49E5-8113-BEFD905D1372}"/>
              </a:ext>
            </a:extLst>
          </p:cNvPr>
          <p:cNvSpPr/>
          <p:nvPr/>
        </p:nvSpPr>
        <p:spPr>
          <a:xfrm>
            <a:off x="537399" y="1304789"/>
            <a:ext cx="4148919" cy="15743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E2FE58-37FE-4379-9D02-5AC6E03B95A5}"/>
              </a:ext>
            </a:extLst>
          </p:cNvPr>
          <p:cNvSpPr/>
          <p:nvPr/>
        </p:nvSpPr>
        <p:spPr>
          <a:xfrm>
            <a:off x="537400" y="5091315"/>
            <a:ext cx="4148919" cy="121465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97E241-D0DF-4145-B049-E8404B2DA2CB}"/>
              </a:ext>
            </a:extLst>
          </p:cNvPr>
          <p:cNvSpPr/>
          <p:nvPr/>
        </p:nvSpPr>
        <p:spPr>
          <a:xfrm>
            <a:off x="6480408" y="356849"/>
            <a:ext cx="5158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объективности результатов ВПР</a:t>
            </a:r>
            <a:endParaRPr lang="ru-RU" sz="20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D93A6-C2CE-4BC9-839E-34AF7CAD63F1}"/>
              </a:ext>
            </a:extLst>
          </p:cNvPr>
          <p:cNvSpPr txBox="1"/>
          <p:nvPr/>
        </p:nvSpPr>
        <p:spPr>
          <a:xfrm>
            <a:off x="408758" y="1210520"/>
            <a:ext cx="4148919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lain" startAt="2020"/>
            </a:pPr>
            <a:r>
              <a:rPr lang="ru-RU" b="1" dirty="0">
                <a:solidFill>
                  <a:srgbClr val="002060"/>
                </a:solidFill>
              </a:rPr>
              <a:t>г. – </a:t>
            </a:r>
            <a:r>
              <a:rPr lang="ru-RU" b="1" dirty="0">
                <a:solidFill>
                  <a:srgbClr val="FF0000"/>
                </a:solidFill>
              </a:rPr>
              <a:t>79 ОО</a:t>
            </a:r>
          </a:p>
          <a:p>
            <a:pPr marL="342900" indent="-342900" algn="ctr">
              <a:lnSpc>
                <a:spcPct val="150000"/>
              </a:lnSpc>
              <a:buAutoNum type="arabicPlain" startAt="2020"/>
            </a:pPr>
            <a:r>
              <a:rPr lang="ru-RU" b="1" dirty="0">
                <a:solidFill>
                  <a:srgbClr val="002060"/>
                </a:solidFill>
              </a:rPr>
              <a:t> г. – 58 ОО</a:t>
            </a:r>
          </a:p>
          <a:p>
            <a:pPr marL="342900" indent="-342900" algn="ctr">
              <a:lnSpc>
                <a:spcPct val="150000"/>
              </a:lnSpc>
              <a:buAutoNum type="arabicPlain" startAt="2020"/>
            </a:pPr>
            <a:r>
              <a:rPr lang="ru-RU" b="1" dirty="0">
                <a:solidFill>
                  <a:srgbClr val="002060"/>
                </a:solidFill>
              </a:rPr>
              <a:t> г. – 26 ОО</a:t>
            </a:r>
          </a:p>
          <a:p>
            <a:pPr marL="342900" indent="-342900" algn="ctr">
              <a:lnSpc>
                <a:spcPct val="150000"/>
              </a:lnSpc>
              <a:buAutoNum type="arabicPlain" startAt="2020"/>
            </a:pPr>
            <a:r>
              <a:rPr lang="ru-RU" b="1" dirty="0">
                <a:solidFill>
                  <a:srgbClr val="00B050"/>
                </a:solidFill>
              </a:rPr>
              <a:t> г.  - 30 ОО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CC49E-AA42-4109-B51B-B2BCBD06D8F6}"/>
              </a:ext>
            </a:extLst>
          </p:cNvPr>
          <p:cNvSpPr txBox="1"/>
          <p:nvPr/>
        </p:nvSpPr>
        <p:spPr>
          <a:xfrm>
            <a:off x="794686" y="3468309"/>
            <a:ext cx="3891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Сокращение доли ШНОР более, чем на 50%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5F4B0-B274-4208-A36C-FA2CD3A82AD8}"/>
              </a:ext>
            </a:extLst>
          </p:cNvPr>
          <p:cNvSpPr txBox="1"/>
          <p:nvPr/>
        </p:nvSpPr>
        <p:spPr>
          <a:xfrm>
            <a:off x="666043" y="5293537"/>
            <a:ext cx="3891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Сохраняется постоянный прирост новых ШНОР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010D9B0-B4F2-414E-A5B8-3334EE3A1244}"/>
              </a:ext>
            </a:extLst>
          </p:cNvPr>
          <p:cNvSpPr/>
          <p:nvPr/>
        </p:nvSpPr>
        <p:spPr>
          <a:xfrm>
            <a:off x="7194979" y="1304789"/>
            <a:ext cx="4148919" cy="15743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E7D532-71C4-45CC-AA82-886A6459FD00}"/>
              </a:ext>
            </a:extLst>
          </p:cNvPr>
          <p:cNvSpPr txBox="1"/>
          <p:nvPr/>
        </p:nvSpPr>
        <p:spPr>
          <a:xfrm>
            <a:off x="7047460" y="1192303"/>
            <a:ext cx="4148919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lain" startAt="2020"/>
            </a:pPr>
            <a:r>
              <a:rPr lang="ru-RU" b="1" dirty="0">
                <a:solidFill>
                  <a:srgbClr val="002060"/>
                </a:solidFill>
              </a:rPr>
              <a:t>г. – </a:t>
            </a:r>
            <a:r>
              <a:rPr lang="ru-RU" b="1" dirty="0">
                <a:solidFill>
                  <a:srgbClr val="FF0000"/>
                </a:solidFill>
              </a:rPr>
              <a:t>35 ОО</a:t>
            </a:r>
          </a:p>
          <a:p>
            <a:pPr marL="342900" indent="-342900" algn="ctr">
              <a:lnSpc>
                <a:spcPct val="150000"/>
              </a:lnSpc>
              <a:buAutoNum type="arabicPlain" startAt="2020"/>
            </a:pPr>
            <a:r>
              <a:rPr lang="ru-RU" b="1" dirty="0">
                <a:solidFill>
                  <a:srgbClr val="002060"/>
                </a:solidFill>
              </a:rPr>
              <a:t> г. – 26 ОО</a:t>
            </a:r>
          </a:p>
          <a:p>
            <a:pPr marL="342900" indent="-342900" algn="ctr">
              <a:lnSpc>
                <a:spcPct val="150000"/>
              </a:lnSpc>
              <a:buAutoNum type="arabicPlain" startAt="2020"/>
            </a:pPr>
            <a:r>
              <a:rPr lang="ru-RU" b="1" dirty="0">
                <a:solidFill>
                  <a:srgbClr val="002060"/>
                </a:solidFill>
              </a:rPr>
              <a:t> г. – 40 ОО</a:t>
            </a:r>
          </a:p>
          <a:p>
            <a:pPr marL="342900" indent="-342900" algn="ctr">
              <a:lnSpc>
                <a:spcPct val="150000"/>
              </a:lnSpc>
              <a:buAutoNum type="arabicPlain" startAt="2020"/>
            </a:pPr>
            <a:r>
              <a:rPr lang="ru-RU" b="1" dirty="0">
                <a:solidFill>
                  <a:srgbClr val="00B050"/>
                </a:solidFill>
              </a:rPr>
              <a:t> г.  - 28 ОО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1AEEC93-058F-402E-A76F-8F581A70F7DD}"/>
              </a:ext>
            </a:extLst>
          </p:cNvPr>
          <p:cNvSpPr/>
          <p:nvPr/>
        </p:nvSpPr>
        <p:spPr>
          <a:xfrm>
            <a:off x="7176102" y="3269687"/>
            <a:ext cx="4148919" cy="121465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E67E90-BB0A-4F98-BDB8-2F979E1EB362}"/>
              </a:ext>
            </a:extLst>
          </p:cNvPr>
          <p:cNvSpPr txBox="1"/>
          <p:nvPr/>
        </p:nvSpPr>
        <p:spPr>
          <a:xfrm>
            <a:off x="7323619" y="3429000"/>
            <a:ext cx="38916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Сокращение количества школ с признаками необъективных результатов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FA98790-761F-4DD7-B44A-7F38F6C19494}"/>
              </a:ext>
            </a:extLst>
          </p:cNvPr>
          <p:cNvSpPr/>
          <p:nvPr/>
        </p:nvSpPr>
        <p:spPr>
          <a:xfrm>
            <a:off x="7194979" y="5076561"/>
            <a:ext cx="4148919" cy="121465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0325CE-F801-4E38-A942-98A7CD4CEE4A}"/>
              </a:ext>
            </a:extLst>
          </p:cNvPr>
          <p:cNvSpPr txBox="1"/>
          <p:nvPr/>
        </p:nvSpPr>
        <p:spPr>
          <a:xfrm>
            <a:off x="7194979" y="5329943"/>
            <a:ext cx="4148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Сохраняется постоянный прирост новых ОО с признаками необъективных результатов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6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A253C-F373-46DA-AFF2-B9A4F90D1A2D}"/>
              </a:ext>
            </a:extLst>
          </p:cNvPr>
          <p:cNvSpPr txBox="1">
            <a:spLocks/>
          </p:cNvSpPr>
          <p:nvPr/>
        </p:nvSpPr>
        <p:spPr>
          <a:xfrm>
            <a:off x="595422" y="108163"/>
            <a:ext cx="11038390" cy="436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обеспечения объективности процедур ОКО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выборочной региональной перепроверки результатов ВПР-2023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79A743-77C0-4362-8724-B3E1FE0FD51D}"/>
              </a:ext>
            </a:extLst>
          </p:cNvPr>
          <p:cNvSpPr/>
          <p:nvPr/>
        </p:nvSpPr>
        <p:spPr>
          <a:xfrm>
            <a:off x="595422" y="344788"/>
            <a:ext cx="2999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Выявленные  проблемы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3FAB44-E300-4740-927A-9792E6D1B53E}"/>
              </a:ext>
            </a:extLst>
          </p:cNvPr>
          <p:cNvSpPr/>
          <p:nvPr/>
        </p:nvSpPr>
        <p:spPr>
          <a:xfrm>
            <a:off x="434162" y="972108"/>
            <a:ext cx="11527466" cy="345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Невнимательное ознакомление педагогов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 с критериями оценивания заданий ВПР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EB3BBE-5D56-2FA8-BE2E-9EDCEB1DB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8" y="1679994"/>
            <a:ext cx="4194434" cy="25857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445D9-8ECA-C7C3-7AD7-48FDE6AD8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580" y="1341440"/>
            <a:ext cx="4263342" cy="29064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663D4D-5AF6-AFF7-1E8B-1D9560EB8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165" y="4373416"/>
            <a:ext cx="4374756" cy="227900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D35575-7333-4E91-8DAD-13D3E4AC8765}"/>
              </a:ext>
            </a:extLst>
          </p:cNvPr>
          <p:cNvSpPr/>
          <p:nvPr/>
        </p:nvSpPr>
        <p:spPr>
          <a:xfrm>
            <a:off x="6397035" y="787978"/>
            <a:ext cx="5633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явных ошибок проверяющим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12EC52-6E36-4BAD-B17E-EDE7A5553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75" y="4421297"/>
            <a:ext cx="4318460" cy="22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1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A253C-F373-46DA-AFF2-B9A4F90D1A2D}"/>
              </a:ext>
            </a:extLst>
          </p:cNvPr>
          <p:cNvSpPr txBox="1">
            <a:spLocks/>
          </p:cNvSpPr>
          <p:nvPr/>
        </p:nvSpPr>
        <p:spPr>
          <a:xfrm>
            <a:off x="319490" y="0"/>
            <a:ext cx="11237204" cy="627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выборочной региональной перепроверки результатов ВПР-2023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79A743-77C0-4362-8724-B3E1FE0FD51D}"/>
              </a:ext>
            </a:extLst>
          </p:cNvPr>
          <p:cNvSpPr/>
          <p:nvPr/>
        </p:nvSpPr>
        <p:spPr>
          <a:xfrm>
            <a:off x="861236" y="543163"/>
            <a:ext cx="2999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Выявленные  проблемы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3FAB44-E300-4740-927A-9792E6D1B53E}"/>
              </a:ext>
            </a:extLst>
          </p:cNvPr>
          <p:cNvSpPr/>
          <p:nvPr/>
        </p:nvSpPr>
        <p:spPr>
          <a:xfrm>
            <a:off x="434162" y="1145755"/>
            <a:ext cx="11323675" cy="1520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Выставление баллов за невыполненное задание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C8C1FA-3130-41A6-8162-9F3DAA33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91" y="1622498"/>
            <a:ext cx="4017109" cy="27617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5AD4B7-50E0-4C24-9A00-307384FEA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62" y="4487020"/>
            <a:ext cx="4973672" cy="215543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619AFD-E962-4274-AEBF-77A812140688}"/>
              </a:ext>
            </a:extLst>
          </p:cNvPr>
          <p:cNvSpPr/>
          <p:nvPr/>
        </p:nvSpPr>
        <p:spPr>
          <a:xfrm>
            <a:off x="6095999" y="11457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Исправления в работах, внесенные другим почерком, другим цветом ручки, штрих-корректором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709EC3-C2B5-4B3C-9D03-EB2475516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846803"/>
            <a:ext cx="5675868" cy="2676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A949A7-1AD1-4A4B-843D-4FF3FBF23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385" y="4727655"/>
            <a:ext cx="5651482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4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2" y="620710"/>
            <a:ext cx="11934967" cy="128777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Нормативное регулирование:</a:t>
            </a:r>
          </a:p>
          <a:p>
            <a:pPr marL="108000"/>
            <a:r>
              <a:rPr lang="ru-RU" altLang="zh-CN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риказ Федеральной службы по надзору в сфере образования и науки от 21.12.2023    </a:t>
            </a:r>
            <a:r>
              <a:rPr lang="ru-RU" altLang="zh-CN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2160</a:t>
            </a:r>
          </a:p>
          <a:p>
            <a:pPr marL="108000"/>
            <a:r>
              <a:rPr lang="ru-RU" alt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проведения, план-график проведения ВПР</a:t>
            </a:r>
          </a:p>
          <a:p>
            <a:pPr algn="just"/>
            <a:r>
              <a:rPr lang="ru-RU" alt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Письмо Федеральной службы по надзору в сфере образования и науки от 05.02.2024г. № 02-14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8A8EF00-B084-45A8-B68E-5018681F3766}"/>
              </a:ext>
            </a:extLst>
          </p:cNvPr>
          <p:cNvSpPr txBox="1">
            <a:spLocks/>
          </p:cNvSpPr>
          <p:nvPr/>
        </p:nvSpPr>
        <p:spPr>
          <a:xfrm>
            <a:off x="982175" y="-114"/>
            <a:ext cx="9898817" cy="627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проведении ВПР в 2024 году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A2273C9-5E9E-4667-9415-DE6861D2D036}"/>
              </a:ext>
            </a:extLst>
          </p:cNvPr>
          <p:cNvSpPr/>
          <p:nvPr/>
        </p:nvSpPr>
        <p:spPr>
          <a:xfrm>
            <a:off x="95533" y="480644"/>
            <a:ext cx="11934967" cy="1552552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16050CD-1CEA-49F4-AD8B-A9B71F2B2256}"/>
              </a:ext>
            </a:extLst>
          </p:cNvPr>
          <p:cNvSpPr/>
          <p:nvPr/>
        </p:nvSpPr>
        <p:spPr>
          <a:xfrm>
            <a:off x="128517" y="2108996"/>
            <a:ext cx="5595584" cy="872822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C25A891-2E41-4E02-B9A0-880C08EAA850}"/>
              </a:ext>
            </a:extLst>
          </p:cNvPr>
          <p:cNvSpPr/>
          <p:nvPr/>
        </p:nvSpPr>
        <p:spPr>
          <a:xfrm>
            <a:off x="131323" y="3047748"/>
            <a:ext cx="5529614" cy="935429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8F8B878-431C-4305-8CD9-D87E387A607D}"/>
              </a:ext>
            </a:extLst>
          </p:cNvPr>
          <p:cNvSpPr/>
          <p:nvPr/>
        </p:nvSpPr>
        <p:spPr>
          <a:xfrm>
            <a:off x="5898357" y="2108996"/>
            <a:ext cx="6132141" cy="1843564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4181E2A-D30E-442F-9812-17F43447209E}"/>
              </a:ext>
            </a:extLst>
          </p:cNvPr>
          <p:cNvSpPr/>
          <p:nvPr/>
        </p:nvSpPr>
        <p:spPr>
          <a:xfrm>
            <a:off x="982175" y="2079454"/>
            <a:ext cx="3827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01-22.03.2024 – 11 класс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19.03 – 17.05.2024 – 4-8 классы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DFFC29-9523-4DE2-B0D1-0037E3C3DB78}"/>
              </a:ext>
            </a:extLst>
          </p:cNvPr>
          <p:cNvSpPr/>
          <p:nvPr/>
        </p:nvSpPr>
        <p:spPr>
          <a:xfrm>
            <a:off x="302247" y="3041269"/>
            <a:ext cx="5358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2024 года: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 «Иностранный язык» в 7, 11 классах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исключена «География» в 10 классе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769FFC8-6B56-4FF8-9AE9-7C9F439BEC22}"/>
              </a:ext>
            </a:extLst>
          </p:cNvPr>
          <p:cNvSpPr/>
          <p:nvPr/>
        </p:nvSpPr>
        <p:spPr>
          <a:xfrm>
            <a:off x="6181461" y="2207401"/>
            <a:ext cx="5565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ВПР с контролем объективности результатов (</a:t>
            </a:r>
            <a:r>
              <a:rPr lang="ru-RU" sz="16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попадания региона в федеральную выборку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русский язык, математика - в 4 - 6 классах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проверочная работа по социально-гуманитарным предметам в компьютерной форме - 11 класс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5F21A37-2FE0-4CB0-8905-1938121DEB46}"/>
              </a:ext>
            </a:extLst>
          </p:cNvPr>
          <p:cNvSpPr/>
          <p:nvPr/>
        </p:nvSpPr>
        <p:spPr>
          <a:xfrm>
            <a:off x="274421" y="4081859"/>
            <a:ext cx="11698073" cy="2400657"/>
          </a:xfrm>
          <a:prstGeom prst="round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Восклицательный знак">
            <a:extLst>
              <a:ext uri="{FF2B5EF4-FFF2-40B4-BE49-F238E27FC236}">
                <a16:creationId xmlns:a16="http://schemas.microsoft.com/office/drawing/2014/main" id="{301A60A0-AB3C-4AC1-84DC-75A3B11C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1946" y="4825515"/>
            <a:ext cx="1411775" cy="1411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2645F8-B7AA-47AE-9749-C75F0C809862}"/>
              </a:ext>
            </a:extLst>
          </p:cNvPr>
          <p:cNvSpPr txBox="1"/>
          <p:nvPr/>
        </p:nvSpPr>
        <p:spPr>
          <a:xfrm>
            <a:off x="733241" y="4039043"/>
            <a:ext cx="11184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– 2024 будут проводится по образцам 2023 года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по биологии в 6 – 8 классах – ОО выбирает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1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(по линейной ИЛИ концентрической программе)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временем выполнения ВПР в компьютерной форме – результаты работ, выполненных после 20.00 час. НЕ БУДУТ УЧИТЫВАТЬСЯ при обработке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работ участников ВПР – до 30.12.2024 г.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координатор – Наталья Евгеньевна Барсукова, тел. 8(4822)453652, доб. 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Восклицательный знак">
            <a:extLst>
              <a:ext uri="{FF2B5EF4-FFF2-40B4-BE49-F238E27FC236}">
                <a16:creationId xmlns:a16="http://schemas.microsoft.com/office/drawing/2014/main" id="{B9C13F02-DB28-49E0-AD24-E32D3E3BE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9408" y="3111117"/>
            <a:ext cx="901751" cy="90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1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578</Words>
  <Application>Microsoft Office PowerPoint</Application>
  <PresentationFormat>Широкоэкранный</PresentationFormat>
  <Paragraphs>120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Тема Office</vt:lpstr>
      <vt:lpstr> </vt:lpstr>
      <vt:lpstr>                                            Приоритетные направления ГБУ ТО ЦОКО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Belokurova</dc:creator>
  <cp:lastModifiedBy>Администратор</cp:lastModifiedBy>
  <cp:revision>216</cp:revision>
  <cp:lastPrinted>2024-02-20T09:44:54Z</cp:lastPrinted>
  <dcterms:created xsi:type="dcterms:W3CDTF">2022-12-15T13:07:06Z</dcterms:created>
  <dcterms:modified xsi:type="dcterms:W3CDTF">2024-02-20T10:09:29Z</dcterms:modified>
</cp:coreProperties>
</file>