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 type="screen4x3"/>
  <p:notesSz cx="7559675" cy="10691813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-9360" y="-7920"/>
            <a:ext cx="9162000" cy="104040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AE5B29">
                  <a:alpha val="47058"/>
                </a:srgbClr>
              </a:gs>
              <a:gs pos="100000">
                <a:srgbClr val="9CA56B">
                  <a:alpha val="57254"/>
                </a:srgb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4381560" y="-7920"/>
            <a:ext cx="4761360" cy="63720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E6923">
                  <a:alpha val="47058"/>
                </a:srgbClr>
              </a:gs>
              <a:gs pos="100000">
                <a:srgbClr val="7D835A">
                  <a:alpha val="32156"/>
                </a:srgb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29520" y="-23040"/>
            <a:ext cx="9197640" cy="1045800"/>
            <a:chOff x="-29520" y="-23040"/>
            <a:chExt cx="9197640" cy="1045800"/>
          </a:xfrm>
        </p:grpSpPr>
        <p:grpSp>
          <p:nvGrpSpPr>
            <p:cNvPr id="3" name="Group 4"/>
            <p:cNvGrpSpPr/>
            <p:nvPr/>
          </p:nvGrpSpPr>
          <p:grpSpPr>
            <a:xfrm>
              <a:off x="-29520" y="-23040"/>
              <a:ext cx="9160200" cy="1045080"/>
              <a:chOff x="-29520" y="-23040"/>
              <a:chExt cx="9160200" cy="1045080"/>
            </a:xfrm>
          </p:grpSpPr>
          <p:pic>
            <p:nvPicPr>
              <p:cNvPr id="4" name="Полилиния 11"/>
              <p:cNvPicPr/>
              <p:nvPr/>
            </p:nvPicPr>
            <p:blipFill>
              <a:blip r:embed="rId14" cstate="print"/>
              <a:stretch/>
            </p:blipFill>
            <p:spPr>
              <a:xfrm>
                <a:off x="-6120" y="-23040"/>
                <a:ext cx="9136800" cy="104508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5" name="CustomShape 5"/>
              <p:cNvSpPr/>
              <p:nvPr/>
            </p:nvSpPr>
            <p:spPr>
              <a:xfrm rot="21436200">
                <a:off x="-29160" y="419760"/>
                <a:ext cx="360" cy="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" name="CustomShape 6"/>
            <p:cNvSpPr/>
            <p:nvPr/>
          </p:nvSpPr>
          <p:spPr>
            <a:xfrm rot="21436200">
              <a:off x="-13680" y="276480"/>
              <a:ext cx="9174600" cy="5281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94B6D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173160" y="243720"/>
            <a:ext cx="8793000" cy="637740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PlaceHolder 2"/>
          <p:cNvSpPr>
            <a:spLocks noGrp="1"/>
          </p:cNvSpPr>
          <p:nvPr>
            <p:ph type="title"/>
          </p:nvPr>
        </p:nvSpPr>
        <p:spPr>
          <a:xfrm>
            <a:off x="857160" y="609480"/>
            <a:ext cx="7406280" cy="13561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A6B727"/>
                </a:solidFill>
                <a:latin typeface="Corbel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857160" y="2057400"/>
            <a:ext cx="7404480" cy="4038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ru-RU" sz="2200" b="0" strike="noStrike" spc="-1">
                <a:solidFill>
                  <a:srgbClr val="A6B727"/>
                </a:solidFill>
                <a:latin typeface="Corbel"/>
              </a:rPr>
              <a:t>Образец текста</a:t>
            </a:r>
          </a:p>
          <a:p>
            <a:pPr marL="457200" lvl="1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A6B727"/>
              </a:buClr>
              <a:buSzPct val="80000"/>
              <a:buFont typeface="Corbel"/>
              <a:buChar char="•"/>
            </a:pPr>
            <a:r>
              <a:rPr lang="ru-RU" sz="2000" b="0" strike="noStrike" spc="-1">
                <a:solidFill>
                  <a:srgbClr val="A6B727"/>
                </a:solidFill>
                <a:latin typeface="Corbel"/>
              </a:rPr>
              <a:t>Второй уровень</a:t>
            </a:r>
          </a:p>
          <a:p>
            <a:pPr marL="731520" lvl="2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A6B727"/>
              </a:buClr>
              <a:buSzPct val="80000"/>
              <a:buFont typeface="Corbel"/>
              <a:buChar char="•"/>
            </a:pPr>
            <a:r>
              <a:rPr lang="ru-RU" sz="1800" b="0" strike="noStrike" spc="-1">
                <a:solidFill>
                  <a:srgbClr val="A6B727"/>
                </a:solidFill>
                <a:latin typeface="Corbel"/>
              </a:rPr>
              <a:t>Третий уровень</a:t>
            </a:r>
          </a:p>
          <a:p>
            <a:pPr marL="1005840" lvl="3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A6B727"/>
              </a:buClr>
              <a:buSzPct val="80000"/>
              <a:buFont typeface="Corbel"/>
              <a:buChar char="•"/>
            </a:pPr>
            <a:r>
              <a:rPr lang="ru-RU" sz="1600" b="0" strike="noStrike" spc="-1">
                <a:solidFill>
                  <a:srgbClr val="A6B727"/>
                </a:solidFill>
                <a:latin typeface="Corbel"/>
              </a:rPr>
              <a:t>Четвертый уровень</a:t>
            </a:r>
          </a:p>
          <a:p>
            <a:pPr marL="1280160" lvl="4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A6B727"/>
              </a:buClr>
              <a:buSzPct val="80000"/>
              <a:buFont typeface="Corbel"/>
              <a:buChar char="•"/>
            </a:pPr>
            <a:r>
              <a:rPr lang="ru-RU" sz="1600" b="0" strike="noStrike" spc="-1">
                <a:solidFill>
                  <a:srgbClr val="A6B727"/>
                </a:solidFill>
                <a:latin typeface="Corbel"/>
              </a:rPr>
              <a:t>Пятый уровень</a:t>
            </a:r>
          </a:p>
        </p:txBody>
      </p:sp>
      <p:sp>
        <p:nvSpPr>
          <p:cNvPr id="226" name="PlaceHolder 4"/>
          <p:cNvSpPr>
            <a:spLocks noGrp="1"/>
          </p:cNvSpPr>
          <p:nvPr>
            <p:ph type="dt"/>
          </p:nvPr>
        </p:nvSpPr>
        <p:spPr>
          <a:xfrm>
            <a:off x="857160" y="6223680"/>
            <a:ext cx="17467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5F55A72-491C-4F55-9031-96618C5D5D8B}" type="datetime">
              <a:rPr lang="ru-RU" sz="1200" b="0" strike="noStrike" spc="-1">
                <a:solidFill>
                  <a:srgbClr val="A6B727"/>
                </a:solidFill>
                <a:latin typeface="Corbel"/>
              </a:rPr>
              <a:pPr>
                <a:lnSpc>
                  <a:spcPct val="100000"/>
                </a:lnSpc>
              </a:pPr>
              <a:t>11.02.2024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 type="ftr"/>
          </p:nvPr>
        </p:nvSpPr>
        <p:spPr>
          <a:xfrm>
            <a:off x="2961720" y="6223680"/>
            <a:ext cx="35380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28" name="PlaceHolder 6"/>
          <p:cNvSpPr>
            <a:spLocks noGrp="1"/>
          </p:cNvSpPr>
          <p:nvPr>
            <p:ph type="sldNum"/>
          </p:nvPr>
        </p:nvSpPr>
        <p:spPr>
          <a:xfrm>
            <a:off x="6996960" y="6223680"/>
            <a:ext cx="12790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9B43749-A187-4E9C-AB71-70598AD5103B}" type="slidenum">
              <a:rPr lang="ru-RU" sz="1200" b="0" strike="noStrike" spc="-1">
                <a:solidFill>
                  <a:srgbClr val="A6B727"/>
                </a:solidFill>
                <a:latin typeface="Corbel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173160" y="243720"/>
            <a:ext cx="8792280" cy="637668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73160" y="243720"/>
            <a:ext cx="8792280" cy="637668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 hidden="1"/>
          <p:cNvSpPr/>
          <p:nvPr/>
        </p:nvSpPr>
        <p:spPr>
          <a:xfrm>
            <a:off x="-9360" y="-7920"/>
            <a:ext cx="9162000" cy="104040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AE5B29">
                  <a:alpha val="47058"/>
                </a:srgbClr>
              </a:gs>
              <a:gs pos="100000">
                <a:srgbClr val="9CA56B">
                  <a:alpha val="57254"/>
                </a:srgb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2" hidden="1"/>
          <p:cNvSpPr/>
          <p:nvPr/>
        </p:nvSpPr>
        <p:spPr>
          <a:xfrm>
            <a:off x="4381560" y="-7920"/>
            <a:ext cx="4761360" cy="63720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E6923">
                  <a:alpha val="47058"/>
                </a:srgbClr>
              </a:gs>
              <a:gs pos="100000">
                <a:srgbClr val="7D835A">
                  <a:alpha val="32156"/>
                </a:srgb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5" name="Group 3"/>
          <p:cNvGrpSpPr/>
          <p:nvPr/>
        </p:nvGrpSpPr>
        <p:grpSpPr>
          <a:xfrm>
            <a:off x="-29520" y="-23040"/>
            <a:ext cx="9197640" cy="1045800"/>
            <a:chOff x="-29520" y="-23040"/>
            <a:chExt cx="9197640" cy="1045800"/>
          </a:xfrm>
        </p:grpSpPr>
        <p:grpSp>
          <p:nvGrpSpPr>
            <p:cNvPr id="126" name="Group 4"/>
            <p:cNvGrpSpPr/>
            <p:nvPr/>
          </p:nvGrpSpPr>
          <p:grpSpPr>
            <a:xfrm>
              <a:off x="-29520" y="-23040"/>
              <a:ext cx="9160200" cy="1045080"/>
              <a:chOff x="-29520" y="-23040"/>
              <a:chExt cx="9160200" cy="1045080"/>
            </a:xfrm>
          </p:grpSpPr>
          <p:pic>
            <p:nvPicPr>
              <p:cNvPr id="127" name="Полилиния 11"/>
              <p:cNvPicPr/>
              <p:nvPr/>
            </p:nvPicPr>
            <p:blipFill>
              <a:blip r:embed="rId14" cstate="print"/>
              <a:stretch/>
            </p:blipFill>
            <p:spPr>
              <a:xfrm>
                <a:off x="-6120" y="-23040"/>
                <a:ext cx="9136800" cy="104508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128" name="CustomShape 5"/>
              <p:cNvSpPr/>
              <p:nvPr/>
            </p:nvSpPr>
            <p:spPr>
              <a:xfrm rot="21436200">
                <a:off x="-29160" y="419760"/>
                <a:ext cx="360" cy="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9" name="CustomShape 6"/>
            <p:cNvSpPr/>
            <p:nvPr/>
          </p:nvSpPr>
          <p:spPr>
            <a:xfrm rot="21436200">
              <a:off x="-13680" y="276480"/>
              <a:ext cx="9174600" cy="5281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94B6D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0" name="CustomShape 7"/>
          <p:cNvSpPr/>
          <p:nvPr/>
        </p:nvSpPr>
        <p:spPr>
          <a:xfrm>
            <a:off x="-9360" y="-7920"/>
            <a:ext cx="9162000" cy="104040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AE5B29">
                  <a:alpha val="47058"/>
                </a:srgbClr>
              </a:gs>
              <a:gs pos="100000">
                <a:srgbClr val="9CA56B">
                  <a:alpha val="57254"/>
                </a:srgb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8"/>
          <p:cNvSpPr/>
          <p:nvPr/>
        </p:nvSpPr>
        <p:spPr>
          <a:xfrm>
            <a:off x="4381560" y="-7920"/>
            <a:ext cx="4761360" cy="63720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E6923">
                  <a:alpha val="47058"/>
                </a:srgbClr>
              </a:gs>
              <a:gs pos="100000">
                <a:srgbClr val="7D835A">
                  <a:alpha val="32156"/>
                </a:srgb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2" name="Group 9"/>
          <p:cNvGrpSpPr/>
          <p:nvPr/>
        </p:nvGrpSpPr>
        <p:grpSpPr>
          <a:xfrm>
            <a:off x="-28440" y="-15120"/>
            <a:ext cx="9196560" cy="1082160"/>
            <a:chOff x="-28440" y="-15120"/>
            <a:chExt cx="9196560" cy="1082160"/>
          </a:xfrm>
        </p:grpSpPr>
        <p:sp>
          <p:nvSpPr>
            <p:cNvPr id="133" name="CustomShape 10"/>
            <p:cNvSpPr/>
            <p:nvPr/>
          </p:nvSpPr>
          <p:spPr>
            <a:xfrm rot="21436200">
              <a:off x="-18000" y="202320"/>
              <a:ext cx="9162000" cy="64656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91967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11"/>
            <p:cNvSpPr/>
            <p:nvPr/>
          </p:nvSpPr>
          <p:spPr>
            <a:xfrm rot="21436200">
              <a:off x="-13680" y="276480"/>
              <a:ext cx="9174600" cy="5281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94B6D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5" name="PlaceHolder 12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6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44000" y="216000"/>
            <a:ext cx="9000000" cy="179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0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Психологическая подготовка к итоговому устному собеседованию </a:t>
            </a:r>
            <a:endParaRPr lang="ru-RU" sz="4400" b="0" strike="noStrike" spc="-1" dirty="0">
              <a:latin typeface="Arial"/>
            </a:endParaRPr>
          </a:p>
        </p:txBody>
      </p:sp>
      <p:pic>
        <p:nvPicPr>
          <p:cNvPr id="266" name="Рисунок 265"/>
          <p:cNvPicPr/>
          <p:nvPr/>
        </p:nvPicPr>
        <p:blipFill>
          <a:blip r:embed="rId2" cstate="print"/>
          <a:stretch/>
        </p:blipFill>
        <p:spPr>
          <a:xfrm>
            <a:off x="2520000" y="2160000"/>
            <a:ext cx="4519800" cy="4519800"/>
          </a:xfrm>
          <a:prstGeom prst="rect">
            <a:avLst/>
          </a:prstGeom>
          <a:ln>
            <a:noFill/>
          </a:ln>
        </p:spPr>
      </p:pic>
      <p:sp>
        <p:nvSpPr>
          <p:cNvPr id="267" name="TextShape 2"/>
          <p:cNvSpPr txBox="1"/>
          <p:nvPr/>
        </p:nvSpPr>
        <p:spPr>
          <a:xfrm>
            <a:off x="4355976" y="3933056"/>
            <a:ext cx="1656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Мы всё сдадим!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827584" y="260648"/>
            <a:ext cx="7406280" cy="135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1" strike="noStrike" spc="-1" dirty="0">
                <a:solidFill>
                  <a:srgbClr val="000000"/>
                </a:solidFill>
                <a:latin typeface="Corbel"/>
              </a:rPr>
              <a:t>Как справиться со вторым заданием?</a:t>
            </a:r>
          </a:p>
        </p:txBody>
      </p:sp>
      <p:sp>
        <p:nvSpPr>
          <p:cNvPr id="294" name="TextShape 2"/>
          <p:cNvSpPr txBox="1"/>
          <p:nvPr/>
        </p:nvSpPr>
        <p:spPr>
          <a:xfrm>
            <a:off x="857160" y="1557360"/>
            <a:ext cx="7404480" cy="510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2000" b="0" strike="noStrike" spc="-1" dirty="0">
              <a:latin typeface="Arial"/>
            </a:endParaRPr>
          </a:p>
          <a:p>
            <a:pPr algn="ctr"/>
            <a:r>
              <a:rPr lang="ru-RU" sz="2000" b="1" strike="noStrike" spc="-1" dirty="0">
                <a:latin typeface="Arial"/>
              </a:rPr>
              <a:t>На что обратить внимание:</a:t>
            </a:r>
            <a:endParaRPr lang="ru-RU" sz="2000" b="0" strike="noStrike" spc="-1" dirty="0">
              <a:latin typeface="Arial"/>
            </a:endParaRPr>
          </a:p>
          <a:p>
            <a:pPr algn="ctr"/>
            <a:endParaRPr lang="ru-RU" sz="2000" b="0" strike="noStrike" spc="-1" dirty="0">
              <a:latin typeface="Arial"/>
            </a:endParaRPr>
          </a:p>
          <a:p>
            <a:r>
              <a:rPr lang="ru-RU" sz="2000" b="0" strike="noStrike" spc="-1" dirty="0">
                <a:latin typeface="Arial"/>
              </a:rPr>
              <a:t>- Имена, фамилии, отчества людей;</a:t>
            </a:r>
          </a:p>
          <a:p>
            <a:endParaRPr lang="ru-RU" sz="2000" b="0" strike="noStrike" spc="-1" dirty="0">
              <a:latin typeface="Arial"/>
            </a:endParaRPr>
          </a:p>
          <a:p>
            <a:r>
              <a:rPr lang="ru-RU" sz="2000" b="0" strike="noStrike" spc="-1" dirty="0">
                <a:latin typeface="Arial"/>
              </a:rPr>
              <a:t>- Незнакомые или сложные слова;</a:t>
            </a:r>
          </a:p>
          <a:p>
            <a:endParaRPr lang="ru-RU" sz="2000" b="0" strike="noStrike" spc="-1" dirty="0">
              <a:latin typeface="Arial"/>
            </a:endParaRPr>
          </a:p>
          <a:p>
            <a:r>
              <a:rPr lang="ru-RU" sz="2000" b="0" strike="noStrike" spc="-1" dirty="0">
                <a:latin typeface="Arial"/>
              </a:rPr>
              <a:t>- Географические названия;</a:t>
            </a:r>
          </a:p>
          <a:p>
            <a:endParaRPr lang="ru-RU" sz="2000" b="0" strike="noStrike" spc="-1" dirty="0">
              <a:latin typeface="Arial"/>
            </a:endParaRPr>
          </a:p>
          <a:p>
            <a:r>
              <a:rPr lang="ru-RU" sz="2000" b="0" strike="noStrike" spc="-1" dirty="0">
                <a:latin typeface="Arial"/>
              </a:rPr>
              <a:t>- Термины и понятия;</a:t>
            </a:r>
          </a:p>
          <a:p>
            <a:endParaRPr lang="ru-RU" sz="2000" b="0" strike="noStrike" spc="-1" dirty="0">
              <a:latin typeface="Arial"/>
            </a:endParaRPr>
          </a:p>
          <a:p>
            <a:r>
              <a:rPr lang="ru-RU" sz="2000" b="0" strike="noStrike" spc="-1" dirty="0">
                <a:latin typeface="Arial"/>
              </a:rPr>
              <a:t>- Слова с проставленными ударениями;</a:t>
            </a:r>
          </a:p>
          <a:p>
            <a:endParaRPr lang="ru-RU" sz="2000" b="0" strike="noStrike" spc="-1" dirty="0">
              <a:latin typeface="Arial"/>
            </a:endParaRPr>
          </a:p>
          <a:p>
            <a:r>
              <a:rPr lang="ru-RU" sz="2000" b="0" strike="noStrike" spc="-1" dirty="0">
                <a:latin typeface="Arial"/>
              </a:rPr>
              <a:t>- Формы числительных.</a:t>
            </a:r>
          </a:p>
          <a:p>
            <a:endParaRPr lang="ru-RU" sz="2000" b="0" strike="noStrike" spc="-1" dirty="0">
              <a:latin typeface="Arial"/>
            </a:endParaRPr>
          </a:p>
          <a:p>
            <a:r>
              <a:rPr lang="ru-RU" sz="1600" b="0" strike="noStrike" spc="-1" dirty="0">
                <a:latin typeface="Arial"/>
              </a:rPr>
              <a:t>Если в тексте есть дата, а вы её не запомнили, используйте обобщения, например: «В 1960-х годах», «в середине XX века». Это поможет избежать фактической ошибки.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72000" y="609480"/>
            <a:ext cx="8928000" cy="135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1" strike="noStrike" spc="-1">
                <a:solidFill>
                  <a:srgbClr val="000000"/>
                </a:solidFill>
                <a:latin typeface="Corbel"/>
              </a:rPr>
              <a:t>Как справиться со вторым заданием?</a:t>
            </a:r>
          </a:p>
        </p:txBody>
      </p:sp>
      <p:sp>
        <p:nvSpPr>
          <p:cNvPr id="296" name="TextShape 2"/>
          <p:cNvSpPr txBox="1"/>
          <p:nvPr/>
        </p:nvSpPr>
        <p:spPr>
          <a:xfrm>
            <a:off x="360000" y="1879920"/>
            <a:ext cx="8388464" cy="4069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000" b="1" strike="noStrike" spc="-1" dirty="0">
                <a:latin typeface="Arial"/>
              </a:rPr>
              <a:t>Как быстро запомнить текст: </a:t>
            </a:r>
            <a:r>
              <a:rPr lang="ru-RU" sz="2000" b="1" strike="noStrike" spc="-1" dirty="0">
                <a:solidFill>
                  <a:srgbClr val="0070C0"/>
                </a:solidFill>
                <a:latin typeface="Arial"/>
              </a:rPr>
              <a:t>Визуализация</a:t>
            </a:r>
            <a:endParaRPr lang="ru-RU" sz="2000" b="0" strike="noStrike" spc="-1" dirty="0">
              <a:solidFill>
                <a:srgbClr val="0070C0"/>
              </a:solidFill>
              <a:latin typeface="Arial"/>
            </a:endParaRPr>
          </a:p>
          <a:p>
            <a:pPr algn="ctr"/>
            <a:endParaRPr lang="ru-RU" sz="2000" b="0" strike="noStrike" spc="-1" dirty="0">
              <a:latin typeface="Arial"/>
            </a:endParaRPr>
          </a:p>
          <a:p>
            <a:pPr algn="ctr"/>
            <a:r>
              <a:rPr lang="ru-RU" sz="2000" b="0" strike="noStrike" spc="-1" dirty="0">
                <a:latin typeface="Arial"/>
              </a:rPr>
              <a:t>1. Придумайте зрительную ассоциацию для каждого опорного слова или фразы;</a:t>
            </a:r>
          </a:p>
          <a:p>
            <a:pPr algn="ctr"/>
            <a:endParaRPr lang="ru-RU" sz="2000" b="0" strike="noStrike" spc="-1" dirty="0">
              <a:latin typeface="Arial"/>
            </a:endParaRPr>
          </a:p>
          <a:p>
            <a:pPr algn="ctr"/>
            <a:r>
              <a:rPr lang="ru-RU" sz="2000" b="0" strike="noStrike" spc="-1" dirty="0">
                <a:latin typeface="Arial"/>
              </a:rPr>
              <a:t>2. Читая текст, представляйте все происходящее в нем в виде фильма или мультфильма;</a:t>
            </a:r>
          </a:p>
          <a:p>
            <a:pPr algn="ctr"/>
            <a:endParaRPr lang="ru-RU" sz="2000" b="0" strike="noStrike" spc="-1" dirty="0">
              <a:latin typeface="Arial"/>
            </a:endParaRPr>
          </a:p>
          <a:p>
            <a:pPr algn="ctr"/>
            <a:r>
              <a:rPr lang="ru-RU" sz="2000" b="0" strike="noStrike" spc="-1" dirty="0">
                <a:latin typeface="Arial"/>
              </a:rPr>
              <a:t>3. Шуточный способ запоминания — с помощью </a:t>
            </a:r>
            <a:r>
              <a:rPr lang="ru-RU" sz="2000" b="0" strike="noStrike" spc="-1" dirty="0" err="1">
                <a:latin typeface="Arial"/>
              </a:rPr>
              <a:t>эмодзи</a:t>
            </a:r>
            <a:r>
              <a:rPr lang="ru-RU" sz="2000" b="0" strike="noStrike" spc="-1" dirty="0">
                <a:latin typeface="Arial"/>
              </a:rPr>
              <a:t>. Попробуйте пересказать написанное с помощью набора </a:t>
            </a:r>
            <a:r>
              <a:rPr lang="ru-RU" sz="2000" b="0" strike="noStrike" spc="-1" dirty="0" err="1">
                <a:latin typeface="Arial"/>
              </a:rPr>
              <a:t>эмодзи</a:t>
            </a:r>
            <a:r>
              <a:rPr lang="ru-RU" sz="2000" b="0" strike="noStrike" spc="-1" dirty="0">
                <a:latin typeface="Arial"/>
              </a:rPr>
              <a:t> в смартфоне, а потом воспроизведите текст, глядя на получившийся «рассказ в картинках».</a:t>
            </a:r>
          </a:p>
        </p:txBody>
      </p:sp>
      <p:pic>
        <p:nvPicPr>
          <p:cNvPr id="297" name="Рисунок 296"/>
          <p:cNvPicPr/>
          <p:nvPr/>
        </p:nvPicPr>
        <p:blipFill>
          <a:blip r:embed="rId2" cstate="print"/>
          <a:stretch/>
        </p:blipFill>
        <p:spPr>
          <a:xfrm>
            <a:off x="3059832" y="5877272"/>
            <a:ext cx="2304256" cy="86409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857160" y="433440"/>
            <a:ext cx="7406280" cy="135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1" strike="noStrike" spc="-1" dirty="0">
                <a:solidFill>
                  <a:srgbClr val="000000"/>
                </a:solidFill>
                <a:latin typeface="Corbel"/>
              </a:rPr>
              <a:t>Процедура </a:t>
            </a:r>
            <a:r>
              <a:rPr lang="ru-RU" sz="4400" b="1" spc="-1" dirty="0">
                <a:solidFill>
                  <a:srgbClr val="000000"/>
                </a:solidFill>
                <a:latin typeface="Corbel"/>
              </a:rPr>
              <a:t>собеседования</a:t>
            </a:r>
            <a:endParaRPr lang="ru-RU" sz="4400" b="1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360000" y="1944000"/>
            <a:ext cx="8064000" cy="4464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>
                <a:latin typeface="Arial"/>
              </a:rPr>
              <a:t>Третье задание: </a:t>
            </a:r>
            <a:r>
              <a:rPr lang="ru-RU" sz="3200" b="1" i="1" strike="noStrike" spc="-1" dirty="0">
                <a:latin typeface="Arial"/>
              </a:rPr>
              <a:t>тематическое монологическое высказывание</a:t>
            </a:r>
            <a:endParaRPr lang="ru-RU" sz="3200" b="0" strike="noStrike" spc="-1" dirty="0">
              <a:latin typeface="Arial"/>
            </a:endParaRPr>
          </a:p>
          <a:p>
            <a:pPr algn="ctr"/>
            <a:endParaRPr lang="ru-RU" sz="3200" b="0" strike="noStrike" spc="-1" dirty="0">
              <a:latin typeface="Arial"/>
            </a:endParaRPr>
          </a:p>
          <a:p>
            <a:pPr lvl="0" fontAlgn="base"/>
            <a:r>
              <a:rPr lang="ru-RU" sz="2800" dirty="0"/>
              <a:t>1. Описание фотографии.</a:t>
            </a:r>
          </a:p>
          <a:p>
            <a:pPr lvl="0" fontAlgn="base"/>
            <a:r>
              <a:rPr lang="ru-RU" sz="2800" dirty="0"/>
              <a:t>2. Повествование на основе жизненного опыта.</a:t>
            </a:r>
          </a:p>
          <a:p>
            <a:pPr lvl="0" fontAlgn="base"/>
            <a:r>
              <a:rPr lang="ru-RU" sz="2800" dirty="0"/>
              <a:t>3. Рассуждение по поставленному вопросу.</a:t>
            </a:r>
          </a:p>
          <a:p>
            <a:pPr algn="ctr"/>
            <a:endParaRPr lang="ru-RU" sz="2600" b="0" strike="noStrike" spc="-1" dirty="0">
              <a:latin typeface="Arial"/>
            </a:endParaRPr>
          </a:p>
          <a:p>
            <a:pPr algn="ctr"/>
            <a:endParaRPr lang="ru-RU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857160" y="609480"/>
            <a:ext cx="7406280" cy="135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1" strike="noStrike" spc="-1">
                <a:solidFill>
                  <a:srgbClr val="000000"/>
                </a:solidFill>
                <a:latin typeface="Corbel"/>
              </a:rPr>
              <a:t>Как справиться с третьим заданием?</a:t>
            </a:r>
          </a:p>
        </p:txBody>
      </p:sp>
      <p:sp>
        <p:nvSpPr>
          <p:cNvPr id="301" name="TextShape 2"/>
          <p:cNvSpPr txBox="1"/>
          <p:nvPr/>
        </p:nvSpPr>
        <p:spPr>
          <a:xfrm>
            <a:off x="371520" y="1728000"/>
            <a:ext cx="8556480" cy="489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400" b="0" strike="noStrike" spc="-1">
                <a:latin typeface="Arial"/>
              </a:rPr>
              <a:t>Монолог:</a:t>
            </a:r>
          </a:p>
          <a:p>
            <a:pPr algn="ctr"/>
            <a:endParaRPr lang="ru-RU" sz="2400" b="0" strike="noStrike" spc="-1">
              <a:latin typeface="Arial"/>
            </a:endParaRPr>
          </a:p>
          <a:p>
            <a:pPr algn="ctr"/>
            <a:r>
              <a:rPr lang="ru-RU" sz="2400" b="0" strike="noStrike" spc="-1">
                <a:latin typeface="Arial"/>
              </a:rPr>
              <a:t>Выбирайте тему и готовьте монолог, опираясь на вопросы в карточке. Выбирайте тот тип речи, которым вы лучше всего владеете. На подготовку к монологическому высказыванию даётся 1 минута.</a:t>
            </a:r>
          </a:p>
          <a:p>
            <a:pPr algn="ctr"/>
            <a:endParaRPr lang="ru-RU" sz="2400" b="0" strike="noStrike" spc="-1">
              <a:latin typeface="Arial"/>
            </a:endParaRPr>
          </a:p>
          <a:p>
            <a:r>
              <a:rPr lang="ru-RU" sz="1800" b="0" strike="noStrike" spc="-1">
                <a:latin typeface="Arial"/>
              </a:rPr>
              <a:t>Ваша речь должна содержать  не менее 10 фраз </a:t>
            </a:r>
          </a:p>
          <a:p>
            <a:r>
              <a:rPr lang="ru-RU" sz="1800" b="0" strike="noStrike" spc="-1">
                <a:latin typeface="Arial"/>
              </a:rPr>
              <a:t>и длиться не более 3 минут. </a:t>
            </a:r>
          </a:p>
          <a:p>
            <a:endParaRPr lang="ru-RU" sz="1800" b="0" strike="noStrike" spc="-1">
              <a:latin typeface="Arial"/>
            </a:endParaRPr>
          </a:p>
          <a:p>
            <a:r>
              <a:rPr lang="ru-RU" sz="1800" b="0" u="sng" strike="noStrike" spc="-1">
                <a:uFillTx/>
                <a:latin typeface="Arial"/>
              </a:rPr>
              <a:t>Монолог — это цельный связный текст, </a:t>
            </a:r>
            <a:endParaRPr lang="ru-RU" sz="1800" b="0" strike="noStrike" spc="-1">
              <a:latin typeface="Arial"/>
            </a:endParaRPr>
          </a:p>
          <a:p>
            <a:r>
              <a:rPr lang="ru-RU" sz="1800" b="0" u="sng" strike="noStrike" spc="-1">
                <a:uFillTx/>
                <a:latin typeface="Arial"/>
              </a:rPr>
              <a:t>у которого обязательно должно быть заключение. </a:t>
            </a:r>
            <a:endParaRPr lang="ru-RU" sz="1800" b="0" strike="noStrike" spc="-1">
              <a:latin typeface="Arial"/>
            </a:endParaRPr>
          </a:p>
          <a:p>
            <a:r>
              <a:rPr lang="ru-RU" sz="1800" b="0" u="sng" strike="noStrike" spc="-1">
                <a:uFillTx/>
                <a:latin typeface="Arial"/>
              </a:rPr>
              <a:t>Чтобы не потерять баллы за это задание, </a:t>
            </a:r>
            <a:endParaRPr lang="ru-RU" sz="1800" b="0" strike="noStrike" spc="-1">
              <a:latin typeface="Arial"/>
            </a:endParaRPr>
          </a:p>
          <a:p>
            <a:r>
              <a:rPr lang="ru-RU" sz="1800" b="0" u="sng" strike="noStrike" spc="-1">
                <a:uFillTx/>
                <a:latin typeface="Arial"/>
              </a:rPr>
              <a:t>не забудьте в конце подытожить сказанное.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02" name="Рисунок 301"/>
          <p:cNvPicPr/>
          <p:nvPr/>
        </p:nvPicPr>
        <p:blipFill>
          <a:blip r:embed="rId2" cstate="print"/>
          <a:stretch/>
        </p:blipFill>
        <p:spPr>
          <a:xfrm>
            <a:off x="5976000" y="4150800"/>
            <a:ext cx="2808000" cy="182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899592" y="260648"/>
            <a:ext cx="7406280" cy="135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1" strike="noStrike" spc="-1" dirty="0">
                <a:solidFill>
                  <a:srgbClr val="000000"/>
                </a:solidFill>
                <a:latin typeface="Corbel"/>
              </a:rPr>
              <a:t>Процедура </a:t>
            </a:r>
            <a:r>
              <a:rPr lang="ru-RU" sz="4400" b="1" spc="-1" dirty="0">
                <a:solidFill>
                  <a:srgbClr val="000000"/>
                </a:solidFill>
                <a:latin typeface="Corbel"/>
              </a:rPr>
              <a:t>собеседования</a:t>
            </a:r>
            <a:endParaRPr lang="ru-RU" sz="4400" b="1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971600" y="1628800"/>
            <a:ext cx="7344816" cy="48965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1" strike="noStrike" spc="-1" dirty="0">
              <a:latin typeface="Arial"/>
            </a:endParaRPr>
          </a:p>
          <a:p>
            <a:pPr algn="ctr"/>
            <a:endParaRPr lang="ru-RU" sz="3200" b="1" strike="noStrike" spc="-1" dirty="0">
              <a:latin typeface="Arial"/>
            </a:endParaRPr>
          </a:p>
          <a:p>
            <a:pPr algn="ctr"/>
            <a:endParaRPr lang="ru-RU" sz="3200" b="1" strike="noStrike" spc="-1" dirty="0">
              <a:latin typeface="Arial"/>
            </a:endParaRPr>
          </a:p>
          <a:p>
            <a:pPr algn="ctr"/>
            <a:r>
              <a:rPr lang="ru-RU" sz="3200" b="1" strike="noStrike" spc="-1" dirty="0">
                <a:latin typeface="Arial"/>
              </a:rPr>
              <a:t>Описание</a:t>
            </a:r>
          </a:p>
          <a:p>
            <a:pPr algn="ctr"/>
            <a:endParaRPr lang="ru-RU" sz="3200" b="1" strike="noStrike" spc="-1" dirty="0">
              <a:latin typeface="Arial"/>
            </a:endParaRPr>
          </a:p>
          <a:p>
            <a:pPr algn="ctr"/>
            <a:r>
              <a:rPr lang="ru-RU" sz="2600" b="0" strike="noStrike" spc="-1" dirty="0">
                <a:latin typeface="Arial"/>
              </a:rPr>
              <a:t>Используй предложенный к фотографии план.</a:t>
            </a:r>
            <a:endParaRPr lang="ru-RU" sz="2600" b="1" strike="noStrike" spc="-1" dirty="0">
              <a:latin typeface="Arial"/>
            </a:endParaRPr>
          </a:p>
          <a:p>
            <a:pPr algn="ctr"/>
            <a:endParaRPr lang="ru-RU" sz="2600" b="1" strike="noStrike" spc="-1" dirty="0">
              <a:latin typeface="Arial"/>
            </a:endParaRPr>
          </a:p>
          <a:p>
            <a:pPr algn="ctr"/>
            <a:r>
              <a:rPr lang="ru-RU" sz="2600" b="0" strike="noStrike" spc="-1" dirty="0">
                <a:latin typeface="Arial"/>
              </a:rPr>
              <a:t>Считайте предложения про себя (можно загибать пальцы, чтобы не сбиться). </a:t>
            </a:r>
            <a:endParaRPr lang="ru-RU" sz="2600" b="1" strike="noStrike" spc="-1" dirty="0">
              <a:latin typeface="Arial"/>
            </a:endParaRPr>
          </a:p>
          <a:p>
            <a:pPr algn="ctr"/>
            <a:endParaRPr lang="ru-RU" sz="2600" b="1" strike="noStrike" spc="-1" dirty="0">
              <a:latin typeface="Arial"/>
            </a:endParaRPr>
          </a:p>
          <a:p>
            <a:pPr algn="ctr"/>
            <a:r>
              <a:rPr lang="ru-RU" sz="2600" b="0" strike="noStrike" spc="-1" dirty="0">
                <a:latin typeface="Arial"/>
              </a:rPr>
              <a:t>Необходимо сказать не менее 10 предложений.</a:t>
            </a:r>
            <a:endParaRPr lang="ru-RU" sz="2600" b="1" strike="noStrike" spc="-1" dirty="0">
              <a:latin typeface="Arial"/>
            </a:endParaRPr>
          </a:p>
          <a:p>
            <a:pPr algn="ctr"/>
            <a:endParaRPr lang="ru-RU" sz="2600" b="1" strike="noStrike" spc="-1" dirty="0">
              <a:latin typeface="Arial"/>
            </a:endParaRPr>
          </a:p>
          <a:p>
            <a:pPr algn="ctr"/>
            <a:r>
              <a:rPr lang="ru-RU" sz="2800" b="0" strike="noStrike" spc="-1" dirty="0">
                <a:latin typeface="Arial"/>
              </a:rPr>
              <a:t>Легче составлять простые или небольшие сложные предложения.</a:t>
            </a:r>
            <a:endParaRPr lang="ru-RU" sz="2800" b="1" strike="noStrike" spc="-1" dirty="0">
              <a:latin typeface="Arial"/>
            </a:endParaRPr>
          </a:p>
          <a:p>
            <a:pPr algn="ctr"/>
            <a:endParaRPr lang="ru-RU" sz="2800" b="1" strike="noStrike" spc="-1" dirty="0">
              <a:latin typeface="Arial"/>
            </a:endParaRPr>
          </a:p>
          <a:p>
            <a:pPr algn="ctr"/>
            <a:endParaRPr lang="ru-RU" sz="2800" b="1" strike="noStrike" spc="-1" dirty="0">
              <a:latin typeface="Arial"/>
            </a:endParaRPr>
          </a:p>
          <a:p>
            <a:pPr algn="ctr"/>
            <a:endParaRPr lang="ru-RU" sz="28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857160" y="609480"/>
            <a:ext cx="7406280" cy="135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1" strike="noStrike" spc="-1" dirty="0">
                <a:solidFill>
                  <a:srgbClr val="000000"/>
                </a:solidFill>
                <a:latin typeface="Corbel"/>
              </a:rPr>
              <a:t>Процедура </a:t>
            </a:r>
            <a:r>
              <a:rPr lang="ru-RU" sz="4400" b="1" spc="-1" dirty="0">
                <a:solidFill>
                  <a:srgbClr val="000000"/>
                </a:solidFill>
                <a:latin typeface="Corbel"/>
              </a:rPr>
              <a:t>собеседования</a:t>
            </a:r>
            <a:endParaRPr lang="ru-RU" sz="4400" b="1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857160" y="2057400"/>
            <a:ext cx="7404480" cy="403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>
                <a:latin typeface="Arial"/>
              </a:rPr>
              <a:t>Повествование</a:t>
            </a:r>
          </a:p>
          <a:p>
            <a:pPr algn="ctr"/>
            <a:endParaRPr lang="ru-RU" sz="3200" b="1" strike="noStrike" spc="-1">
              <a:latin typeface="Arial"/>
            </a:endParaRPr>
          </a:p>
          <a:p>
            <a:pPr algn="ctr"/>
            <a:r>
              <a:rPr lang="ru-RU" sz="2200" b="0" strike="noStrike" spc="-1">
                <a:latin typeface="Arial"/>
              </a:rPr>
              <a:t>Не придумывайте события или ситуацию. Рассказывайте только о том, что было на самом деле.</a:t>
            </a:r>
            <a:endParaRPr lang="ru-RU" sz="2200" b="1" strike="noStrike" spc="-1">
              <a:latin typeface="Arial"/>
            </a:endParaRPr>
          </a:p>
          <a:p>
            <a:pPr algn="ctr"/>
            <a:endParaRPr lang="ru-RU" sz="2200" b="1" strike="noStrike" spc="-1">
              <a:latin typeface="Arial"/>
            </a:endParaRPr>
          </a:p>
          <a:p>
            <a:pPr algn="ctr"/>
            <a:r>
              <a:rPr lang="ru-RU" sz="2200" b="0" strike="noStrike" spc="-1">
                <a:latin typeface="Arial"/>
              </a:rPr>
              <a:t>Указывайте, где, когда, с кем происходили события. Называйте имена действующих лиц. Анализируйте своё поведение в описываемой ситуации и поступки действующих лиц.</a:t>
            </a:r>
            <a:endParaRPr lang="ru-RU" sz="2200" b="1" strike="noStrike" spc="-1">
              <a:latin typeface="Arial"/>
            </a:endParaRPr>
          </a:p>
          <a:p>
            <a:pPr algn="ctr"/>
            <a:endParaRPr lang="ru-RU" sz="2200" b="1" strike="noStrike" spc="-1">
              <a:latin typeface="Arial"/>
            </a:endParaRPr>
          </a:p>
          <a:p>
            <a:pPr algn="ctr"/>
            <a:endParaRPr lang="ru-RU" sz="2200" b="1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855360" y="379800"/>
            <a:ext cx="7406280" cy="6673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600" b="1" strike="noStrike" spc="-1" dirty="0">
                <a:solidFill>
                  <a:srgbClr val="000000"/>
                </a:solidFill>
                <a:latin typeface="Corbel"/>
              </a:rPr>
              <a:t>Процедура </a:t>
            </a:r>
            <a:r>
              <a:rPr lang="ru-RU" sz="3600" b="1" spc="-1" dirty="0">
                <a:solidFill>
                  <a:srgbClr val="000000"/>
                </a:solidFill>
                <a:latin typeface="Corbel"/>
              </a:rPr>
              <a:t>собеседования</a:t>
            </a:r>
            <a:endParaRPr lang="ru-RU" sz="3600" b="1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857160" y="1401097"/>
            <a:ext cx="7404480" cy="54569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400" b="1" strike="noStrike" spc="-1" dirty="0">
                <a:latin typeface="Arial"/>
              </a:rPr>
              <a:t>Рассуждение</a:t>
            </a:r>
          </a:p>
          <a:p>
            <a:pPr algn="ctr"/>
            <a:r>
              <a:rPr lang="ru-RU" b="0" strike="noStrike" spc="-1" dirty="0">
                <a:latin typeface="Arial"/>
              </a:rPr>
              <a:t>Выбирайте монолог-рассуждение только в том случае, если у вас действительно есть собственное суждение по поставленному вопросу.</a:t>
            </a:r>
            <a:endParaRPr lang="ru-RU" b="1" strike="noStrike" spc="-1" dirty="0">
              <a:latin typeface="Arial"/>
            </a:endParaRPr>
          </a:p>
          <a:p>
            <a:pPr algn="ctr"/>
            <a:endParaRPr lang="ru-RU" b="1" strike="noStrike" spc="-1" dirty="0">
              <a:latin typeface="Arial"/>
            </a:endParaRPr>
          </a:p>
          <a:p>
            <a:pPr algn="ctr"/>
            <a:r>
              <a:rPr lang="ru-RU" b="0" strike="noStrike" spc="-1" dirty="0">
                <a:solidFill>
                  <a:srgbClr val="000000"/>
                </a:solidFill>
                <a:latin typeface="Arial"/>
              </a:rPr>
              <a:t>Для грамотного построения монолога используйте вводные слова.</a:t>
            </a:r>
            <a:endParaRPr lang="ru-RU" b="1" strike="noStrike" spc="-1" dirty="0">
              <a:latin typeface="Arial"/>
            </a:endParaRPr>
          </a:p>
          <a:p>
            <a:pPr algn="ctr"/>
            <a:r>
              <a:rPr lang="ru-RU" b="0" strike="noStrike" spc="-1" dirty="0">
                <a:solidFill>
                  <a:srgbClr val="000000"/>
                </a:solidFill>
                <a:latin typeface="Arial"/>
              </a:rPr>
              <a:t> Он оценивается по трём основным критериям:</a:t>
            </a:r>
            <a:endParaRPr lang="ru-RU" b="1" strike="noStrike" spc="-1" dirty="0">
              <a:latin typeface="Arial"/>
            </a:endParaRPr>
          </a:p>
          <a:p>
            <a:pPr algn="ctr"/>
            <a:endParaRPr lang="ru-RU" b="1" strike="noStrike" spc="-1" dirty="0">
              <a:latin typeface="Arial"/>
            </a:endParaRPr>
          </a:p>
          <a:p>
            <a:pPr algn="ctr"/>
            <a:r>
              <a:rPr lang="ru-RU" b="0" strike="noStrike" spc="-1" dirty="0">
                <a:solidFill>
                  <a:srgbClr val="000000"/>
                </a:solidFill>
                <a:latin typeface="Arial"/>
              </a:rPr>
              <a:t>1. Выполнение коммуникативной задачи. </a:t>
            </a:r>
            <a:endParaRPr lang="ru-RU" b="1" strike="noStrike" spc="-1" dirty="0">
              <a:latin typeface="Arial"/>
            </a:endParaRPr>
          </a:p>
          <a:p>
            <a:pPr algn="ctr"/>
            <a:endParaRPr lang="ru-RU" b="1" strike="noStrike" spc="-1" dirty="0">
              <a:latin typeface="Arial"/>
            </a:endParaRPr>
          </a:p>
          <a:p>
            <a:pPr algn="ctr"/>
            <a:r>
              <a:rPr lang="ru-RU" b="0" strike="noStrike" spc="-1" dirty="0">
                <a:solidFill>
                  <a:srgbClr val="000000"/>
                </a:solidFill>
                <a:latin typeface="Arial"/>
              </a:rPr>
              <a:t>2. Учёт речевой ситуации.  лексика соответствует моменту.</a:t>
            </a:r>
            <a:endParaRPr lang="ru-RU" b="1" strike="noStrike" spc="-1" dirty="0">
              <a:latin typeface="Arial"/>
            </a:endParaRPr>
          </a:p>
          <a:p>
            <a:pPr algn="ctr"/>
            <a:endParaRPr lang="ru-RU" b="1" strike="noStrike" spc="-1" dirty="0">
              <a:latin typeface="Arial"/>
            </a:endParaRPr>
          </a:p>
          <a:p>
            <a:pPr algn="ctr"/>
            <a:r>
              <a:rPr lang="ru-RU" b="0" strike="noStrike" spc="-1" dirty="0">
                <a:solidFill>
                  <a:srgbClr val="000000"/>
                </a:solidFill>
                <a:latin typeface="Arial"/>
              </a:rPr>
              <a:t>3. Речевое оформление.  если в вашей речи есть смысловая цельность, связность и последовательность изложения и если в ней нет логических ошибок. </a:t>
            </a:r>
            <a:endParaRPr lang="ru-RU" b="1" strike="noStrike" spc="-1" dirty="0">
              <a:latin typeface="Arial"/>
            </a:endParaRPr>
          </a:p>
          <a:p>
            <a:pPr algn="ctr"/>
            <a:endParaRPr lang="ru-RU" b="1" strike="noStrike" spc="-1" dirty="0">
              <a:latin typeface="Arial"/>
            </a:endParaRPr>
          </a:p>
          <a:p>
            <a:pPr algn="ctr"/>
            <a:r>
              <a:rPr lang="ru-RU" b="0" strike="noStrike" spc="-1" dirty="0">
                <a:solidFill>
                  <a:srgbClr val="000000"/>
                </a:solidFill>
                <a:latin typeface="Arial"/>
              </a:rPr>
              <a:t>Также у текста обязательно должно быть заключение, а конструкции не должны быть однотипными: например, «Я очень люблю вышивать. Также я очень люблю ходить в кино. Я люблю читать книги перед сном».</a:t>
            </a:r>
            <a:endParaRPr lang="ru-RU" b="1" strike="noStrike" spc="-1" dirty="0">
              <a:latin typeface="Arial"/>
            </a:endParaRPr>
          </a:p>
          <a:p>
            <a:pPr algn="ctr"/>
            <a:endParaRPr lang="ru-RU" sz="1400" b="1" strike="noStrike" spc="-1" dirty="0">
              <a:latin typeface="Arial"/>
            </a:endParaRPr>
          </a:p>
          <a:p>
            <a:pPr algn="ctr"/>
            <a:endParaRPr lang="ru-RU" sz="14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857160" y="609480"/>
            <a:ext cx="7406280" cy="135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1" strike="noStrike" spc="-1" dirty="0">
                <a:solidFill>
                  <a:srgbClr val="000000"/>
                </a:solidFill>
                <a:latin typeface="Corbel"/>
              </a:rPr>
              <a:t>Процедура </a:t>
            </a:r>
            <a:r>
              <a:rPr lang="ru-RU" sz="4400" b="1" spc="-1" dirty="0">
                <a:solidFill>
                  <a:srgbClr val="000000"/>
                </a:solidFill>
                <a:latin typeface="Corbel"/>
              </a:rPr>
              <a:t>собеседования</a:t>
            </a:r>
            <a:endParaRPr lang="ru-RU" sz="4400" b="1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857160" y="2057400"/>
            <a:ext cx="7404480" cy="403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>
                <a:latin typeface="Arial"/>
              </a:rPr>
              <a:t>Четвертое задание: </a:t>
            </a:r>
          </a:p>
          <a:p>
            <a:pPr algn="ctr"/>
            <a:r>
              <a:rPr lang="ru-RU" sz="3200" b="1" i="1" strike="noStrike" spc="-1" dirty="0">
                <a:latin typeface="Arial"/>
              </a:rPr>
              <a:t>участие в диалоге.</a:t>
            </a:r>
            <a:endParaRPr lang="ru-RU" sz="3200" b="1" strike="noStrike" spc="-1" dirty="0">
              <a:latin typeface="Arial"/>
            </a:endParaRPr>
          </a:p>
          <a:p>
            <a:pPr algn="ctr"/>
            <a:endParaRPr lang="ru-RU" sz="3200" b="1" strike="noStrike" spc="-1" dirty="0">
              <a:latin typeface="Arial"/>
            </a:endParaRPr>
          </a:p>
          <a:p>
            <a:pPr algn="ctr"/>
            <a:endParaRPr lang="ru-RU" sz="32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857160" y="609480"/>
            <a:ext cx="7406280" cy="135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1" strike="noStrike" spc="-1" dirty="0">
                <a:solidFill>
                  <a:srgbClr val="000000"/>
                </a:solidFill>
                <a:latin typeface="Corbel"/>
              </a:rPr>
              <a:t>Как справиться с четвертым заданием?</a:t>
            </a:r>
          </a:p>
        </p:txBody>
      </p:sp>
      <p:sp>
        <p:nvSpPr>
          <p:cNvPr id="312" name="TextShape 2"/>
          <p:cNvSpPr txBox="1"/>
          <p:nvPr/>
        </p:nvSpPr>
        <p:spPr>
          <a:xfrm>
            <a:off x="857160" y="2057400"/>
            <a:ext cx="7404480" cy="403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780928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Тренируйтесь вести диалог с родственниками, друзьями</a:t>
            </a:r>
          </a:p>
          <a:p>
            <a:endParaRPr lang="ru-RU" dirty="0"/>
          </a:p>
          <a:p>
            <a:r>
              <a:rPr lang="ru-RU" dirty="0"/>
              <a:t>- Записывайте свои диалоги на диктофон или видео</a:t>
            </a:r>
          </a:p>
          <a:p>
            <a:endParaRPr lang="ru-RU" dirty="0"/>
          </a:p>
          <a:p>
            <a:r>
              <a:rPr lang="ru-RU" dirty="0"/>
              <a:t>- Если не знаешь как ответить на вопрос, переспроси: «Правильно ли я понял…». </a:t>
            </a:r>
          </a:p>
        </p:txBody>
      </p:sp>
      <p:pic>
        <p:nvPicPr>
          <p:cNvPr id="5" name="Рисунок 4" descr="диалог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467828"/>
            <a:ext cx="3203848" cy="16803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/>
          </p:nvPr>
        </p:nvSpPr>
        <p:spPr>
          <a:xfrm>
            <a:off x="467544" y="1844824"/>
            <a:ext cx="4005456" cy="5013176"/>
          </a:xfrm>
        </p:spPr>
        <p:txBody>
          <a:bodyPr/>
          <a:lstStyle/>
          <a:p>
            <a:r>
              <a:rPr lang="ru-RU" dirty="0"/>
              <a:t>1. Эффект </a:t>
            </a:r>
            <a:r>
              <a:rPr lang="ru-RU" dirty="0" err="1"/>
              <a:t>Пигмалиона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3. Убедительный язык тела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пигмали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064" y="2783245"/>
            <a:ext cx="3180509" cy="24421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767800"/>
          </a:xfrm>
        </p:spPr>
        <p:txBody>
          <a:bodyPr/>
          <a:lstStyle/>
          <a:p>
            <a:pPr algn="ctr"/>
            <a:r>
              <a:rPr lang="ru-RU" sz="4400" b="1" strike="noStrike" spc="-1" dirty="0">
                <a:solidFill>
                  <a:srgbClr val="000000"/>
                </a:solidFill>
                <a:latin typeface="Corbel"/>
              </a:rPr>
              <a:t>Как справиться с четвертым заданием?</a:t>
            </a:r>
            <a:br>
              <a:rPr lang="ru-RU" sz="4400" b="1" strike="noStrike" spc="-1" dirty="0">
                <a:solidFill>
                  <a:srgbClr val="000000"/>
                </a:solidFill>
                <a:latin typeface="Corbel"/>
              </a:rPr>
            </a:br>
            <a:r>
              <a:rPr lang="ru-RU" dirty="0">
                <a:solidFill>
                  <a:srgbClr val="0070C0"/>
                </a:solidFill>
              </a:rPr>
              <a:t>Как понравиться собеседнику?</a:t>
            </a:r>
            <a:br>
              <a:rPr lang="ru-RU" dirty="0">
                <a:solidFill>
                  <a:srgbClr val="0070C0"/>
                </a:solidFill>
              </a:rPr>
            </a:br>
            <a:br>
              <a:rPr lang="ru-RU" b="1" strike="noStrike" spc="-1" dirty="0">
                <a:solidFill>
                  <a:srgbClr val="000000"/>
                </a:solidFill>
                <a:latin typeface="Corbel"/>
              </a:rPr>
            </a:br>
            <a:endParaRPr lang="ru-RU" dirty="0"/>
          </a:p>
        </p:txBody>
      </p:sp>
      <p:pic>
        <p:nvPicPr>
          <p:cNvPr id="5" name="Рисунок 4" descr="мо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844824"/>
            <a:ext cx="1512168" cy="2057713"/>
          </a:xfrm>
          <a:prstGeom prst="rect">
            <a:avLst/>
          </a:prstGeom>
        </p:spPr>
      </p:pic>
      <p:pic>
        <p:nvPicPr>
          <p:cNvPr id="6" name="Рисунок 5" descr="по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5578" y="5312565"/>
            <a:ext cx="882929" cy="1324394"/>
          </a:xfrm>
          <a:prstGeom prst="rect">
            <a:avLst/>
          </a:prstGeom>
        </p:spPr>
      </p:pic>
      <p:pic>
        <p:nvPicPr>
          <p:cNvPr id="7" name="Рисунок 6" descr="контак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517232"/>
            <a:ext cx="1808091" cy="936104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4848816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2. Встречают по одёжке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	       4. Визуальный контакт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432000" y="216000"/>
            <a:ext cx="8352000" cy="2304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3000"/>
          </a:bodyPr>
          <a:lstStyle/>
          <a:p>
            <a:pPr algn="ctr">
              <a:lnSpc>
                <a:spcPct val="90000"/>
              </a:lnSpc>
            </a:pPr>
            <a:br/>
            <a:r>
              <a:rPr lang="ru-RU" sz="4400" b="1" strike="noStrike" spc="-1">
                <a:solidFill>
                  <a:srgbClr val="A6B727"/>
                </a:solidFill>
                <a:latin typeface="Corbel"/>
              </a:rPr>
              <a:t> </a:t>
            </a:r>
            <a:r>
              <a:rPr lang="ru-RU" sz="4400" b="1" strike="noStrike" spc="-1">
                <a:solidFill>
                  <a:srgbClr val="000000"/>
                </a:solidFill>
                <a:latin typeface="Corbel"/>
              </a:rPr>
              <a:t>Стресс.</a:t>
            </a:r>
            <a:br/>
            <a:r>
              <a:rPr lang="ru-RU" sz="4400" b="1" strike="noStrike" spc="-1">
                <a:solidFill>
                  <a:srgbClr val="000000"/>
                </a:solidFill>
                <a:latin typeface="Corbel"/>
              </a:rPr>
              <a:t>Может стать нашим помощником!</a:t>
            </a:r>
            <a:br/>
            <a:endParaRPr lang="ru-RU" sz="4400" b="1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875520" y="1361880"/>
            <a:ext cx="7404480" cy="4038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400"/>
              </a:spcBef>
            </a:pPr>
            <a:endParaRPr lang="ru-RU" sz="2200" b="0" strike="noStrike" spc="-1" dirty="0">
              <a:solidFill>
                <a:srgbClr val="A6B727"/>
              </a:solidFill>
              <a:latin typeface="Corbel"/>
            </a:endParaRP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ru-RU" sz="2200" b="0" strike="noStrike" spc="-1" dirty="0">
                <a:solidFill>
                  <a:srgbClr val="A6B727"/>
                </a:solidFill>
                <a:latin typeface="Corbel"/>
              </a:rPr>
              <a:t> </a:t>
            </a:r>
            <a:r>
              <a:rPr lang="ru-RU" sz="2200" b="0" strike="noStrike" spc="-1" dirty="0">
                <a:solidFill>
                  <a:srgbClr val="000000"/>
                </a:solidFill>
                <a:latin typeface="Corbel"/>
              </a:rPr>
              <a:t>Для преодоления испытаний у человека есть универсальный механизм – стресс. Выброс адреналина и других стимуляторов организма мобилизует скорость мышления, память, работоспособность и выносливость и т.д.</a:t>
            </a:r>
            <a:endParaRPr lang="ru-RU" sz="2200" b="0" strike="noStrike" spc="-1" dirty="0">
              <a:solidFill>
                <a:srgbClr val="A6B727"/>
              </a:solidFill>
              <a:latin typeface="Corbel"/>
            </a:endParaRP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r>
              <a:rPr lang="ru-RU" sz="2200" b="0" strike="noStrike" spc="-1" dirty="0">
                <a:solidFill>
                  <a:srgbClr val="000000"/>
                </a:solidFill>
                <a:latin typeface="Corbel"/>
              </a:rPr>
              <a:t>Если успешно «победить» стрессовую ситуацию, то навык сопротивляться стрессогенным факторам растёт. </a:t>
            </a:r>
            <a:endParaRPr lang="ru-RU" sz="2200" b="0" strike="noStrike" spc="-1" dirty="0">
              <a:solidFill>
                <a:srgbClr val="A6B727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lang="ru-RU" sz="2200" b="0" strike="noStrike" spc="-1" dirty="0">
              <a:solidFill>
                <a:srgbClr val="A6B727"/>
              </a:solidFill>
              <a:latin typeface="Corbel"/>
            </a:endParaRPr>
          </a:p>
        </p:txBody>
      </p:sp>
      <p:pic>
        <p:nvPicPr>
          <p:cNvPr id="274" name="Рисунок 273"/>
          <p:cNvPicPr/>
          <p:nvPr/>
        </p:nvPicPr>
        <p:blipFill>
          <a:blip r:embed="rId2" cstate="print"/>
          <a:stretch/>
        </p:blipFill>
        <p:spPr>
          <a:xfrm>
            <a:off x="144000" y="4896000"/>
            <a:ext cx="2966760" cy="1744920"/>
          </a:xfrm>
          <a:prstGeom prst="rect">
            <a:avLst/>
          </a:prstGeom>
          <a:ln>
            <a:noFill/>
          </a:ln>
        </p:spPr>
      </p:pic>
      <p:pic>
        <p:nvPicPr>
          <p:cNvPr id="275" name="Рисунок 274"/>
          <p:cNvPicPr/>
          <p:nvPr/>
        </p:nvPicPr>
        <p:blipFill>
          <a:blip r:embed="rId3" cstate="print"/>
          <a:stretch/>
        </p:blipFill>
        <p:spPr>
          <a:xfrm>
            <a:off x="6624000" y="4670280"/>
            <a:ext cx="2160000" cy="216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360000" y="573120"/>
            <a:ext cx="8424000" cy="111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1" strike="noStrike" spc="-1" dirty="0">
                <a:solidFill>
                  <a:srgbClr val="000000"/>
                </a:solidFill>
                <a:latin typeface="Corbel"/>
              </a:rPr>
              <a:t>Не «трудное испытание», а просто «</a:t>
            </a:r>
            <a:r>
              <a:rPr lang="ru-RU" sz="4400" b="1" spc="-1" dirty="0">
                <a:solidFill>
                  <a:srgbClr val="000000"/>
                </a:solidFill>
                <a:latin typeface="Corbel"/>
              </a:rPr>
              <a:t>собеседование</a:t>
            </a:r>
            <a:r>
              <a:rPr lang="ru-RU" sz="4400" b="1" strike="noStrike" spc="-1" dirty="0">
                <a:solidFill>
                  <a:srgbClr val="000000"/>
                </a:solidFill>
                <a:latin typeface="Corbel"/>
              </a:rPr>
              <a:t>».</a:t>
            </a:r>
          </a:p>
        </p:txBody>
      </p:sp>
      <p:sp>
        <p:nvSpPr>
          <p:cNvPr id="314" name="TextShape 2"/>
          <p:cNvSpPr txBox="1"/>
          <p:nvPr/>
        </p:nvSpPr>
        <p:spPr>
          <a:xfrm>
            <a:off x="576000" y="1728000"/>
            <a:ext cx="7848000" cy="345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200" b="0" strike="noStrike" spc="-1" dirty="0">
                <a:latin typeface="Arial"/>
              </a:rPr>
              <a:t>Известно, что зачастую наибольшую тревогу вызывает не предстоящий экзамен, а мысли по поводу этого события. </a:t>
            </a:r>
          </a:p>
          <a:p>
            <a:pPr algn="ctr"/>
            <a:endParaRPr lang="ru-RU" sz="2200" b="0" strike="noStrike" spc="-1" dirty="0">
              <a:latin typeface="Arial"/>
            </a:endParaRPr>
          </a:p>
          <a:p>
            <a:pPr algn="ctr"/>
            <a:r>
              <a:rPr lang="ru-RU" sz="2200" b="0" strike="noStrike" spc="-1" dirty="0">
                <a:latin typeface="Arial"/>
              </a:rPr>
              <a:t> Полезно дать позитивное или нейтральное мысленное определение экзамену, делающее восприятие этого события более спокойным</a:t>
            </a:r>
          </a:p>
        </p:txBody>
      </p:sp>
      <p:pic>
        <p:nvPicPr>
          <p:cNvPr id="315" name="Рисунок 314"/>
          <p:cNvPicPr/>
          <p:nvPr/>
        </p:nvPicPr>
        <p:blipFill>
          <a:blip r:embed="rId2" cstate="print"/>
          <a:stretch/>
        </p:blipFill>
        <p:spPr>
          <a:xfrm>
            <a:off x="720000" y="4824000"/>
            <a:ext cx="2952000" cy="1878480"/>
          </a:xfrm>
          <a:prstGeom prst="rect">
            <a:avLst/>
          </a:prstGeom>
          <a:ln>
            <a:noFill/>
          </a:ln>
        </p:spPr>
      </p:pic>
      <p:pic>
        <p:nvPicPr>
          <p:cNvPr id="316" name="Рисунок 315"/>
          <p:cNvPicPr/>
          <p:nvPr/>
        </p:nvPicPr>
        <p:blipFill>
          <a:blip r:embed="rId3" cstate="print"/>
          <a:stretch/>
        </p:blipFill>
        <p:spPr>
          <a:xfrm>
            <a:off x="5587200" y="4842000"/>
            <a:ext cx="2966760" cy="1854000"/>
          </a:xfrm>
          <a:prstGeom prst="rect">
            <a:avLst/>
          </a:prstGeom>
          <a:ln>
            <a:noFill/>
          </a:ln>
        </p:spPr>
      </p:pic>
      <p:sp>
        <p:nvSpPr>
          <p:cNvPr id="317" name="TextShape 3"/>
          <p:cNvSpPr txBox="1"/>
          <p:nvPr/>
        </p:nvSpPr>
        <p:spPr>
          <a:xfrm>
            <a:off x="1800000" y="6277680"/>
            <a:ext cx="1440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Экзамен</a:t>
            </a:r>
          </a:p>
        </p:txBody>
      </p:sp>
      <p:sp>
        <p:nvSpPr>
          <p:cNvPr id="318" name="TextShape 4"/>
          <p:cNvSpPr txBox="1"/>
          <p:nvPr/>
        </p:nvSpPr>
        <p:spPr>
          <a:xfrm>
            <a:off x="6012160" y="6192000"/>
            <a:ext cx="21958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b="1" spc="-1" dirty="0">
                <a:latin typeface="Arial"/>
              </a:rPr>
              <a:t>Собеседование</a:t>
            </a:r>
            <a:endParaRPr lang="ru-RU" sz="18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857160" y="-128880"/>
            <a:ext cx="7405560" cy="146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br>
              <a:rPr dirty="0"/>
            </a:br>
            <a:r>
              <a:rPr lang="ru-RU" sz="4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Дыхательное упражнение для снятия стресса, тревоги.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386280" y="927360"/>
            <a:ext cx="5089320" cy="575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400"/>
              </a:spcBef>
            </a:pPr>
            <a:endParaRPr lang="ru-RU" sz="1800" b="0" strike="noStrike" spc="-1" dirty="0">
              <a:latin typeface="Arial"/>
            </a:endParaRPr>
          </a:p>
          <a:p>
            <a:pPr marL="228600" indent="-1818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endParaRPr lang="ru-RU" sz="1800" b="0" strike="noStrike" spc="-1" dirty="0">
              <a:latin typeface="Arial"/>
            </a:endParaRPr>
          </a:p>
          <a:p>
            <a:pPr marL="228600" indent="-1818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ru-RU" sz="2200" b="1" strike="noStrike" spc="-1" dirty="0">
                <a:solidFill>
                  <a:srgbClr val="000000"/>
                </a:solidFill>
                <a:latin typeface="Corbel"/>
                <a:ea typeface="DejaVu Sans"/>
              </a:rPr>
              <a:t>Сядь удобно, можно положить </a:t>
            </a:r>
          </a:p>
          <a:p>
            <a:pPr marL="228600" indent="-1818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ru-RU" sz="2200" b="1" strike="noStrike" spc="-1" dirty="0">
                <a:solidFill>
                  <a:srgbClr val="000000"/>
                </a:solidFill>
                <a:latin typeface="Corbel"/>
                <a:ea typeface="DejaVu Sans"/>
              </a:rPr>
              <a:t>руку на живот</a:t>
            </a:r>
            <a:endParaRPr lang="ru-RU" sz="2200" b="0" strike="noStrike" spc="-1" dirty="0">
              <a:latin typeface="Arial"/>
            </a:endParaRPr>
          </a:p>
          <a:p>
            <a:pPr marL="228600" indent="-1818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endParaRPr lang="ru-RU" sz="2200" b="0" strike="noStrike" spc="-1" dirty="0">
              <a:latin typeface="Arial"/>
            </a:endParaRPr>
          </a:p>
          <a:p>
            <a:pPr marL="45720">
              <a:lnSpc>
                <a:spcPct val="90000"/>
              </a:lnSpc>
              <a:spcBef>
                <a:spcPts val="1400"/>
              </a:spcBef>
            </a:pPr>
            <a:endParaRPr lang="ru-RU" sz="2200" b="0" strike="noStrike" spc="-1" dirty="0">
              <a:latin typeface="Arial"/>
            </a:endParaRPr>
          </a:p>
        </p:txBody>
      </p:sp>
      <p:pic>
        <p:nvPicPr>
          <p:cNvPr id="321" name="Рисунок 320"/>
          <p:cNvPicPr/>
          <p:nvPr/>
        </p:nvPicPr>
        <p:blipFill>
          <a:blip r:embed="rId2" cstate="print"/>
          <a:stretch/>
        </p:blipFill>
        <p:spPr>
          <a:xfrm>
            <a:off x="5076056" y="1916832"/>
            <a:ext cx="3744000" cy="1799280"/>
          </a:xfrm>
          <a:prstGeom prst="rect">
            <a:avLst/>
          </a:prstGeom>
          <a:ln>
            <a:noFill/>
          </a:ln>
        </p:spPr>
      </p:pic>
      <p:pic>
        <p:nvPicPr>
          <p:cNvPr id="322" name="Рисунок 321"/>
          <p:cNvPicPr/>
          <p:nvPr/>
        </p:nvPicPr>
        <p:blipFill>
          <a:blip r:embed="rId3" cstate="print"/>
          <a:stretch/>
        </p:blipFill>
        <p:spPr>
          <a:xfrm>
            <a:off x="216000" y="2808000"/>
            <a:ext cx="3361680" cy="2520000"/>
          </a:xfrm>
          <a:prstGeom prst="rect">
            <a:avLst/>
          </a:prstGeom>
          <a:ln>
            <a:noFill/>
          </a:ln>
        </p:spPr>
      </p:pic>
      <p:sp>
        <p:nvSpPr>
          <p:cNvPr id="323" name="TextShape 3"/>
          <p:cNvSpPr txBox="1"/>
          <p:nvPr/>
        </p:nvSpPr>
        <p:spPr>
          <a:xfrm>
            <a:off x="4716016" y="3933056"/>
            <a:ext cx="4139984" cy="28083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2800" b="1" strike="noStrike" spc="-1" dirty="0">
                <a:solidFill>
                  <a:srgbClr val="FF0000"/>
                </a:solidFill>
                <a:latin typeface="Corbel"/>
                <a:ea typeface="DejaVu Sans"/>
              </a:rPr>
              <a:t>4 – 4- 6</a:t>
            </a:r>
          </a:p>
          <a:p>
            <a:pPr algn="ctr"/>
            <a:r>
              <a:rPr lang="ru-RU" sz="2800" b="1" strike="noStrike" spc="-1" dirty="0">
                <a:solidFill>
                  <a:srgbClr val="FF0000"/>
                </a:solidFill>
                <a:latin typeface="Corbel"/>
                <a:ea typeface="DejaVu Sans"/>
              </a:rPr>
              <a:t> </a:t>
            </a:r>
          </a:p>
          <a:p>
            <a:r>
              <a:rPr lang="ru-RU" sz="1600" b="1" strike="noStrike" spc="-1" dirty="0">
                <a:solidFill>
                  <a:srgbClr val="000000"/>
                </a:solidFill>
                <a:latin typeface="Corbel"/>
                <a:ea typeface="DejaVu Sans"/>
              </a:rPr>
              <a:t>-  Глубокий вдох через нос (4 секунды)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br>
              <a:rPr sz="1600" dirty="0"/>
            </a:br>
            <a:r>
              <a:rPr lang="ru-RU" sz="1600" b="1" strike="noStrike" spc="-1" dirty="0">
                <a:solidFill>
                  <a:srgbClr val="000000"/>
                </a:solidFill>
                <a:latin typeface="Corbel"/>
                <a:ea typeface="DejaVu Sans"/>
              </a:rPr>
              <a:t>- Задержка дыхания (4 секунды).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1600" b="1" strike="noStrike" spc="-1" dirty="0">
                <a:solidFill>
                  <a:srgbClr val="000000"/>
                </a:solidFill>
                <a:latin typeface="Corbel"/>
                <a:ea typeface="DejaVu Sans"/>
              </a:rPr>
              <a:t> - Медленный выдох (6 секунд).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Заземление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51520" y="1604520"/>
            <a:ext cx="2808312" cy="3192632"/>
          </a:xfrm>
        </p:spPr>
        <p:txBody>
          <a:bodyPr/>
          <a:lstStyle/>
          <a:p>
            <a:endParaRPr lang="ru-RU" sz="1600" b="1" dirty="0"/>
          </a:p>
          <a:p>
            <a:endParaRPr lang="ru-RU" sz="1400" b="1" dirty="0"/>
          </a:p>
          <a:p>
            <a:endParaRPr lang="ru-RU" sz="1400" b="1" dirty="0"/>
          </a:p>
          <a:p>
            <a:endParaRPr lang="ru-RU" sz="1400" b="1" dirty="0"/>
          </a:p>
          <a:p>
            <a:pPr algn="ctr"/>
            <a:r>
              <a:rPr lang="ru-RU" sz="1400" b="1" dirty="0"/>
              <a:t>Касание</a:t>
            </a:r>
            <a:endParaRPr lang="ru-RU" sz="1400" dirty="0"/>
          </a:p>
          <a:p>
            <a:pPr algn="just"/>
            <a:r>
              <a:rPr lang="ru-RU" sz="1400" dirty="0"/>
              <a:t>Прикоснитесь поочерёдно к 3-5 объектам, которые находятся рядом с вами. Опишите каждый из них для себя в голове. Какой он? Гладкий, шероховатый, мягкий, жёсткий, тёплый, холодный…?</a:t>
            </a:r>
          </a:p>
        </p:txBody>
      </p:sp>
      <p:pic>
        <p:nvPicPr>
          <p:cNvPr id="4" name="Рисунок 3" descr="рука на стол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2592288" cy="1460444"/>
          </a:xfrm>
          <a:prstGeom prst="rect">
            <a:avLst/>
          </a:prstGeom>
        </p:spPr>
      </p:pic>
      <p:pic>
        <p:nvPicPr>
          <p:cNvPr id="5" name="Рисунок 4" descr="гла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268760"/>
            <a:ext cx="2213941" cy="14815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56176" y="2924944"/>
            <a:ext cx="2646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Зрение </a:t>
            </a:r>
          </a:p>
          <a:p>
            <a:r>
              <a:rPr lang="ru-RU" sz="1400" dirty="0"/>
              <a:t>Можно просто так же найти 3-5 каких-то вещей и описать то, как они выглядят в уме для себя (цвет, форма, размер и т.д.). </a:t>
            </a:r>
          </a:p>
        </p:txBody>
      </p:sp>
      <p:pic>
        <p:nvPicPr>
          <p:cNvPr id="7" name="Рисунок 6" descr="ух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005064"/>
            <a:ext cx="2392671" cy="151216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5797011"/>
            <a:ext cx="78143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Звуки.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 аналогии с предыдущими чувствами найдите 3-5 разных звуков и опишите их для себя.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Corbel"/>
              </a:rPr>
              <a:t>Позитивные установки для </a:t>
            </a:r>
            <a:r>
              <a:rPr lang="ru-RU" sz="4400" b="1" dirty="0">
                <a:latin typeface="Corbel" pitchFamily="34" charset="0"/>
              </a:rPr>
              <a:t>аутотренинга</a:t>
            </a:r>
            <a:r>
              <a:rPr lang="ru-RU" sz="4400" dirty="0"/>
              <a:t> </a:t>
            </a:r>
            <a:r>
              <a:rPr lang="ru-RU" sz="4400" b="1" strike="noStrike" spc="-1" dirty="0">
                <a:solidFill>
                  <a:srgbClr val="000000"/>
                </a:solidFill>
                <a:latin typeface="Corbel"/>
              </a:rPr>
              <a:t>: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432000" y="1728000"/>
            <a:ext cx="8254080" cy="42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8500"/>
          </a:bodyPr>
          <a:lstStyle/>
          <a:p>
            <a:pPr marL="432000" indent="-32364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Я готов к экзамену.</a:t>
            </a:r>
            <a:endParaRPr lang="ru-RU" sz="2400" b="0" strike="noStrike" spc="-1" dirty="0">
              <a:latin typeface="Arial"/>
            </a:endParaRPr>
          </a:p>
          <a:p>
            <a:pPr marL="432000" indent="-32364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У меня все получится! Я сделаю это!</a:t>
            </a:r>
          </a:p>
          <a:p>
            <a:pPr marL="432000" indent="-32364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 Ко мне возвращается спокойствие.</a:t>
            </a:r>
            <a:endParaRPr lang="ru-RU" sz="2400" b="0" strike="noStrike" spc="-1" dirty="0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000000"/>
                </a:solidFill>
                <a:latin typeface="Corbel"/>
              </a:rPr>
              <a:t>Это всего лишь экзамен. Я в безопасности.</a:t>
            </a:r>
          </a:p>
          <a:p>
            <a:pPr marL="432000" indent="-3236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dirty="0">
                <a:latin typeface="Corbel" pitchFamily="34" charset="0"/>
              </a:rPr>
              <a:t>Я уверен и спокоен </a:t>
            </a:r>
          </a:p>
          <a:p>
            <a:pPr marL="432000" indent="-3236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dirty="0">
                <a:latin typeface="Corbel" pitchFamily="34" charset="0"/>
              </a:rPr>
              <a:t>Я быстро вспоминаю весь материал</a:t>
            </a:r>
          </a:p>
          <a:p>
            <a:pPr marL="432000" indent="-32364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dirty="0">
                <a:latin typeface="Corbel" pitchFamily="34" charset="0"/>
              </a:rPr>
              <a:t> Я сосредоточен</a:t>
            </a: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3000" b="0" strike="noStrike" spc="-1" dirty="0">
              <a:latin typeface="Arial"/>
            </a:endParaRPr>
          </a:p>
        </p:txBody>
      </p:sp>
      <p:pic>
        <p:nvPicPr>
          <p:cNvPr id="6" name="Рисунок 5" descr="аутотренинг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484784"/>
            <a:ext cx="2376264" cy="1782198"/>
          </a:xfrm>
          <a:prstGeom prst="rect">
            <a:avLst/>
          </a:prstGeom>
        </p:spPr>
      </p:pic>
      <p:pic>
        <p:nvPicPr>
          <p:cNvPr id="7" name="Рисунок 6" descr="аутотренин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725144"/>
            <a:ext cx="2808312" cy="17271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/>
              <a:t>Психическая тренировка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3610744" cy="397728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Использование представлений</a:t>
            </a:r>
          </a:p>
          <a:p>
            <a:endParaRPr lang="ru-RU" dirty="0"/>
          </a:p>
          <a:p>
            <a:pPr algn="just"/>
            <a:r>
              <a:rPr lang="ru-RU" dirty="0"/>
              <a:t>Старайтесь вовлечь как можно больше ощущений, а также воссоздать или создать их эмоциональный тон, связанный с заданием, которое вы пытаетесь выполнить.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спор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700808"/>
            <a:ext cx="3960440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857160" y="128880"/>
            <a:ext cx="7405560" cy="10362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Corbel"/>
                <a:ea typeface="DejaVu Sans"/>
              </a:rPr>
              <a:t>Во время экзамена</a:t>
            </a:r>
            <a:br>
              <a:rPr dirty="0"/>
            </a:br>
            <a:endParaRPr lang="ru-RU" sz="4400" b="0" strike="noStrike" spc="-1" dirty="0"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235974" y="1327355"/>
            <a:ext cx="8908026" cy="55385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lang="ru-RU" sz="2400" b="1" strike="noStrike" spc="-1" dirty="0">
                <a:solidFill>
                  <a:srgbClr val="000000"/>
                </a:solidFill>
                <a:latin typeface="Tahoma"/>
                <a:ea typeface="Calibri"/>
              </a:rPr>
              <a:t>И вот ты перед дверью класса. Успокойся! Скажи несколько раз: «Я спокоен! Я совершенно спокоен. </a:t>
            </a:r>
            <a:endParaRPr lang="ru-RU" sz="24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lang="ru-RU" sz="2400" b="1" strike="noStrike" spc="-1" dirty="0">
                <a:solidFill>
                  <a:srgbClr val="000000"/>
                </a:solidFill>
                <a:latin typeface="Tahoma"/>
                <a:ea typeface="Calibri"/>
              </a:rPr>
              <a:t>Приведи в порядок свои эмоции, соберись с мыслями.</a:t>
            </a:r>
            <a:endParaRPr lang="ru-RU" sz="24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lang="ru-RU" sz="2400" b="1" strike="noStrike" spc="-1" dirty="0">
                <a:solidFill>
                  <a:srgbClr val="000000"/>
                </a:solidFill>
                <a:latin typeface="Tahoma"/>
                <a:ea typeface="Calibri"/>
              </a:rPr>
              <a:t>Смело входи в класс с уверенностью, что все получится.</a:t>
            </a:r>
            <a:endParaRPr lang="ru-RU" sz="24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lang="ru-RU" sz="2400" b="1" strike="noStrike" spc="-1" dirty="0">
                <a:solidFill>
                  <a:srgbClr val="000000"/>
                </a:solidFill>
                <a:latin typeface="Tahoma"/>
                <a:ea typeface="Calibri"/>
              </a:rPr>
              <a:t>Сядь удобно, выпрями спину. Подумай о том, что ты готовился и у тебя все получится. </a:t>
            </a:r>
            <a:endParaRPr lang="ru-RU" sz="24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lang="ru-RU" sz="2400" b="1" strike="noStrike" spc="-1" dirty="0">
                <a:solidFill>
                  <a:srgbClr val="000000"/>
                </a:solidFill>
                <a:latin typeface="Tahoma"/>
                <a:ea typeface="Calibri"/>
              </a:rPr>
              <a:t>Сосредоточься на словах «Я спокоен, я совершенно спокоен». Повтори их не спеша несколько раз. Мысли отгонять не стоит, так как это вызовет дополнительное напряжение. </a:t>
            </a:r>
            <a:endParaRPr lang="ru-RU" sz="24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lang="ru-RU" sz="2400" b="1" strike="noStrike" spc="-1" dirty="0">
                <a:solidFill>
                  <a:srgbClr val="000000"/>
                </a:solidFill>
                <a:latin typeface="Tahoma"/>
                <a:ea typeface="Calibri"/>
              </a:rPr>
              <a:t>В завершение сожми кисти в кулаки и резко разожми.</a:t>
            </a:r>
            <a:br>
              <a:rPr dirty="0"/>
            </a:br>
            <a:r>
              <a:rPr lang="ru-RU" sz="1800" b="1" strike="noStrike" spc="-1" dirty="0">
                <a:solidFill>
                  <a:srgbClr val="0070C0"/>
                </a:solidFill>
                <a:latin typeface="Tahoma"/>
                <a:ea typeface="DejaVu Sans"/>
              </a:rPr>
              <a:t> 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571680" y="1785960"/>
            <a:ext cx="7853760" cy="1751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1836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За 12 часов перед экзаменом вы должны отдохнуть и как следует выспаться.</a:t>
            </a:r>
            <a:endParaRPr lang="ru-RU" sz="2600" b="0" strike="noStrike" spc="-1" dirty="0">
              <a:latin typeface="Arial"/>
            </a:endParaRPr>
          </a:p>
        </p:txBody>
      </p:sp>
      <p:pic>
        <p:nvPicPr>
          <p:cNvPr id="330" name="Picture 3" descr="\\gerakl\adult_home$\ers\Мои документы\Мои рисунки\экзамены\74eb9edce39bca02e70cf0c50f671fda_big.jpg"/>
          <p:cNvPicPr/>
          <p:nvPr/>
        </p:nvPicPr>
        <p:blipFill>
          <a:blip r:embed="rId2" cstate="print"/>
          <a:stretch/>
        </p:blipFill>
        <p:spPr>
          <a:xfrm>
            <a:off x="2484360" y="3141720"/>
            <a:ext cx="3642120" cy="3142080"/>
          </a:xfrm>
          <a:prstGeom prst="rect">
            <a:avLst/>
          </a:prstGeom>
          <a:ln w="9360">
            <a:noFill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Накануне экзамена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251520" y="189000"/>
            <a:ext cx="8434200" cy="1151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Альтернатива успокоительным средствам – чай из трав.</a:t>
            </a:r>
            <a:endParaRPr lang="ru-RU" sz="3600" b="1" strike="noStrike" spc="-1" dirty="0">
              <a:latin typeface="Arial"/>
            </a:endParaRPr>
          </a:p>
        </p:txBody>
      </p:sp>
      <p:pic>
        <p:nvPicPr>
          <p:cNvPr id="335" name="Picture 5" descr="1375556366_chay-s-melissoy"/>
          <p:cNvPicPr/>
          <p:nvPr/>
        </p:nvPicPr>
        <p:blipFill>
          <a:blip r:embed="rId2" cstate="print"/>
          <a:stretch/>
        </p:blipFill>
        <p:spPr>
          <a:xfrm>
            <a:off x="5292720" y="2349360"/>
            <a:ext cx="3526200" cy="2807280"/>
          </a:xfrm>
          <a:prstGeom prst="rect">
            <a:avLst/>
          </a:prstGeom>
          <a:ln>
            <a:noFill/>
          </a:ln>
        </p:spPr>
      </p:pic>
      <p:pic>
        <p:nvPicPr>
          <p:cNvPr id="336" name="Picture 7" descr="nastoi-romashka-300x201"/>
          <p:cNvPicPr/>
          <p:nvPr/>
        </p:nvPicPr>
        <p:blipFill>
          <a:blip r:embed="rId3" cstate="print"/>
          <a:stretch/>
        </p:blipFill>
        <p:spPr>
          <a:xfrm>
            <a:off x="1763640" y="1413000"/>
            <a:ext cx="2856600" cy="1913400"/>
          </a:xfrm>
          <a:prstGeom prst="rect">
            <a:avLst/>
          </a:prstGeom>
          <a:ln>
            <a:noFill/>
          </a:ln>
        </p:spPr>
      </p:pic>
      <p:pic>
        <p:nvPicPr>
          <p:cNvPr id="337" name="Picture 9" descr="11_(56)"/>
          <p:cNvPicPr/>
          <p:nvPr/>
        </p:nvPicPr>
        <p:blipFill>
          <a:blip r:embed="rId4" cstate="print"/>
          <a:stretch/>
        </p:blipFill>
        <p:spPr>
          <a:xfrm>
            <a:off x="826920" y="3645000"/>
            <a:ext cx="3824640" cy="295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Рисунок 337"/>
          <p:cNvPicPr/>
          <p:nvPr/>
        </p:nvPicPr>
        <p:blipFill>
          <a:blip r:embed="rId2" cstate="print"/>
          <a:stretch/>
        </p:blipFill>
        <p:spPr>
          <a:xfrm>
            <a:off x="1728000" y="734040"/>
            <a:ext cx="5904000" cy="558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857160" y="432000"/>
            <a:ext cx="7406280" cy="135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1" strike="noStrike" spc="-1">
                <a:solidFill>
                  <a:srgbClr val="000000"/>
                </a:solidFill>
                <a:latin typeface="Corbel"/>
              </a:rPr>
              <a:t>Дистресс. </a:t>
            </a:r>
            <a:br/>
            <a:r>
              <a:rPr lang="ru-RU" sz="4400" b="1" strike="noStrike" spc="-1">
                <a:solidFill>
                  <a:srgbClr val="000000"/>
                </a:solidFill>
                <a:latin typeface="Corbel"/>
              </a:rPr>
              <a:t>Мы с ним справимся!</a:t>
            </a:r>
          </a:p>
        </p:txBody>
      </p:sp>
      <p:sp>
        <p:nvSpPr>
          <p:cNvPr id="277" name="TextShape 2"/>
          <p:cNvSpPr txBox="1"/>
          <p:nvPr/>
        </p:nvSpPr>
        <p:spPr>
          <a:xfrm>
            <a:off x="731520" y="1721880"/>
            <a:ext cx="7404480" cy="403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latin typeface="Corbel"/>
              </a:rPr>
              <a:t>Но если энергетические запасы истощены, то на место полезного стресса  приходит дистресс.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latin typeface="Corbel"/>
              </a:rPr>
              <a:t>Психоэмоциональный дистресс отрицательно сказывается на деятельности человека, сопряжен с переживанием сильных эмоций.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000000"/>
                </a:solidFill>
                <a:latin typeface="Corbel"/>
              </a:rPr>
              <a:t>При этом следует различать дистресс и естественное состояние волнения, напряжения, мобилизации, сопровождающее  при ответе у доски, выполнении контрольной работы и т.п., которые не достигают непривычной для организма силы. </a:t>
            </a:r>
          </a:p>
        </p:txBody>
      </p:sp>
      <p:pic>
        <p:nvPicPr>
          <p:cNvPr id="278" name="Рисунок 277"/>
          <p:cNvPicPr/>
          <p:nvPr/>
        </p:nvPicPr>
        <p:blipFill>
          <a:blip r:embed="rId2" cstate="print"/>
          <a:stretch/>
        </p:blipFill>
        <p:spPr>
          <a:xfrm>
            <a:off x="5868144" y="5445224"/>
            <a:ext cx="1980104" cy="118489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1152000" y="1224000"/>
            <a:ext cx="6391440" cy="3440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1" strike="noStrike" spc="-1">
                <a:latin typeface="Arial"/>
              </a:rPr>
              <a:t>Назовите причину своего</a:t>
            </a:r>
            <a:r>
              <a:rPr lang="ru-RU" sz="3200" b="1" strike="noStrike" spc="-1">
                <a:latin typeface="Arial"/>
              </a:rPr>
              <a:t> </a:t>
            </a:r>
            <a:r>
              <a:rPr lang="ru-RU" sz="4400" b="1" strike="noStrike" spc="-1">
                <a:latin typeface="Arial"/>
              </a:rPr>
              <a:t>волнения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857160" y="609480"/>
            <a:ext cx="7406280" cy="135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1" strike="noStrike" spc="-1" dirty="0">
                <a:solidFill>
                  <a:srgbClr val="000000"/>
                </a:solidFill>
                <a:latin typeface="Corbel"/>
              </a:rPr>
              <a:t>Процедура </a:t>
            </a:r>
            <a:r>
              <a:rPr lang="ru-RU" sz="4400" b="1" spc="-1" dirty="0">
                <a:solidFill>
                  <a:srgbClr val="000000"/>
                </a:solidFill>
                <a:latin typeface="Corbel"/>
              </a:rPr>
              <a:t>собеседования</a:t>
            </a:r>
            <a:endParaRPr lang="ru-RU" sz="4400" b="1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288000" y="1512000"/>
            <a:ext cx="8208000" cy="460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 dirty="0">
              <a:latin typeface="Arial"/>
            </a:endParaRPr>
          </a:p>
          <a:p>
            <a:pPr algn="ctr"/>
            <a:r>
              <a:rPr lang="ru-RU" sz="3200" b="0" strike="noStrike" spc="-1" dirty="0">
                <a:latin typeface="Arial"/>
              </a:rPr>
              <a:t> Необходимо громко представиться, показать паспорт учителю-собеседнику.</a:t>
            </a:r>
          </a:p>
          <a:p>
            <a:pPr algn="ctr"/>
            <a:endParaRPr lang="ru-RU" sz="3200" b="0" strike="noStrike" spc="-1" dirty="0">
              <a:latin typeface="Arial"/>
            </a:endParaRPr>
          </a:p>
          <a:p>
            <a:pPr algn="ctr"/>
            <a:endParaRPr lang="ru-RU" sz="3200" b="0" strike="noStrike" spc="-1" dirty="0">
              <a:latin typeface="Arial"/>
            </a:endParaRPr>
          </a:p>
        </p:txBody>
      </p:sp>
      <p:pic>
        <p:nvPicPr>
          <p:cNvPr id="282" name="Рисунок 281"/>
          <p:cNvPicPr/>
          <p:nvPr/>
        </p:nvPicPr>
        <p:blipFill>
          <a:blip r:embed="rId2" cstate="print"/>
          <a:stretch/>
        </p:blipFill>
        <p:spPr>
          <a:xfrm>
            <a:off x="2736000" y="4680000"/>
            <a:ext cx="3528000" cy="206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857160" y="609480"/>
            <a:ext cx="7406280" cy="135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1" strike="noStrike" spc="-1" dirty="0">
                <a:solidFill>
                  <a:srgbClr val="000000"/>
                </a:solidFill>
                <a:latin typeface="Corbel"/>
              </a:rPr>
              <a:t>Процедура </a:t>
            </a:r>
            <a:r>
              <a:rPr lang="ru-RU" sz="4400" b="1" spc="-1" dirty="0">
                <a:solidFill>
                  <a:srgbClr val="000000"/>
                </a:solidFill>
                <a:latin typeface="Corbel"/>
              </a:rPr>
              <a:t>собеседования</a:t>
            </a:r>
            <a:endParaRPr lang="ru-RU" sz="4400" b="1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857160" y="2057400"/>
            <a:ext cx="7404480" cy="403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>
                <a:latin typeface="Arial"/>
              </a:rPr>
              <a:t>Первое задание: </a:t>
            </a:r>
            <a:r>
              <a:rPr lang="ru-RU" sz="3200" b="1" i="1" strike="noStrike" spc="-1">
                <a:latin typeface="Arial"/>
              </a:rPr>
              <a:t>чтение текста.</a:t>
            </a:r>
            <a:r>
              <a:rPr lang="ru-RU" sz="3200" b="0" strike="noStrike" spc="-1">
                <a:latin typeface="Arial"/>
              </a:rPr>
              <a:t> </a:t>
            </a:r>
          </a:p>
          <a:p>
            <a:pPr algn="ctr"/>
            <a:r>
              <a:rPr lang="ru-RU" sz="3200" b="0" strike="noStrike" spc="-1">
                <a:latin typeface="Arial"/>
              </a:rPr>
              <a:t> </a:t>
            </a:r>
          </a:p>
          <a:p>
            <a:pPr algn="ctr"/>
            <a:r>
              <a:rPr lang="ru-RU" sz="3200" b="0" strike="noStrike" spc="-1">
                <a:latin typeface="Arial"/>
              </a:rPr>
              <a:t>Познакомиться с текстом для чтения.</a:t>
            </a:r>
          </a:p>
          <a:p>
            <a:pPr algn="ctr"/>
            <a:endParaRPr lang="ru-RU" sz="3200" b="0" strike="noStrike" spc="-1">
              <a:latin typeface="Arial"/>
            </a:endParaRPr>
          </a:p>
          <a:p>
            <a:pPr algn="ctr"/>
            <a:r>
              <a:rPr lang="ru-RU" sz="3200" b="0" strike="noStrike" spc="-1">
                <a:latin typeface="Arial"/>
              </a:rPr>
              <a:t> По истечении 2-х минут читаете текст вслух.</a:t>
            </a:r>
          </a:p>
          <a:p>
            <a:pPr algn="ctr"/>
            <a:endParaRPr lang="ru-RU" sz="3200" b="0" strike="noStrike" spc="-1">
              <a:latin typeface="Arial"/>
            </a:endParaRPr>
          </a:p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857160" y="609480"/>
            <a:ext cx="7406280" cy="135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1" strike="noStrike" spc="-1">
                <a:solidFill>
                  <a:srgbClr val="000000"/>
                </a:solidFill>
                <a:latin typeface="Corbel"/>
              </a:rPr>
              <a:t>Как справиться с первым заданием?</a:t>
            </a:r>
          </a:p>
        </p:txBody>
      </p:sp>
      <p:sp>
        <p:nvSpPr>
          <p:cNvPr id="286" name="TextShape 2"/>
          <p:cNvSpPr txBox="1"/>
          <p:nvPr/>
        </p:nvSpPr>
        <p:spPr>
          <a:xfrm>
            <a:off x="216000" y="1721880"/>
            <a:ext cx="8208000" cy="403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2600" b="0" strike="noStrike" spc="-1" dirty="0">
                <a:solidFill>
                  <a:srgbClr val="000000"/>
                </a:solidFill>
                <a:latin typeface="Arial"/>
              </a:rPr>
              <a:t>- Тренируйтесь в чтении;</a:t>
            </a:r>
            <a:endParaRPr lang="ru-RU" sz="2600" b="0" strike="noStrike" spc="-1" dirty="0">
              <a:latin typeface="Arial"/>
            </a:endParaRPr>
          </a:p>
          <a:p>
            <a:endParaRPr lang="ru-RU" sz="2600" b="0" strike="noStrike" spc="-1" dirty="0">
              <a:latin typeface="Arial"/>
            </a:endParaRPr>
          </a:p>
          <a:p>
            <a:r>
              <a:rPr lang="ru-RU" sz="2600" b="0" strike="noStrike" spc="-1" dirty="0">
                <a:solidFill>
                  <a:srgbClr val="000000"/>
                </a:solidFill>
                <a:latin typeface="Arial"/>
              </a:rPr>
              <a:t>- Читайте кому-то (родственникам, друзьям) и получай обратную связь;</a:t>
            </a:r>
            <a:endParaRPr lang="ru-RU" sz="2600" b="0" strike="noStrike" spc="-1" dirty="0">
              <a:latin typeface="Arial"/>
            </a:endParaRPr>
          </a:p>
          <a:p>
            <a:endParaRPr lang="ru-RU" sz="2600" b="0" strike="noStrike" spc="-1" dirty="0">
              <a:latin typeface="Arial"/>
            </a:endParaRPr>
          </a:p>
          <a:p>
            <a:r>
              <a:rPr lang="ru-RU" sz="2600" b="0" strike="noStrike" spc="-1" dirty="0">
                <a:solidFill>
                  <a:srgbClr val="000000"/>
                </a:solidFill>
                <a:latin typeface="Arial"/>
              </a:rPr>
              <a:t>- Запишите себя на диктофон.</a:t>
            </a:r>
            <a:endParaRPr lang="ru-RU" sz="2600" b="0" strike="noStrike" spc="-1" dirty="0">
              <a:latin typeface="Arial"/>
            </a:endParaRPr>
          </a:p>
          <a:p>
            <a:pPr algn="ctr"/>
            <a:endParaRPr lang="ru-RU" sz="2600" b="0" strike="noStrike" spc="-1" dirty="0">
              <a:latin typeface="Arial"/>
            </a:endParaRPr>
          </a:p>
          <a:p>
            <a:pPr algn="ctr"/>
            <a:endParaRPr lang="ru-RU" sz="2600" b="0" strike="noStrike" spc="-1" dirty="0">
              <a:latin typeface="Arial"/>
            </a:endParaRPr>
          </a:p>
        </p:txBody>
      </p:sp>
      <p:pic>
        <p:nvPicPr>
          <p:cNvPr id="287" name="Рисунок 286"/>
          <p:cNvPicPr/>
          <p:nvPr/>
        </p:nvPicPr>
        <p:blipFill>
          <a:blip r:embed="rId2" cstate="print"/>
          <a:stretch/>
        </p:blipFill>
        <p:spPr>
          <a:xfrm>
            <a:off x="250200" y="4608000"/>
            <a:ext cx="3925800" cy="2086560"/>
          </a:xfrm>
          <a:prstGeom prst="rect">
            <a:avLst/>
          </a:prstGeom>
          <a:ln>
            <a:noFill/>
          </a:ln>
        </p:spPr>
      </p:pic>
      <p:pic>
        <p:nvPicPr>
          <p:cNvPr id="288" name="Рисунок 287"/>
          <p:cNvPicPr/>
          <p:nvPr/>
        </p:nvPicPr>
        <p:blipFill>
          <a:blip r:embed="rId3" cstate="print"/>
          <a:stretch/>
        </p:blipFill>
        <p:spPr>
          <a:xfrm>
            <a:off x="5040000" y="4536000"/>
            <a:ext cx="3312000" cy="220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857160" y="609480"/>
            <a:ext cx="7406280" cy="135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1" strike="noStrike" spc="-1" dirty="0">
                <a:solidFill>
                  <a:srgbClr val="000000"/>
                </a:solidFill>
                <a:latin typeface="Corbel"/>
              </a:rPr>
              <a:t>Процедура </a:t>
            </a:r>
            <a:r>
              <a:rPr lang="ru-RU" sz="4400" b="1" spc="-1" dirty="0">
                <a:solidFill>
                  <a:srgbClr val="000000"/>
                </a:solidFill>
                <a:latin typeface="Corbel"/>
              </a:rPr>
              <a:t>собеседования</a:t>
            </a:r>
            <a:endParaRPr lang="ru-RU" sz="4400" b="1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857160" y="2057400"/>
            <a:ext cx="7404480" cy="403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800" b="1" strike="noStrike" spc="-1" dirty="0">
                <a:latin typeface="Arial"/>
              </a:rPr>
              <a:t>Второе задание:</a:t>
            </a:r>
            <a:r>
              <a:rPr lang="ru-RU" sz="2800" b="0" strike="noStrike" spc="-1" dirty="0">
                <a:latin typeface="Arial"/>
              </a:rPr>
              <a:t> </a:t>
            </a:r>
            <a:r>
              <a:rPr lang="ru-RU" sz="2800" b="1" i="1" strike="noStrike" spc="-1" dirty="0">
                <a:latin typeface="Arial"/>
              </a:rPr>
              <a:t>пересказ текста.</a:t>
            </a:r>
            <a:r>
              <a:rPr lang="ru-RU" sz="2800" b="0" strike="noStrike" spc="-1" dirty="0">
                <a:latin typeface="Arial"/>
              </a:rPr>
              <a:t> </a:t>
            </a:r>
          </a:p>
          <a:p>
            <a:pPr algn="ctr"/>
            <a:r>
              <a:rPr lang="ru-RU" sz="2800" b="0" strike="noStrike" spc="-1" dirty="0">
                <a:latin typeface="Arial"/>
              </a:rPr>
              <a:t> </a:t>
            </a:r>
          </a:p>
          <a:p>
            <a:pPr algn="ctr">
              <a:buFontTx/>
              <a:buChar char="-"/>
            </a:pPr>
            <a:r>
              <a:rPr lang="ru-RU" sz="2800" b="0" strike="noStrike" spc="-1" dirty="0">
                <a:latin typeface="Arial"/>
              </a:rPr>
              <a:t> Можно пользоваться черновиком</a:t>
            </a:r>
          </a:p>
          <a:p>
            <a:pPr algn="ctr">
              <a:buFontTx/>
              <a:buChar char="-"/>
            </a:pPr>
            <a:endParaRPr lang="ru-RU" sz="2800" spc="-1" dirty="0">
              <a:latin typeface="Arial"/>
            </a:endParaRPr>
          </a:p>
          <a:p>
            <a:pPr algn="ctr">
              <a:buFontTx/>
              <a:buChar char="-"/>
            </a:pPr>
            <a:r>
              <a:rPr lang="ru-RU" sz="2800" b="0" strike="noStrike" spc="-1" dirty="0">
                <a:latin typeface="Arial"/>
              </a:rPr>
              <a:t> </a:t>
            </a:r>
            <a:r>
              <a:rPr lang="ru-RU" sz="2800" spc="-1" dirty="0">
                <a:latin typeface="Arial"/>
              </a:rPr>
              <a:t>Н</a:t>
            </a:r>
            <a:r>
              <a:rPr lang="ru-RU" sz="2800" b="0" strike="noStrike" spc="-1" dirty="0">
                <a:latin typeface="Arial"/>
              </a:rPr>
              <a:t>еобходимо включить в пересказ высказывание (цитату).</a:t>
            </a:r>
          </a:p>
          <a:p>
            <a:pPr algn="ctr"/>
            <a:r>
              <a:rPr lang="ru-RU" sz="2800" b="0" strike="noStrike" spc="-1" dirty="0">
                <a:latin typeface="Arial"/>
              </a:rPr>
              <a:t> </a:t>
            </a:r>
          </a:p>
          <a:p>
            <a:pPr algn="ctr"/>
            <a:endParaRPr lang="ru-RU" sz="2800" b="0" strike="noStrike" spc="-1" dirty="0">
              <a:latin typeface="Arial"/>
            </a:endParaRPr>
          </a:p>
          <a:p>
            <a:pPr algn="ctr"/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857160" y="609480"/>
            <a:ext cx="7406280" cy="135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1" strike="noStrike" spc="-1">
                <a:solidFill>
                  <a:srgbClr val="000000"/>
                </a:solidFill>
                <a:latin typeface="Corbel"/>
              </a:rPr>
              <a:t>Как справиться со вторым заданием?</a:t>
            </a:r>
          </a:p>
        </p:txBody>
      </p:sp>
      <p:sp>
        <p:nvSpPr>
          <p:cNvPr id="292" name="TextShape 2"/>
          <p:cNvSpPr txBox="1"/>
          <p:nvPr/>
        </p:nvSpPr>
        <p:spPr>
          <a:xfrm>
            <a:off x="857160" y="1526760"/>
            <a:ext cx="7404480" cy="510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2000" b="0" strike="noStrike" spc="-1" dirty="0">
              <a:latin typeface="Arial"/>
            </a:endParaRPr>
          </a:p>
          <a:p>
            <a:pPr algn="ctr"/>
            <a:endParaRPr lang="ru-RU" sz="2000" b="0" strike="noStrike" spc="-1" dirty="0">
              <a:latin typeface="Arial"/>
            </a:endParaRPr>
          </a:p>
          <a:p>
            <a:pPr algn="ctr"/>
            <a:r>
              <a:rPr lang="ru-RU" sz="2000" b="1" strike="noStrike" spc="-1" dirty="0">
                <a:latin typeface="Arial"/>
              </a:rPr>
              <a:t>Как быстро запомнить текст:</a:t>
            </a:r>
            <a:endParaRPr lang="ru-RU" sz="2000" b="0" strike="noStrike" spc="-1" dirty="0">
              <a:latin typeface="Arial"/>
            </a:endParaRPr>
          </a:p>
          <a:p>
            <a:pPr algn="ctr"/>
            <a:endParaRPr lang="ru-RU" sz="2000" b="0" strike="noStrike" spc="-1" dirty="0">
              <a:latin typeface="Arial"/>
            </a:endParaRPr>
          </a:p>
          <a:p>
            <a:pPr algn="ctr"/>
            <a:r>
              <a:rPr lang="ru-RU" sz="2000" b="1" strike="noStrike" spc="-1" dirty="0">
                <a:solidFill>
                  <a:srgbClr val="0070C0"/>
                </a:solidFill>
                <a:latin typeface="Arial"/>
              </a:rPr>
              <a:t>Составьте подробный план текста, с заголовками и тезисным описанием фрагмента.</a:t>
            </a:r>
            <a:endParaRPr lang="ru-RU" sz="2000" b="0" strike="noStrike" spc="-1" dirty="0">
              <a:solidFill>
                <a:srgbClr val="0070C0"/>
              </a:solidFill>
              <a:latin typeface="Arial"/>
            </a:endParaRPr>
          </a:p>
          <a:p>
            <a:pPr algn="ctr"/>
            <a:endParaRPr lang="ru-RU" sz="2000" b="0" strike="noStrike" spc="-1" dirty="0">
              <a:latin typeface="Arial"/>
            </a:endParaRPr>
          </a:p>
          <a:p>
            <a:pPr algn="ctr"/>
            <a:r>
              <a:rPr lang="ru-RU" sz="2000" b="0" strike="noStrike" spc="-1" dirty="0">
                <a:latin typeface="Arial"/>
              </a:rPr>
              <a:t>1. Разбейте длинный текст на части, удобные для запоминания, примерно два-три абзаца. </a:t>
            </a:r>
          </a:p>
          <a:p>
            <a:pPr algn="ctr"/>
            <a:endParaRPr lang="ru-RU" sz="2000" b="0" strike="noStrike" spc="-1" dirty="0">
              <a:latin typeface="Arial"/>
            </a:endParaRPr>
          </a:p>
          <a:p>
            <a:pPr algn="ctr"/>
            <a:r>
              <a:rPr lang="ru-RU" sz="2000" b="0" strike="noStrike" spc="-1" dirty="0">
                <a:latin typeface="Arial"/>
              </a:rPr>
              <a:t>2. Выделите в них отдельные смысловые фрагменты. Выпишите из текста слова, словосочетания и предложения, передающие основной смысл текста.</a:t>
            </a:r>
          </a:p>
          <a:p>
            <a:pPr algn="ctr"/>
            <a:endParaRPr lang="ru-RU" sz="2000" b="0" strike="noStrike" spc="-1" dirty="0">
              <a:latin typeface="Arial"/>
            </a:endParaRPr>
          </a:p>
          <a:p>
            <a:pPr algn="ctr"/>
            <a:r>
              <a:rPr lang="ru-RU" sz="2000" b="0" strike="noStrike" spc="-1" dirty="0">
                <a:latin typeface="Arial"/>
              </a:rPr>
              <a:t>3. Придумайте название для каждого абзаца.</a:t>
            </a:r>
          </a:p>
          <a:p>
            <a:pPr algn="ctr"/>
            <a:endParaRPr lang="ru-RU" sz="2000" b="0" strike="noStrike" spc="-1" dirty="0">
              <a:latin typeface="Arial"/>
            </a:endParaRPr>
          </a:p>
          <a:p>
            <a:pPr algn="ctr"/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1231</Words>
  <Application>Microsoft Office PowerPoint</Application>
  <PresentationFormat>Экран (4:3)</PresentationFormat>
  <Paragraphs>207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</vt:lpstr>
      <vt:lpstr>Calibri</vt:lpstr>
      <vt:lpstr>Corbel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справиться с четвертым заданием? Как понравиться собеседнику?  </vt:lpstr>
      <vt:lpstr>Презентация PowerPoint</vt:lpstr>
      <vt:lpstr>Презентация PowerPoint</vt:lpstr>
      <vt:lpstr>Заземление</vt:lpstr>
      <vt:lpstr>Презентация PowerPoint</vt:lpstr>
      <vt:lpstr>Психическая тренировка</vt:lpstr>
      <vt:lpstr>Презентация PowerPoint</vt:lpstr>
      <vt:lpstr>Накануне экзамена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Лариса</cp:lastModifiedBy>
  <cp:revision>1</cp:revision>
  <dcterms:modified xsi:type="dcterms:W3CDTF">2024-02-11T18:38:00Z</dcterms:modified>
</cp:coreProperties>
</file>