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8" r:id="rId2"/>
    <p:sldId id="329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 </a:t>
          </a:r>
          <a:r>
            <a:rPr lang="ru-RU" b="1" dirty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b="1" dirty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b="1" dirty="0">
              <a:latin typeface="Arial" pitchFamily="34" charset="0"/>
              <a:cs typeface="Arial" pitchFamily="34" charset="0"/>
            </a:rPr>
            <a:t>  пребывания детей в течение суток</a:t>
          </a: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</dgm:pt>
    <dgm:pt modelId="{AA5E82CC-C3E5-4565-B230-821BB9F8B307}" type="pres">
      <dgm:prSet presAssocID="{DEA9ADC4-EC65-419E-A92C-00FB4527DA04}" presName="spacer" presStyleCnt="0"/>
      <dgm:spPr/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162AA2-7FE0-49B1-A4E2-4F49BB87F968}" type="pres">
      <dgm:prSet presAssocID="{119C52B9-1B19-49C7-9866-B91CCFE83B6E}" presName="spacer" presStyleCnt="0"/>
      <dgm:spPr/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</dgm:pt>
  </dgm:ptLst>
  <dgm:cxnLst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психолого-педагогические условия</a:t>
          </a: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кадровые условия</a:t>
          </a: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материально-технические условия </a:t>
          </a: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финансовые условия </a:t>
          </a: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развивающая предметно-пространственная среда</a:t>
          </a: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уважение взрослых к человеческому достоинству детей</a:t>
          </a: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поддержка разумной инициативы и самостоятельности детей</a:t>
          </a: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учет интересов и возможностей каждого ребенка </a:t>
          </a: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/>
            <a:t>РЕАЛИЗАЦИЯ ПРОГРАММЫ</a:t>
          </a:r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/>
            <a:t>ВОЗРАСТНЫЕ ОСОБЕННОСТИ ДЕТЕЙ</a:t>
          </a:r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/>
            <a:t>НАЦИОНАЛЬНЫЕ, КЛИМАТИЧЕСКИЕ ОСОБЕННОСТИ</a:t>
          </a:r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/>
            <a:t> </a:t>
          </a:r>
          <a:r>
            <a:rPr lang="ru-RU" sz="2000" b="1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обеспечивать реализацию Программы</a:t>
          </a: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9E22-24B3-4701-BD08-A176D4317B2C}">
      <dsp:nvSpPr>
        <dsp:cNvPr id="0" name=""/>
        <dsp:cNvSpPr/>
      </dsp:nvSpPr>
      <dsp:spPr>
        <a:xfrm>
          <a:off x="0" y="0"/>
          <a:ext cx="8435280" cy="1000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</a:p>
      </dsp:txBody>
      <dsp:txXfrm>
        <a:off x="0" y="0"/>
        <a:ext cx="8435280" cy="1000350"/>
      </dsp:txXfrm>
    </dsp:sp>
    <dsp:sp modelId="{6D99D8ED-06F1-4236-BBA0-C377186672CA}">
      <dsp:nvSpPr>
        <dsp:cNvPr id="0" name=""/>
        <dsp:cNvSpPr/>
      </dsp:nvSpPr>
      <dsp:spPr>
        <a:xfrm>
          <a:off x="0" y="1084000"/>
          <a:ext cx="8435280" cy="100035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</a:p>
      </dsp:txBody>
      <dsp:txXfrm>
        <a:off x="0" y="1084000"/>
        <a:ext cx="8435280" cy="1000350"/>
      </dsp:txXfrm>
    </dsp:sp>
    <dsp:sp modelId="{90124486-78A2-4D19-882F-F9E6B4FA8832}">
      <dsp:nvSpPr>
        <dsp:cNvPr id="0" name=""/>
        <dsp:cNvSpPr/>
      </dsp:nvSpPr>
      <dsp:spPr>
        <a:xfrm>
          <a:off x="0" y="2168001"/>
          <a:ext cx="8435280" cy="100035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900" b="1" kern="1200" dirty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sz="1900" b="1" kern="1200" dirty="0">
              <a:latin typeface="Arial" pitchFamily="34" charset="0"/>
              <a:cs typeface="Arial" pitchFamily="34" charset="0"/>
            </a:rPr>
          </a:br>
          <a:r>
            <a:rPr lang="ru-RU" sz="1900" b="1" kern="1200" dirty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sz="1900" b="1" kern="1200" dirty="0">
              <a:latin typeface="Arial" pitchFamily="34" charset="0"/>
              <a:cs typeface="Arial" pitchFamily="34" charset="0"/>
            </a:rPr>
          </a:br>
          <a:r>
            <a:rPr lang="ru-RU" sz="1900" b="1" kern="1200" dirty="0">
              <a:latin typeface="Arial" pitchFamily="34" charset="0"/>
              <a:cs typeface="Arial" pitchFamily="34" charset="0"/>
            </a:rPr>
            <a:t>  пребывания детей в течение суток</a:t>
          </a:r>
        </a:p>
      </dsp:txBody>
      <dsp:txXfrm>
        <a:off x="0" y="2168001"/>
        <a:ext cx="8435280" cy="1000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256886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психолого-педагогические условия</a:t>
          </a:r>
        </a:p>
      </dsp:txBody>
      <dsp:txXfrm>
        <a:off x="440301" y="77802"/>
        <a:ext cx="5703078" cy="532758"/>
      </dsp:txXfrm>
    </dsp:sp>
    <dsp:sp modelId="{339E794D-6153-47BC-BF1A-65FD64E78766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кадровые условия</a:t>
          </a:r>
        </a:p>
      </dsp:txBody>
      <dsp:txXfrm>
        <a:off x="440301" y="985002"/>
        <a:ext cx="5703078" cy="532758"/>
      </dsp:txXfrm>
    </dsp:sp>
    <dsp:sp modelId="{04D2C57B-622B-4C5B-8CCA-4660D597A0BA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материально-технические условия </a:t>
          </a:r>
        </a:p>
      </dsp:txBody>
      <dsp:txXfrm>
        <a:off x="440301" y="1892202"/>
        <a:ext cx="5703078" cy="532758"/>
      </dsp:txXfrm>
    </dsp:sp>
    <dsp:sp modelId="{8D2482DD-1B0E-4A2B-BD55-FDD87F017E76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финансовые условия </a:t>
          </a:r>
        </a:p>
      </dsp:txBody>
      <dsp:txXfrm>
        <a:off x="440301" y="2799402"/>
        <a:ext cx="5703078" cy="532758"/>
      </dsp:txXfrm>
    </dsp:sp>
    <dsp:sp modelId="{C809B7E3-D4D2-4CFB-865B-EC8257D90BF1}">
      <dsp:nvSpPr>
        <dsp:cNvPr id="0" name=""/>
        <dsp:cNvSpPr/>
      </dsp:nvSpPr>
      <dsp:spPr>
        <a:xfrm>
          <a:off x="0" y="386638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65593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развивающая предметно-пространственная среда</a:t>
          </a:r>
        </a:p>
      </dsp:txBody>
      <dsp:txXfrm>
        <a:off x="386010" y="3594414"/>
        <a:ext cx="57030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32918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41038"/>
          <a:ext cx="7816083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уважение взрослых к человеческому достоинству детей</a:t>
          </a:r>
        </a:p>
      </dsp:txBody>
      <dsp:txXfrm>
        <a:off x="428606" y="59772"/>
        <a:ext cx="7778615" cy="346292"/>
      </dsp:txXfrm>
    </dsp:sp>
    <dsp:sp modelId="{5F14F10E-6589-40C0-BC93-896C714F3F00}">
      <dsp:nvSpPr>
        <dsp:cNvPr id="0" name=""/>
        <dsp:cNvSpPr/>
      </dsp:nvSpPr>
      <dsp:spPr>
        <a:xfrm>
          <a:off x="0" y="1073807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60848" y="630718"/>
          <a:ext cx="7861889" cy="6349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</a:p>
      </dsp:txBody>
      <dsp:txXfrm>
        <a:off x="391845" y="661715"/>
        <a:ext cx="7799895" cy="572975"/>
      </dsp:txXfrm>
    </dsp:sp>
    <dsp:sp modelId="{74B7864C-7CC7-4ABB-82DF-90FA8F1520C3}">
      <dsp:nvSpPr>
        <dsp:cNvPr id="0" name=""/>
        <dsp:cNvSpPr/>
      </dsp:nvSpPr>
      <dsp:spPr>
        <a:xfrm>
          <a:off x="0" y="1663487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471607"/>
          <a:ext cx="7830675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учет интересов и возможностей каждого ребенка </a:t>
          </a:r>
        </a:p>
      </dsp:txBody>
      <dsp:txXfrm>
        <a:off x="414944" y="1490341"/>
        <a:ext cx="7793207" cy="346292"/>
      </dsp:txXfrm>
    </dsp:sp>
    <dsp:sp modelId="{6C3DFA28-708B-410C-BC1B-2486B78A119D}">
      <dsp:nvSpPr>
        <dsp:cNvPr id="0" name=""/>
        <dsp:cNvSpPr/>
      </dsp:nvSpPr>
      <dsp:spPr>
        <a:xfrm>
          <a:off x="0" y="236892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82949" y="2061287"/>
          <a:ext cx="7839339" cy="4995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</a:p>
      </dsp:txBody>
      <dsp:txXfrm>
        <a:off x="407333" y="2085671"/>
        <a:ext cx="7790571" cy="450749"/>
      </dsp:txXfrm>
    </dsp:sp>
    <dsp:sp modelId="{30ABF935-E530-46CD-BE88-F7DB85598621}">
      <dsp:nvSpPr>
        <dsp:cNvPr id="0" name=""/>
        <dsp:cNvSpPr/>
      </dsp:nvSpPr>
      <dsp:spPr>
        <a:xfrm>
          <a:off x="0" y="295860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66725"/>
          <a:ext cx="7835792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поддержка разумной инициативы и самостоятельности детей</a:t>
          </a:r>
        </a:p>
      </dsp:txBody>
      <dsp:txXfrm>
        <a:off x="410524" y="2785459"/>
        <a:ext cx="7798324" cy="346292"/>
      </dsp:txXfrm>
    </dsp:sp>
    <dsp:sp modelId="{B889C9E0-65C0-4A6C-AF25-34F994BFF31B}">
      <dsp:nvSpPr>
        <dsp:cNvPr id="0" name=""/>
        <dsp:cNvSpPr/>
      </dsp:nvSpPr>
      <dsp:spPr>
        <a:xfrm>
          <a:off x="0" y="368514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76520" y="3356405"/>
          <a:ext cx="7846147" cy="5206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401934" y="3381819"/>
        <a:ext cx="7795319" cy="469788"/>
      </dsp:txXfrm>
    </dsp:sp>
    <dsp:sp modelId="{C4B02101-8F74-40C2-92BD-7D1D0DEDBA4C}">
      <dsp:nvSpPr>
        <dsp:cNvPr id="0" name=""/>
        <dsp:cNvSpPr/>
      </dsp:nvSpPr>
      <dsp:spPr>
        <a:xfrm>
          <a:off x="0" y="427482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82941"/>
          <a:ext cx="783579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</a:p>
      </dsp:txBody>
      <dsp:txXfrm>
        <a:off x="410524" y="4101675"/>
        <a:ext cx="7798324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5CF1-2C57-4F3E-B0C1-228607CE4DCB}">
      <dsp:nvSpPr>
        <dsp:cNvPr id="0" name=""/>
        <dsp:cNvSpPr/>
      </dsp:nvSpPr>
      <dsp:spPr>
        <a:xfrm>
          <a:off x="0" y="811644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03611-C4C2-42EE-9C47-286D94BC6C83}">
      <dsp:nvSpPr>
        <dsp:cNvPr id="0" name=""/>
        <dsp:cNvSpPr/>
      </dsp:nvSpPr>
      <dsp:spPr>
        <a:xfrm>
          <a:off x="290214" y="45571"/>
          <a:ext cx="5804291" cy="1090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РЕАЛИЗАЦИЯ ПРОГРАММЫ</a:t>
          </a:r>
        </a:p>
      </dsp:txBody>
      <dsp:txXfrm>
        <a:off x="343462" y="98819"/>
        <a:ext cx="5697795" cy="984296"/>
      </dsp:txXfrm>
    </dsp:sp>
    <dsp:sp modelId="{45F3C729-0539-4B7F-97F1-C3D2DA69DB1C}">
      <dsp:nvSpPr>
        <dsp:cNvPr id="0" name=""/>
        <dsp:cNvSpPr/>
      </dsp:nvSpPr>
      <dsp:spPr>
        <a:xfrm>
          <a:off x="0" y="220243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450BA-C241-4FB2-BA5A-B7070F701952}">
      <dsp:nvSpPr>
        <dsp:cNvPr id="0" name=""/>
        <dsp:cNvSpPr/>
      </dsp:nvSpPr>
      <dsp:spPr>
        <a:xfrm>
          <a:off x="290214" y="1484844"/>
          <a:ext cx="5804291" cy="104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ВОЗРАСТНЫЕ ОСОБЕННОСТИ ДЕТЕЙ</a:t>
          </a:r>
        </a:p>
      </dsp:txBody>
      <dsp:txXfrm>
        <a:off x="341095" y="1535725"/>
        <a:ext cx="5702529" cy="940550"/>
      </dsp:txXfrm>
    </dsp:sp>
    <dsp:sp modelId="{B00A8EE6-D697-4F88-A0D0-912262DC74F6}">
      <dsp:nvSpPr>
        <dsp:cNvPr id="0" name=""/>
        <dsp:cNvSpPr/>
      </dsp:nvSpPr>
      <dsp:spPr>
        <a:xfrm>
          <a:off x="0" y="3464028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0D1EC-DCBF-447D-B4A2-EAC5D6B00DCA}">
      <dsp:nvSpPr>
        <dsp:cNvPr id="0" name=""/>
        <dsp:cNvSpPr/>
      </dsp:nvSpPr>
      <dsp:spPr>
        <a:xfrm>
          <a:off x="290214" y="2875636"/>
          <a:ext cx="5804291" cy="9131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НАЦИОНАЛЬНЫЕ, КЛИМАТИЧЕСКИЕ ОСОБЕННОСТИ</a:t>
          </a:r>
        </a:p>
      </dsp:txBody>
      <dsp:txXfrm>
        <a:off x="334788" y="2920210"/>
        <a:ext cx="5715143" cy="823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94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00130" y="134326"/>
          <a:ext cx="7815590" cy="5779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санитарно-эпидемиологические правила и нормативы</a:t>
          </a:r>
          <a:endParaRPr lang="ru-RU" sz="2000" b="1" kern="1200" dirty="0"/>
        </a:p>
      </dsp:txBody>
      <dsp:txXfrm>
        <a:off x="428342" y="162538"/>
        <a:ext cx="7759166" cy="521506"/>
      </dsp:txXfrm>
    </dsp:sp>
    <dsp:sp modelId="{339E794D-6153-47BC-BF1A-65FD64E78766}">
      <dsp:nvSpPr>
        <dsp:cNvPr id="0" name=""/>
        <dsp:cNvSpPr/>
      </dsp:nvSpPr>
      <dsp:spPr>
        <a:xfrm>
          <a:off x="0" y="1201039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939344"/>
          <a:ext cx="7803701" cy="542135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требования к пожарной безопасности</a:t>
          </a:r>
          <a:endParaRPr lang="ru-RU" sz="2000" b="1" kern="1200" dirty="0"/>
        </a:p>
      </dsp:txBody>
      <dsp:txXfrm>
        <a:off x="437945" y="965809"/>
        <a:ext cx="7750771" cy="489205"/>
      </dsp:txXfrm>
    </dsp:sp>
    <dsp:sp modelId="{04D2C57B-622B-4C5B-8CCA-4660D597A0BA}">
      <dsp:nvSpPr>
        <dsp:cNvPr id="0" name=""/>
        <dsp:cNvSpPr/>
      </dsp:nvSpPr>
      <dsp:spPr>
        <a:xfrm>
          <a:off x="0" y="215013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01835" y="1782439"/>
          <a:ext cx="7826646" cy="64813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требования к средствам обучения и воспитания </a:t>
          </a:r>
          <a:endParaRPr lang="ru-RU" sz="2000" b="1" kern="1200" dirty="0"/>
        </a:p>
      </dsp:txBody>
      <dsp:txXfrm>
        <a:off x="433474" y="1814078"/>
        <a:ext cx="7763368" cy="584858"/>
      </dsp:txXfrm>
    </dsp:sp>
    <dsp:sp modelId="{8D2482DD-1B0E-4A2B-BD55-FDD87F017E76}">
      <dsp:nvSpPr>
        <dsp:cNvPr id="0" name=""/>
        <dsp:cNvSpPr/>
      </dsp:nvSpPr>
      <dsp:spPr>
        <a:xfrm>
          <a:off x="0" y="3154093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391790" y="2731535"/>
          <a:ext cx="7835792" cy="634871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 </a:t>
          </a:r>
          <a:r>
            <a:rPr lang="ru-RU" sz="2000" b="1" kern="1200"/>
            <a:t>оснащенность помещений ППРС</a:t>
          </a:r>
          <a:endParaRPr lang="ru-RU" sz="2000" b="1" kern="1200" dirty="0"/>
        </a:p>
      </dsp:txBody>
      <dsp:txXfrm>
        <a:off x="422782" y="2762527"/>
        <a:ext cx="7773808" cy="572887"/>
      </dsp:txXfrm>
    </dsp:sp>
    <dsp:sp modelId="{C809B7E3-D4D2-4CFB-865B-EC8257D90BF1}">
      <dsp:nvSpPr>
        <dsp:cNvPr id="0" name=""/>
        <dsp:cNvSpPr/>
      </dsp:nvSpPr>
      <dsp:spPr>
        <a:xfrm>
          <a:off x="0" y="4041322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11617" y="3663087"/>
          <a:ext cx="7817982" cy="59978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материально-техническое обеспечение программы </a:t>
          </a:r>
          <a:endParaRPr lang="ru-RU" sz="2000" b="1" kern="1200" dirty="0"/>
        </a:p>
      </dsp:txBody>
      <dsp:txXfrm>
        <a:off x="440896" y="3692366"/>
        <a:ext cx="7759424" cy="541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716694"/>
          <a:ext cx="824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4536" y="99263"/>
          <a:ext cx="7848423" cy="9662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255" tIns="0" rIns="2182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</a:p>
      </dsp:txBody>
      <dsp:txXfrm>
        <a:off x="191704" y="146431"/>
        <a:ext cx="7754087" cy="871914"/>
      </dsp:txXfrm>
    </dsp:sp>
    <dsp:sp modelId="{339E794D-6153-47BC-BF1A-65FD64E78766}">
      <dsp:nvSpPr>
        <dsp:cNvPr id="0" name=""/>
        <dsp:cNvSpPr/>
      </dsp:nvSpPr>
      <dsp:spPr>
        <a:xfrm>
          <a:off x="0" y="2002982"/>
          <a:ext cx="824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9785" y="1414400"/>
          <a:ext cx="7839909" cy="85138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255" tIns="0" rIns="2182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обеспечивать реализацию Программы</a:t>
          </a:r>
        </a:p>
      </dsp:txBody>
      <dsp:txXfrm>
        <a:off x="251346" y="1455961"/>
        <a:ext cx="7756787" cy="768260"/>
      </dsp:txXfrm>
    </dsp:sp>
    <dsp:sp modelId="{04D2C57B-622B-4C5B-8CCA-4660D597A0BA}">
      <dsp:nvSpPr>
        <dsp:cNvPr id="0" name=""/>
        <dsp:cNvSpPr/>
      </dsp:nvSpPr>
      <dsp:spPr>
        <a:xfrm>
          <a:off x="0" y="3134415"/>
          <a:ext cx="824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20772" y="2520279"/>
          <a:ext cx="7844926" cy="93696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255" tIns="0" rIns="2182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</a:p>
      </dsp:txBody>
      <dsp:txXfrm>
        <a:off x="266511" y="2566018"/>
        <a:ext cx="7753448" cy="845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vospitatelivsexgorodov.3bb.ru/click.php?http://uploads.ru/LCUTf.png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.xml"/><Relationship Id="rId9" Type="http://schemas.openxmlformats.org/officeDocument/2006/relationships/hyperlink" Target="http://vospitatelivsexgorodov.3bb.ru/click.php?http://uploads.ru/T38Pw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://vospitatelivsexgorodov.3bb.ru/click.php?http://uploads.ru/F4g7L.png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vospitatelivsexgorodov.3bb.ru/click.php?http://uploads.ru/WlJ9q.png" TargetMode="Externa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hyperlink" Target="http://vospitatelivsexgorodov.3bb.ru/click.php?http://uploads.ru/uY53S.png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vospitatelivsexgorodov.3bb.ru/click.php?http://uploads.ru/DBZRH.png" TargetMode="Externa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52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19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35/0001031c-a90c293e/hello_html_45b25f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ФГОС дошкольного образования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672" y="2708920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Ознакомительный материал для родителей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Развитие личности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Содержание Программы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Развитие мотивации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Виды деятельности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развитие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Познавательное развитие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Речевое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3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к 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86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социально-коммуникативного развития</a:t>
            </a: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461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5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цель : развитие познавательных интересов и познавательных способностей 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083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/>
          </a:p>
          <a:p>
            <a:pPr algn="just">
              <a:buFont typeface="Arial" pitchFamily="34" charset="0"/>
              <a:buNone/>
            </a:pPr>
            <a:endParaRPr lang="ru-RU" sz="2400"/>
          </a:p>
          <a:p>
            <a:pPr algn="just">
              <a:buFont typeface="Arial" pitchFamily="34" charset="0"/>
              <a:buNone/>
            </a:pPr>
            <a:endParaRPr lang="ru-RU" sz="3400"/>
          </a:p>
          <a:p>
            <a:pPr algn="just">
              <a:buFont typeface="Arial" pitchFamily="34" charset="0"/>
              <a:buNone/>
            </a:pPr>
            <a:endParaRPr lang="ru-RU" sz="2400" dirty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9" tgtFrame="&quot;_blank&quot;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1" tgtFrame="&quot;_blank&quot;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535/0001031c-a90c293e/hello_html_45b25f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484784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 – совокупность обязательных требований к дошкольному образованию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9" tgtFrame="&quot;_blank&quot;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1" tgtFrame="&quot;_blank&quot;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3" tgtFrame="&quot;_blank&quot;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5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7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7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70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/>
              <a:t> </a:t>
            </a:r>
            <a:r>
              <a:rPr lang="ru-RU" sz="2600" b="1" dirty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/>
          </a:p>
          <a:p>
            <a:pPr algn="just">
              <a:buFont typeface="Arial" pitchFamily="34" charset="0"/>
              <a:buNone/>
            </a:pPr>
            <a:endParaRPr lang="ru-RU" sz="2400" dirty="0"/>
          </a:p>
          <a:p>
            <a:pPr algn="just">
              <a:buFont typeface="Arial" pitchFamily="34" charset="0"/>
              <a:buNone/>
            </a:pPr>
            <a:endParaRPr lang="ru-RU" sz="3400" dirty="0"/>
          </a:p>
          <a:p>
            <a:pPr algn="just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/>
              <a:t>Целевые 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43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4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Результатам освоения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44645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007771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1465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ФГОС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ФГОС  дошкольного  образования</dc:title>
  <dc:creator>admin</dc:creator>
  <cp:lastModifiedBy>Admin</cp:lastModifiedBy>
  <cp:revision>2</cp:revision>
  <dcterms:modified xsi:type="dcterms:W3CDTF">2023-03-16T12:56:35Z</dcterms:modified>
</cp:coreProperties>
</file>