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0693400" cy="7561263"/>
  <p:notesSz cx="6797675" cy="9928225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B4E3"/>
    <a:srgbClr val="A1CFDF"/>
    <a:srgbClr val="A3BDDD"/>
    <a:srgbClr val="FFFFFF"/>
    <a:srgbClr val="000000"/>
    <a:srgbClr val="996633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0" d="100"/>
          <a:sy n="100" d="100"/>
        </p:scale>
        <p:origin x="1428" y="90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97F59-706C-431A-832A-A5F9B40C751F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76D56-67BB-42A3-AE4A-6CEC0115E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029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00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48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52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50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90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5639" y="1944575"/>
            <a:ext cx="5537918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41781" y="1944575"/>
            <a:ext cx="5537919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36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44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381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649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491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9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D1AA6-0A95-4AFA-8A37-09CC2BF4DBE8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8D2AE-BD47-4EEA-8A27-D9F234099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84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 descr="D:\Марк Работа\Марка с компа СНА\Работа с 08.04.24\правила приема на учебу и др. про учебы\ФСБ РОССИИ ГЕРБ ОФ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1286" y="100873"/>
            <a:ext cx="770092" cy="1506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7" descr="J:\ФОТОШОП\PSD файлы\Фон абстрактный\5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293" y="-31134"/>
            <a:ext cx="10891316" cy="7598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Прямоугольник 28"/>
          <p:cNvSpPr/>
          <p:nvPr/>
        </p:nvSpPr>
        <p:spPr>
          <a:xfrm>
            <a:off x="610982" y="400242"/>
            <a:ext cx="67687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kern="0" spc="-1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Академия </a:t>
            </a:r>
          </a:p>
          <a:p>
            <a:pPr algn="ctr"/>
            <a:r>
              <a:rPr lang="ru-RU" sz="2400" b="1" kern="0" spc="-1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Федеральной службы безопасности </a:t>
            </a:r>
          </a:p>
          <a:p>
            <a:pPr algn="ctr"/>
            <a:r>
              <a:rPr lang="ru-RU" sz="2400" b="1" kern="0" spc="-1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Российской Федерации</a:t>
            </a:r>
            <a:endParaRPr lang="ru-RU" sz="2400" b="1" spc="-1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10439" y="6281166"/>
            <a:ext cx="15359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САЙТ </a:t>
            </a:r>
            <a:r>
              <a:rPr lang="ru-RU" sz="14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АКАДЕМИИ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37885" y="6732959"/>
            <a:ext cx="18261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www.academy.fsb.ru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7620664" y="5508823"/>
            <a:ext cx="247856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Контактные телефоны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630557" y="6045834"/>
            <a:ext cx="2489504" cy="1026800"/>
          </a:xfrm>
          <a:prstGeom prst="roundRect">
            <a:avLst/>
          </a:prstGeom>
          <a:solidFill>
            <a:schemeClr val="bg1"/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859800" y="6208538"/>
            <a:ext cx="22602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8-4822-76-87-40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8-4822-76-86-25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084777" y="1692399"/>
            <a:ext cx="31860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Институт криптографии,</a:t>
            </a:r>
          </a:p>
          <a:p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  связи и информатики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4066761" y="2215619"/>
            <a:ext cx="3060000" cy="37087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1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Факультет прикладной математики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криптография (10.05.06);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информационно-аналитические системы безопасности (10.05.04).</a:t>
            </a:r>
          </a:p>
          <a:p>
            <a:pPr>
              <a:spcBef>
                <a:spcPts val="600"/>
              </a:spcBef>
            </a:pPr>
            <a:r>
              <a:rPr lang="ru-RU" sz="11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Факультет специальной техники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информационная безопасность        телекоммуникационных систем (10.05.02).</a:t>
            </a:r>
          </a:p>
          <a:p>
            <a:pPr>
              <a:spcBef>
                <a:spcPts val="600"/>
              </a:spcBef>
            </a:pPr>
            <a:r>
              <a:rPr lang="ru-RU" sz="11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Факультет информационной безопасности</a:t>
            </a:r>
          </a:p>
          <a:p>
            <a:pPr algn="just"/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компьютерная безопасность (10.05.01);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информационная безопасность  автоматизированных систем (10.05.03).</a:t>
            </a:r>
          </a:p>
          <a:p>
            <a:pPr>
              <a:spcBef>
                <a:spcPts val="600"/>
              </a:spcBef>
            </a:pPr>
            <a:r>
              <a:rPr lang="ru-RU" sz="11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Оперативно-технический факультет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противодействие техническим         разведкам (10.05.07).</a:t>
            </a:r>
          </a:p>
          <a:p>
            <a:pPr algn="just"/>
            <a:endParaRPr lang="ru-RU" sz="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1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ЕГЭ: </a:t>
            </a:r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профильная математика, физика, русский язык.</a:t>
            </a:r>
          </a:p>
          <a:p>
            <a:pPr algn="just"/>
            <a:r>
              <a:rPr lang="ru-RU" sz="11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Вступительные испытания: </a:t>
            </a:r>
          </a:p>
          <a:p>
            <a:pPr algn="just"/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физика, математика.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7172" y="4860751"/>
            <a:ext cx="3321376" cy="243143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Факультет иностранных языков</a:t>
            </a:r>
          </a:p>
          <a:p>
            <a:endParaRPr lang="ru-RU" sz="5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Перевод и переводоведение (45.05.01).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1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ЕГЭ: </a:t>
            </a:r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иностранный язык, русский язык, 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история.</a:t>
            </a:r>
          </a:p>
          <a:p>
            <a:r>
              <a:rPr lang="ru-RU" sz="11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Вступительные испытания: 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иностранный язык , русский язык.</a:t>
            </a:r>
          </a:p>
          <a:p>
            <a:endParaRPr lang="ru-RU" sz="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Регионоведение России (41.03.02).</a:t>
            </a:r>
          </a:p>
          <a:p>
            <a:endParaRPr lang="ru-RU" sz="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1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ЕГЭ: </a:t>
            </a:r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русский язык, история, 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обществознание.</a:t>
            </a:r>
          </a:p>
          <a:p>
            <a:r>
              <a:rPr lang="ru-RU" sz="11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Вступительные испытания: 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русский язык.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790057" y="1692399"/>
            <a:ext cx="3177406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Институт подготовки</a:t>
            </a:r>
          </a:p>
          <a:p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оперативного состава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666180" y="2215619"/>
            <a:ext cx="3060000" cy="27392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1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Контрразведывательный факультет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правовое обеспечение национальной 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безопасности (40.05.01).</a:t>
            </a:r>
          </a:p>
          <a:p>
            <a:endParaRPr lang="ru-RU" sz="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1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ЕГЭ: </a:t>
            </a:r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иностранный язык или история (по выбору), обществознание,  русский язык.</a:t>
            </a:r>
          </a:p>
          <a:p>
            <a:r>
              <a:rPr lang="ru-RU" sz="11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Вступительные испытания: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иностранный язык, обществознание.</a:t>
            </a:r>
          </a:p>
          <a:p>
            <a:endParaRPr lang="ru-RU" sz="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1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Следственный факультет</a:t>
            </a:r>
          </a:p>
          <a:p>
            <a:pPr algn="just"/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правовое обеспечение национальной </a:t>
            </a:r>
          </a:p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безопасности (40.05.01).</a:t>
            </a:r>
          </a:p>
          <a:p>
            <a:endParaRPr lang="ru-RU" sz="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1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ЕГЭ: </a:t>
            </a:r>
            <a:r>
              <a:rPr lang="ru-RU" sz="11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история, обществознание, </a:t>
            </a:r>
          </a:p>
          <a:p>
            <a:r>
              <a:rPr lang="ru-RU" sz="11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русский язык.</a:t>
            </a:r>
          </a:p>
          <a:p>
            <a:r>
              <a:rPr lang="ru-RU" sz="11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Вступительные испытания:</a:t>
            </a:r>
          </a:p>
          <a:p>
            <a:r>
              <a:rPr lang="ru-RU" sz="11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русский язык, обществознание.</a:t>
            </a:r>
            <a:endParaRPr lang="ru-RU" sz="11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491321" y="1548383"/>
            <a:ext cx="268855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7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Порядок</a:t>
            </a:r>
            <a:r>
              <a:rPr lang="ru-RU" sz="17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поступления</a:t>
            </a:r>
          </a:p>
        </p:txBody>
      </p:sp>
      <p:sp>
        <p:nvSpPr>
          <p:cNvPr id="58" name="Прямоугольник с двумя вырезанными противолежащими углами 48"/>
          <p:cNvSpPr/>
          <p:nvPr/>
        </p:nvSpPr>
        <p:spPr>
          <a:xfrm>
            <a:off x="7790811" y="2887841"/>
            <a:ext cx="2673452" cy="413191"/>
          </a:xfrm>
          <a:prstGeom prst="snip2DiagRect">
            <a:avLst>
              <a:gd name="adj1" fmla="val 0"/>
              <a:gd name="adj2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Выполнить тесты профессионального психологического отбора </a:t>
            </a:r>
          </a:p>
        </p:txBody>
      </p:sp>
      <p:sp>
        <p:nvSpPr>
          <p:cNvPr id="59" name="Прямоугольник с двумя вырезанными противолежащими углами 62"/>
          <p:cNvSpPr/>
          <p:nvPr/>
        </p:nvSpPr>
        <p:spPr>
          <a:xfrm>
            <a:off x="7791325" y="3424893"/>
            <a:ext cx="2676585" cy="499754"/>
          </a:xfrm>
          <a:prstGeom prst="snip2DiagRect">
            <a:avLst>
              <a:gd name="adj1" fmla="val 0"/>
              <a:gd name="adj2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Пройти предварительное медицинское освидетельствование</a:t>
            </a:r>
          </a:p>
        </p:txBody>
      </p:sp>
      <p:sp>
        <p:nvSpPr>
          <p:cNvPr id="60" name="Прямоугольник с двумя вырезанными противолежащими углами 63"/>
          <p:cNvSpPr/>
          <p:nvPr/>
        </p:nvSpPr>
        <p:spPr>
          <a:xfrm>
            <a:off x="7790811" y="3881398"/>
            <a:ext cx="2673453" cy="475297"/>
          </a:xfrm>
          <a:prstGeom prst="snip2DiagRect">
            <a:avLst>
              <a:gd name="adj1" fmla="val 0"/>
              <a:gd name="adj2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Сдать нормативы по физической подготовке</a:t>
            </a:r>
          </a:p>
        </p:txBody>
      </p:sp>
      <p:sp>
        <p:nvSpPr>
          <p:cNvPr id="61" name="Прямоугольник с двумя вырезанными противолежащими углами 66"/>
          <p:cNvSpPr/>
          <p:nvPr/>
        </p:nvSpPr>
        <p:spPr>
          <a:xfrm>
            <a:off x="7790811" y="4400009"/>
            <a:ext cx="2673450" cy="370046"/>
          </a:xfrm>
          <a:prstGeom prst="snip2DiagRect">
            <a:avLst>
              <a:gd name="adj1" fmla="val 0"/>
              <a:gd name="adj2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Набрать необходимые балы </a:t>
            </a:r>
            <a:b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общеобразовательным предметам</a:t>
            </a:r>
          </a:p>
        </p:txBody>
      </p:sp>
      <p:sp>
        <p:nvSpPr>
          <p:cNvPr id="62" name="Прямоугольник с двумя вырезанными противолежащими углами 66"/>
          <p:cNvSpPr/>
          <p:nvPr/>
        </p:nvSpPr>
        <p:spPr>
          <a:xfrm>
            <a:off x="7790811" y="4922753"/>
            <a:ext cx="2673450" cy="370046"/>
          </a:xfrm>
          <a:prstGeom prst="snip2DiagRect">
            <a:avLst>
              <a:gd name="adj1" fmla="val 0"/>
              <a:gd name="adj2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Сдать вступительные испытания</a:t>
            </a:r>
          </a:p>
        </p:txBody>
      </p:sp>
      <p:sp>
        <p:nvSpPr>
          <p:cNvPr id="63" name="Прямоугольник с двумя вырезанными противолежащими углами 48"/>
          <p:cNvSpPr/>
          <p:nvPr/>
        </p:nvSpPr>
        <p:spPr>
          <a:xfrm>
            <a:off x="7790811" y="2311777"/>
            <a:ext cx="2673452" cy="604758"/>
          </a:xfrm>
          <a:prstGeom prst="snip2DiagRect">
            <a:avLst>
              <a:gd name="adj1" fmla="val 0"/>
              <a:gd name="adj2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 год до поступления обратиться </a:t>
            </a:r>
            <a:b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территориальный орган безопасности по месту жительства</a:t>
            </a:r>
          </a:p>
        </p:txBody>
      </p:sp>
      <p:sp>
        <p:nvSpPr>
          <p:cNvPr id="64" name="Овал 63"/>
          <p:cNvSpPr/>
          <p:nvPr/>
        </p:nvSpPr>
        <p:spPr>
          <a:xfrm>
            <a:off x="7362924" y="2014421"/>
            <a:ext cx="288000" cy="28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</a:p>
        </p:txBody>
      </p:sp>
      <p:sp>
        <p:nvSpPr>
          <p:cNvPr id="65" name="Прямоугольник с двумя вырезанными противолежащими углами 48"/>
          <p:cNvSpPr/>
          <p:nvPr/>
        </p:nvSpPr>
        <p:spPr>
          <a:xfrm>
            <a:off x="7799036" y="1972397"/>
            <a:ext cx="2673452" cy="604758"/>
          </a:xfrm>
          <a:prstGeom prst="snip2DiagRect">
            <a:avLst>
              <a:gd name="adj1" fmla="val 0"/>
              <a:gd name="adj2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sz="11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Выбрать направление для обучения</a:t>
            </a:r>
          </a:p>
        </p:txBody>
      </p:sp>
      <p:sp>
        <p:nvSpPr>
          <p:cNvPr id="66" name="Овал 65"/>
          <p:cNvSpPr/>
          <p:nvPr/>
        </p:nvSpPr>
        <p:spPr>
          <a:xfrm>
            <a:off x="7362924" y="2488858"/>
            <a:ext cx="288000" cy="28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</a:p>
        </p:txBody>
      </p:sp>
      <p:sp>
        <p:nvSpPr>
          <p:cNvPr id="67" name="Овал 66"/>
          <p:cNvSpPr/>
          <p:nvPr/>
        </p:nvSpPr>
        <p:spPr>
          <a:xfrm>
            <a:off x="7362924" y="2969138"/>
            <a:ext cx="288000" cy="28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68" name="Овал 67"/>
          <p:cNvSpPr/>
          <p:nvPr/>
        </p:nvSpPr>
        <p:spPr>
          <a:xfrm>
            <a:off x="7362924" y="3489767"/>
            <a:ext cx="288000" cy="28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</a:p>
        </p:txBody>
      </p:sp>
      <p:sp>
        <p:nvSpPr>
          <p:cNvPr id="69" name="Овал 68"/>
          <p:cNvSpPr/>
          <p:nvPr/>
        </p:nvSpPr>
        <p:spPr>
          <a:xfrm>
            <a:off x="7362924" y="3946772"/>
            <a:ext cx="288000" cy="28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</a:p>
        </p:txBody>
      </p:sp>
      <p:sp>
        <p:nvSpPr>
          <p:cNvPr id="70" name="Овал 69"/>
          <p:cNvSpPr/>
          <p:nvPr/>
        </p:nvSpPr>
        <p:spPr>
          <a:xfrm>
            <a:off x="7371598" y="4471677"/>
            <a:ext cx="288000" cy="28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</a:p>
        </p:txBody>
      </p:sp>
      <p:sp>
        <p:nvSpPr>
          <p:cNvPr id="71" name="Овал 70"/>
          <p:cNvSpPr/>
          <p:nvPr/>
        </p:nvSpPr>
        <p:spPr>
          <a:xfrm>
            <a:off x="7371598" y="4932791"/>
            <a:ext cx="288000" cy="28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7095906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233</Words>
  <Application>Microsoft Office PowerPoint</Application>
  <PresentationFormat>Произвольный</PresentationFormat>
  <Paragraphs>72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Rakot</dc:creator>
  <cp:lastModifiedBy>ОК-309-В</cp:lastModifiedBy>
  <cp:revision>97</cp:revision>
  <cp:lastPrinted>2022-11-21T11:25:36Z</cp:lastPrinted>
  <dcterms:created xsi:type="dcterms:W3CDTF">2022-09-14T18:17:22Z</dcterms:created>
  <dcterms:modified xsi:type="dcterms:W3CDTF">2024-10-16T16:41:00Z</dcterms:modified>
</cp:coreProperties>
</file>