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0693400" cy="7561263"/>
  <p:notesSz cx="6797675" cy="992822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>
          <p15:clr>
            <a:srgbClr val="A4A3A4"/>
          </p15:clr>
        </p15:guide>
        <p15:guide id="3" orient="horz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CD5B5"/>
    <a:srgbClr val="FAC090"/>
    <a:srgbClr val="FFFFFF"/>
    <a:srgbClr val="8EB4E3"/>
    <a:srgbClr val="A1CFDF"/>
    <a:srgbClr val="A3BDDD"/>
    <a:srgbClr val="000000"/>
    <a:srgbClr val="99663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1428" y="90"/>
      </p:cViewPr>
      <p:guideLst>
        <p:guide orient="horz" pos="2382"/>
        <p:guide pos="3368"/>
        <p:guide orient="horz"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97F59-706C-431A-832A-A5F9B40C751F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76D56-67BB-42A3-AE4A-6CEC0115E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2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76D56-67BB-42A3-AE4A-6CEC0115E7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0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0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8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2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0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6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4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8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4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D1AA6-0A95-4AFA-8A37-09CC2BF4DB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D2AE-BD47-4EEA-8A27-D9F234099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4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" descr="J:\ФОТОШОП\PSD файлы\Фон абстрактный\5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93" y="-31134"/>
            <a:ext cx="10891316" cy="75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1366" y="5811981"/>
            <a:ext cx="18934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САЙТ ИНСТИТУТА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7539" y="6395779"/>
            <a:ext cx="12811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www.ibo.fsb.ru</a:t>
            </a:r>
            <a:endParaRPr lang="en-US" sz="11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48863" y="4819068"/>
            <a:ext cx="24785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Контактные телефоны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19882" y="5142233"/>
            <a:ext cx="3309301" cy="1339497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mtClean="0">
                <a:solidFill>
                  <a:srgbClr val="4F81BD"/>
                </a:solidFill>
              </a:rPr>
              <a:t>8-4822-76-87-40</a:t>
            </a:r>
            <a:endParaRPr lang="ru-RU" sz="3200" dirty="0" smtClean="0">
              <a:solidFill>
                <a:srgbClr val="4F81BD"/>
              </a:solidFill>
            </a:endParaRPr>
          </a:p>
          <a:p>
            <a:pPr algn="ctr"/>
            <a:r>
              <a:rPr lang="ru-RU" sz="3200" dirty="0" smtClean="0">
                <a:solidFill>
                  <a:srgbClr val="4F81BD"/>
                </a:solidFill>
              </a:rPr>
              <a:t>8-4822-76-86-25</a:t>
            </a:r>
            <a:endParaRPr lang="ru-RU" sz="3200" dirty="0">
              <a:solidFill>
                <a:srgbClr val="4F81BD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06340" y="479555"/>
            <a:ext cx="6264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spc="-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Институт береговой охраны </a:t>
            </a:r>
          </a:p>
          <a:p>
            <a:pPr algn="ctr"/>
            <a:r>
              <a:rPr lang="ru-RU" sz="2400" b="1" kern="0" spc="-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ФСБ России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30645" y="1839758"/>
            <a:ext cx="35461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1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Высшее </a:t>
            </a:r>
            <a:r>
              <a:rPr lang="ru-RU" sz="11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образование</a:t>
            </a:r>
          </a:p>
          <a:p>
            <a:pPr lvl="0" algn="just">
              <a:spcAft>
                <a:spcPts val="600"/>
              </a:spcAft>
            </a:pPr>
            <a:r>
              <a:rPr lang="ru-RU" sz="11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(специалитет)</a:t>
            </a:r>
            <a:endParaRPr lang="ru-RU" sz="11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Пограничная деятельность,</a:t>
            </a:r>
            <a:b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квалификация – специалист по управлению пограничной деятельностью</a:t>
            </a:r>
          </a:p>
          <a:p>
            <a:pPr lvl="0"/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ЕГЭ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русский язык, обществознание, история </a:t>
            </a:r>
          </a:p>
          <a:p>
            <a:pPr lvl="0"/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Вступительное испытание: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физическая </a:t>
            </a:r>
            <a:r>
              <a:rPr lang="ru-RU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подготовка</a:t>
            </a:r>
          </a:p>
          <a:p>
            <a:pPr lvl="0"/>
            <a:endParaRPr lang="ru-RU" sz="1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Инфокоммуникационные технологии и системы специальной связи,</a:t>
            </a:r>
            <a:br>
              <a:rPr lang="ru-RU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квалификация - инженер</a:t>
            </a:r>
            <a:endParaRPr lang="ru-RU" sz="1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ЕГЭ: 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русский язык, </a:t>
            </a:r>
            <a:r>
              <a:rPr lang="ru-RU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физика, математика (проф.) </a:t>
            </a:r>
            <a:endParaRPr lang="ru-RU" sz="1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Вступительное испытание: 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математика </a:t>
            </a:r>
            <a:endParaRPr lang="ru-RU" sz="1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Судовождение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b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квалификация – инженер-судоводитель</a:t>
            </a:r>
          </a:p>
          <a:p>
            <a:pPr algn="just"/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ЕГЭ: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русский язык, физика, математика (проф.) </a:t>
            </a:r>
          </a:p>
          <a:p>
            <a:pPr algn="just"/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Вступительное испытание: </a:t>
            </a:r>
          </a:p>
          <a:p>
            <a:pPr algn="just"/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математика</a:t>
            </a:r>
          </a:p>
          <a:p>
            <a:pPr lvl="0" algn="just"/>
            <a:endParaRPr lang="ru-RU" sz="1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Эксплуатация судовых энергетических установок,</a:t>
            </a:r>
            <a:b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квалификация – инженер-механик</a:t>
            </a:r>
          </a:p>
          <a:p>
            <a:pPr lvl="0" algn="just"/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ЕГЭ: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русский язык, физика, математика (проф.) </a:t>
            </a:r>
          </a:p>
          <a:p>
            <a:pPr lvl="0" algn="just"/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Вступительное испытание: </a:t>
            </a:r>
          </a:p>
          <a:p>
            <a:pPr lvl="0" algn="just"/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математика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935271" y="1800867"/>
            <a:ext cx="3235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к кандидату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028818" y="2442842"/>
            <a:ext cx="3105158" cy="220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14000"/>
              </a:lnSpc>
              <a:spcBef>
                <a:spcPts val="200"/>
              </a:spcBef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Граждане Российской Федерации</a:t>
            </a:r>
            <a:r>
              <a:rPr lang="ru-RU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имеющие среднее общее или среднее профессиональное образование:</a:t>
            </a:r>
          </a:p>
          <a:p>
            <a:pPr marL="542925">
              <a:lnSpc>
                <a:spcPct val="114000"/>
              </a:lnSpc>
              <a:spcBef>
                <a:spcPts val="200"/>
              </a:spcBef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проходившие военную службу, </a:t>
            </a:r>
            <a:b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возрасте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16 до 22 лет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542925">
              <a:lnSpc>
                <a:spcPct val="114000"/>
              </a:lnSpc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прошедшие военную службу, </a:t>
            </a:r>
            <a:b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военнослужащие, 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проходящие военную службу по призыву </a:t>
            </a:r>
            <a:b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 по контракту, до достижения ими возраста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 лет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55" name="Picture 3" descr="F:\рабочий стол\assurance-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49184" y="3067299"/>
            <a:ext cx="599679" cy="5996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F:\рабочий стол\assurance-1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49184" y="3643363"/>
            <a:ext cx="599679" cy="5996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3943058" y="1798657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Порядок поступления</a:t>
            </a:r>
          </a:p>
        </p:txBody>
      </p:sp>
      <p:sp>
        <p:nvSpPr>
          <p:cNvPr id="58" name="Прямоугольник с двумя вырезанными противолежащими углами 48"/>
          <p:cNvSpPr/>
          <p:nvPr/>
        </p:nvSpPr>
        <p:spPr>
          <a:xfrm>
            <a:off x="4242548" y="3204026"/>
            <a:ext cx="2673452" cy="413191"/>
          </a:xfrm>
          <a:prstGeom prst="snip2DiagRect">
            <a:avLst>
              <a:gd name="adj1" fmla="val 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Выполнить тесты профессионального психологического отбора </a:t>
            </a:r>
          </a:p>
        </p:txBody>
      </p:sp>
      <p:sp>
        <p:nvSpPr>
          <p:cNvPr id="59" name="Прямоугольник с двумя вырезанными противолежащими углами 62"/>
          <p:cNvSpPr/>
          <p:nvPr/>
        </p:nvSpPr>
        <p:spPr>
          <a:xfrm>
            <a:off x="4243062" y="3741078"/>
            <a:ext cx="2676585" cy="499754"/>
          </a:xfrm>
          <a:prstGeom prst="snip2DiagRect">
            <a:avLst>
              <a:gd name="adj1" fmla="val 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Пройти предварительное медицинское освидетельствование</a:t>
            </a:r>
          </a:p>
        </p:txBody>
      </p:sp>
      <p:sp>
        <p:nvSpPr>
          <p:cNvPr id="60" name="Прямоугольник с двумя вырезанными противолежащими углами 63"/>
          <p:cNvSpPr/>
          <p:nvPr/>
        </p:nvSpPr>
        <p:spPr>
          <a:xfrm>
            <a:off x="4242548" y="4197583"/>
            <a:ext cx="2673453" cy="475297"/>
          </a:xfrm>
          <a:prstGeom prst="snip2DiagRect">
            <a:avLst>
              <a:gd name="adj1" fmla="val 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Сдать нормативы по физической подготовке</a:t>
            </a:r>
          </a:p>
        </p:txBody>
      </p:sp>
      <p:sp>
        <p:nvSpPr>
          <p:cNvPr id="61" name="Прямоугольник с двумя вырезанными противолежащими углами 66"/>
          <p:cNvSpPr/>
          <p:nvPr/>
        </p:nvSpPr>
        <p:spPr>
          <a:xfrm>
            <a:off x="4242548" y="4716194"/>
            <a:ext cx="2673450" cy="370046"/>
          </a:xfrm>
          <a:prstGeom prst="snip2DiagRect">
            <a:avLst>
              <a:gd name="adj1" fmla="val 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Набрать </a:t>
            </a:r>
            <a:r>
              <a:rPr lang="ru-RU" sz="110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необходимые </a:t>
            </a:r>
            <a:r>
              <a:rPr lang="ru-RU" sz="110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баллы  </a:t>
            </a: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ЕГЭ</a:t>
            </a:r>
            <a:b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общеобразовательным предметам</a:t>
            </a:r>
          </a:p>
        </p:txBody>
      </p:sp>
      <p:sp>
        <p:nvSpPr>
          <p:cNvPr id="62" name="Прямоугольник с двумя вырезанными противолежащими углами 66"/>
          <p:cNvSpPr/>
          <p:nvPr/>
        </p:nvSpPr>
        <p:spPr>
          <a:xfrm>
            <a:off x="4242548" y="5238938"/>
            <a:ext cx="2673450" cy="370046"/>
          </a:xfrm>
          <a:prstGeom prst="snip2DiagRect">
            <a:avLst>
              <a:gd name="adj1" fmla="val 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Сдать вступительные испытания</a:t>
            </a:r>
          </a:p>
        </p:txBody>
      </p:sp>
      <p:sp>
        <p:nvSpPr>
          <p:cNvPr id="63" name="Прямоугольник с двумя вырезанными противолежащими углами 48"/>
          <p:cNvSpPr/>
          <p:nvPr/>
        </p:nvSpPr>
        <p:spPr>
          <a:xfrm>
            <a:off x="4242548" y="2627962"/>
            <a:ext cx="2673452" cy="604758"/>
          </a:xfrm>
          <a:prstGeom prst="snip2DiagRect">
            <a:avLst>
              <a:gd name="adj1" fmla="val 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год до поступления обратиться </a:t>
            </a:r>
            <a:b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территориальный орган безопасности по месту жительства</a:t>
            </a:r>
          </a:p>
        </p:txBody>
      </p:sp>
      <p:sp>
        <p:nvSpPr>
          <p:cNvPr id="64" name="Овал 63"/>
          <p:cNvSpPr/>
          <p:nvPr/>
        </p:nvSpPr>
        <p:spPr>
          <a:xfrm>
            <a:off x="3814661" y="2296616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5" name="Прямоугольник с двумя вырезанными противолежащими углами 48"/>
          <p:cNvSpPr/>
          <p:nvPr/>
        </p:nvSpPr>
        <p:spPr>
          <a:xfrm>
            <a:off x="4250773" y="2288582"/>
            <a:ext cx="2673452" cy="604758"/>
          </a:xfrm>
          <a:prstGeom prst="snip2DiagRect">
            <a:avLst>
              <a:gd name="adj1" fmla="val 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Выбрать направление для обучения</a:t>
            </a:r>
          </a:p>
        </p:txBody>
      </p:sp>
      <p:sp>
        <p:nvSpPr>
          <p:cNvPr id="66" name="Овал 65"/>
          <p:cNvSpPr/>
          <p:nvPr/>
        </p:nvSpPr>
        <p:spPr>
          <a:xfrm>
            <a:off x="3814661" y="2728664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67" name="Овал 66"/>
          <p:cNvSpPr/>
          <p:nvPr/>
        </p:nvSpPr>
        <p:spPr>
          <a:xfrm>
            <a:off x="3814661" y="3285323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8" name="Овал 67"/>
          <p:cNvSpPr/>
          <p:nvPr/>
        </p:nvSpPr>
        <p:spPr>
          <a:xfrm>
            <a:off x="3814661" y="3805952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69" name="Овал 68"/>
          <p:cNvSpPr/>
          <p:nvPr/>
        </p:nvSpPr>
        <p:spPr>
          <a:xfrm>
            <a:off x="3814661" y="4262957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70" name="Овал 69"/>
          <p:cNvSpPr/>
          <p:nvPr/>
        </p:nvSpPr>
        <p:spPr>
          <a:xfrm>
            <a:off x="3823335" y="4787862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71" name="Овал 70"/>
          <p:cNvSpPr/>
          <p:nvPr/>
        </p:nvSpPr>
        <p:spPr>
          <a:xfrm>
            <a:off x="3823335" y="5205308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pic>
        <p:nvPicPr>
          <p:cNvPr id="1026" name="Picture 2" descr="D:\Марк Работа\Марка с компа СНА\Работа с 08.04.24\правила приема на учебу и др. про учебы\ФСБ РОССИИ ГЕРБ ОФ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7" y="151146"/>
            <a:ext cx="770092" cy="150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03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80</Words>
  <Application>Microsoft Office PowerPoint</Application>
  <PresentationFormat>Произвольный</PresentationFormat>
  <Paragraphs>48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Rakot</dc:creator>
  <cp:lastModifiedBy>ОК-309-В</cp:lastModifiedBy>
  <cp:revision>200</cp:revision>
  <cp:lastPrinted>2024-10-01T06:32:26Z</cp:lastPrinted>
  <dcterms:created xsi:type="dcterms:W3CDTF">2022-09-14T18:17:22Z</dcterms:created>
  <dcterms:modified xsi:type="dcterms:W3CDTF">2024-10-16T16:38:28Z</dcterms:modified>
</cp:coreProperties>
</file>