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5" r:id="rId3"/>
    <p:sldId id="267" r:id="rId4"/>
    <p:sldId id="272" r:id="rId5"/>
    <p:sldId id="274" r:id="rId6"/>
    <p:sldId id="276" r:id="rId7"/>
    <p:sldId id="278" r:id="rId8"/>
    <p:sldId id="280" r:id="rId9"/>
    <p:sldId id="283" r:id="rId10"/>
    <p:sldId id="286" r:id="rId11"/>
    <p:sldId id="287" r:id="rId12"/>
    <p:sldId id="291" r:id="rId13"/>
    <p:sldId id="290" r:id="rId14"/>
    <p:sldId id="292" r:id="rId15"/>
    <p:sldId id="289" r:id="rId16"/>
    <p:sldId id="294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FF"/>
    <a:srgbClr val="85D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07" autoAdjust="0"/>
    <p:restoredTop sz="94660"/>
  </p:normalViewPr>
  <p:slideViewPr>
    <p:cSldViewPr>
      <p:cViewPr varScale="1">
        <p:scale>
          <a:sx n="70" d="100"/>
          <a:sy n="70" d="100"/>
        </p:scale>
        <p:origin x="100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8C4FF4-6EE1-4A76-9B8F-B2F594D6C874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23.04.2025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F7A747-1B53-4B3F-B8D2-D8AB0E128148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4BD201-5F9C-4593-BEFD-74C971F0B55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23.04.2025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22E6F0-797A-404D-B2F0-96032D2C16E5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7A3035-02C7-4538-A480-C6887B19F5A6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23.04.2025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18664C-3B03-4311-A452-8E87A1DF2E36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152DDE1-E9F2-4B50-AB95-1A36B28481DE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23.04.2025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87BA6C-DE82-4922-A007-5CB817EE4E20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011FA9-72D4-4D0D-AA04-5200C8F96D1C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23.04.2025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4CBFCBB-F7D8-4AD9-B5F9-93687358CA6B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8AA105-3B9A-485F-A7BD-B3B1C1BFF994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23.04.2025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9217202-91A5-4841-8837-12B3422A9C13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03E727-7E97-4B76-A273-97C117DFD6DE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23.04.2025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9F140D1-42AB-456C-B3EB-2E58162D29C5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2FDA9A-A9AF-4522-BA4E-959710ABA8F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23.04.2025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C4C3DF-49FF-4AA4-A1AB-8615103FAECA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81C31E6-6AC6-4E62-806B-D0CB1E8C626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23.04.2025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B0E188-B191-46AC-99B7-5113417AE6AB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E59BE0-226E-4980-AAF5-F1A9DF7C7AE8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23.04.2025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ED8319C-EFFD-43A6-A723-9E31BBA50F68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94FB44-2B3A-4EA5-B708-4FEB9F41BBF1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23.04.2025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C51498-F984-481A-8E8C-4DDFA9BC9183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8.jpeg"/><Relationship Id="rId4" Type="http://schemas.openxmlformats.org/officeDocument/2006/relationships/image" Target="../media/image27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71538" y="1643050"/>
            <a:ext cx="7000924" cy="1446550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635000"/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8800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chemeClr val="accent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  <a:cs typeface="Arial" charset="0"/>
              </a:rPr>
              <a:t>День снеговика</a:t>
            </a:r>
            <a:endParaRPr lang="ru-RU" sz="8800" b="1" dirty="0">
              <a:ln w="19050">
                <a:solidFill>
                  <a:prstClr val="white"/>
                </a:solidFill>
                <a:prstDash val="solid"/>
              </a:ln>
              <a:solidFill>
                <a:schemeClr val="accent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Monotype Corsiva" pitchFamily="66" charset="0"/>
              <a:cs typeface="Arial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5085184"/>
            <a:ext cx="4607520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МДОУ </a:t>
            </a:r>
            <a:r>
              <a:rPr lang="ru-RU" dirty="0" smtClean="0"/>
              <a:t>детский </a:t>
            </a:r>
            <a:r>
              <a:rPr lang="ru-RU" dirty="0" smtClean="0"/>
              <a:t>сад 3 «Солнышко»</a:t>
            </a:r>
          </a:p>
          <a:p>
            <a:r>
              <a:rPr lang="ru-RU" dirty="0" smtClean="0"/>
              <a:t>Воспитатель</a:t>
            </a:r>
            <a:r>
              <a:rPr lang="ru-RU" dirty="0" smtClean="0"/>
              <a:t>: Соловьева Светлана Игоревна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s010.radikal.ru/i312/1101/6d/2d5c0f6aed8a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143372" y="714356"/>
            <a:ext cx="4357718" cy="27766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Скругленный прямоугольник 3"/>
          <p:cNvSpPr/>
          <p:nvPr/>
        </p:nvSpPr>
        <p:spPr>
          <a:xfrm>
            <a:off x="357158" y="357166"/>
            <a:ext cx="3786214" cy="5857916"/>
          </a:xfrm>
          <a:prstGeom prst="round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ru-RU" sz="1900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 На Руси же снеговиков лепили с древних языческих времен и почитали как духов зимы.</a:t>
            </a:r>
            <a:br>
              <a:rPr lang="ru-RU" sz="1900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</a:br>
            <a:r>
              <a:rPr lang="ru-RU" sz="1900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 К ним, как и к Морозу, относились с должным уважением и обращались с просьбами о помощи и уменьшении длительности лютых морозов.</a:t>
            </a:r>
            <a:endParaRPr lang="ru-RU" dirty="0" smtClean="0">
              <a:ln>
                <a:solidFill>
                  <a:srgbClr val="7030A0"/>
                </a:solidFill>
              </a:ln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ru-RU" dirty="0" smtClean="0">
                <a:ln>
                  <a:solidFill>
                    <a:srgbClr val="7030A0"/>
                  </a:solidFill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 Снежные бабы и Снегурочка –русское достояние.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n>
                  <a:solidFill>
                    <a:srgbClr val="7030A0"/>
                  </a:solidFill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Наши предки верили, что зимними природными явлениями  (туманами, снегами, метелями) повелевают духи женского пола. Поэтому, чтобы показать им свое почтение, лепили снежных баб.</a:t>
            </a:r>
            <a:endParaRPr lang="ru-RU" sz="3200" b="1" dirty="0" smtClean="0">
              <a:ln>
                <a:solidFill>
                  <a:srgbClr val="7030A0"/>
                </a:solidFill>
              </a:ln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n>
                  <a:solidFill>
                    <a:srgbClr val="7030A0"/>
                  </a:solidFill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Times New Roman" pitchFamily="18" charset="0"/>
              </a:rPr>
              <a:t>  </a:t>
            </a:r>
            <a:endParaRPr lang="ru-RU" dirty="0">
              <a:ln>
                <a:solidFill>
                  <a:srgbClr val="7030A0"/>
                </a:solidFill>
              </a:ln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071934" y="3714752"/>
            <a:ext cx="4786346" cy="2428892"/>
          </a:xfrm>
          <a:prstGeom prst="round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127000"/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dirty="0" smtClean="0">
                <a:ln>
                  <a:solidFill>
                    <a:srgbClr val="7030A0"/>
                  </a:solidFill>
                </a:ln>
                <a:solidFill>
                  <a:srgbClr val="00B0F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Не зря существует выражение " зима-матушка", "мороз -батюшка".  </a:t>
            </a:r>
          </a:p>
          <a:p>
            <a:r>
              <a:rPr lang="ru-RU" sz="2000" dirty="0" smtClean="0">
                <a:ln>
                  <a:solidFill>
                    <a:srgbClr val="7030A0"/>
                  </a:solidFill>
                </a:ln>
                <a:solidFill>
                  <a:srgbClr val="00B0F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 А месяц январь иногда даже так и называли – </a:t>
            </a:r>
            <a:r>
              <a:rPr lang="ru-RU" sz="2000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" снеговик". </a:t>
            </a:r>
            <a:endParaRPr lang="ru-RU" sz="2000" dirty="0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428596" y="3357562"/>
            <a:ext cx="8215370" cy="3071834"/>
          </a:xfrm>
          <a:prstGeom prst="round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317500"/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endParaRPr lang="ru-RU" sz="2000" dirty="0" smtClean="0">
              <a:ln>
                <a:solidFill>
                  <a:srgbClr val="FF0000"/>
                </a:solidFill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lvl="0" algn="ctr"/>
            <a:endParaRPr lang="ru-RU" sz="2000" dirty="0" smtClean="0">
              <a:ln>
                <a:solidFill>
                  <a:srgbClr val="FF0000"/>
                </a:solidFill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lvl="0" algn="ctr"/>
            <a:r>
              <a:rPr lang="ru-RU" sz="2000" dirty="0" smtClean="0">
                <a:ln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Для нашего народа снеговик – тоже один из любимых новогодних персонажей</a:t>
            </a:r>
            <a:r>
              <a:rPr lang="ru-RU" sz="2000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lvl="0" algn="ctr"/>
            <a:r>
              <a:rPr lang="ru-RU" sz="2000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В славных советских мультфильмах "  Снеговик-почтовик",   "  Когда зажигаются елки"   снеговик выступает как верный помощник Деда Мороза по хозяйству</a:t>
            </a:r>
            <a:r>
              <a:rPr lang="ru-RU" sz="2000" dirty="0" smtClean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lvl="0" algn="ctr"/>
            <a:r>
              <a:rPr lang="ru-RU" sz="2000" dirty="0" smtClean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В Советском Союзе </a:t>
            </a:r>
            <a:r>
              <a:rPr lang="ru-RU" sz="2000" dirty="0" err="1" smtClean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снеговичков</a:t>
            </a:r>
            <a:r>
              <a:rPr lang="ru-RU" sz="2000" dirty="0" smtClean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 искусно рисовали на поздравительных открытках.</a:t>
            </a:r>
            <a:endParaRPr lang="ru-RU" sz="3200" b="1" dirty="0" smtClean="0">
              <a:ln>
                <a:solidFill>
                  <a:srgbClr val="0070C0"/>
                </a:solidFill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algn="ctr"/>
            <a:endParaRPr lang="ru-RU" dirty="0"/>
          </a:p>
        </p:txBody>
      </p:sp>
      <p:pic>
        <p:nvPicPr>
          <p:cNvPr id="6" name="Рисунок 5" descr="http://ds13.snzsite.ru/images/images/%D0%A1%D0%BD%D0%B5%D0%B3%D0%BE%D0%B2%D0%B8%D0%BA-%D0%BF%D0%BE%D1%87%D1%82%D0%BE%D0%B2%D0%B8%D0%BA-3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428860" y="500042"/>
            <a:ext cx="4572032" cy="30718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Самый большой снеговик фото 3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58" y="428604"/>
            <a:ext cx="5572164" cy="59293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5143504" y="500042"/>
            <a:ext cx="3643338" cy="6001643"/>
          </a:xfrm>
          <a:prstGeom prst="rect">
            <a:avLst/>
          </a:prstGeom>
          <a:effectLst>
            <a:softEdge rad="317500"/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>
                <a:ln>
                  <a:solidFill>
                    <a:srgbClr val="002060"/>
                  </a:solidFill>
                </a:ln>
                <a:solidFill>
                  <a:srgbClr val="7030A0"/>
                </a:solidFill>
              </a:rPr>
              <a:t>Самый высокий в Европе снеговик красуется на склонах горнолыжного курорта в Австрии, в городе </a:t>
            </a:r>
            <a:r>
              <a:rPr lang="ru-RU" sz="2400" dirty="0" err="1" smtClean="0">
                <a:ln>
                  <a:solidFill>
                    <a:srgbClr val="002060"/>
                  </a:solidFill>
                </a:ln>
                <a:solidFill>
                  <a:srgbClr val="7030A0"/>
                </a:solidFill>
              </a:rPr>
              <a:t>Гальтюр</a:t>
            </a:r>
            <a:r>
              <a:rPr lang="ru-RU" sz="2400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его высота достигла 16 метров 70 сантиметров.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 </a:t>
            </a:r>
            <a:r>
              <a:rPr lang="ru-RU" sz="2400" dirty="0" smtClean="0">
                <a:ln>
                  <a:solidFill>
                    <a:srgbClr val="FF0000"/>
                  </a:solidFill>
                </a:ln>
                <a:solidFill>
                  <a:srgbClr val="C00000"/>
                </a:solidFill>
              </a:rPr>
              <a:t>А рекорд по созданию самого высокого снеговика в мире был установлен в Соединенных Штатах Америки в 1999 году, его высота – 37 метров 20 сантиметров, а вес – 6 тысяч тонн снега.</a:t>
            </a:r>
            <a:endParaRPr lang="ru-RU" sz="2400" dirty="0">
              <a:ln>
                <a:solidFill>
                  <a:srgbClr val="FF0000"/>
                </a:solidFill>
              </a:ln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3857620" y="571480"/>
            <a:ext cx="5000660" cy="6000792"/>
          </a:xfrm>
          <a:prstGeom prst="round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317500"/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4000496" y="571481"/>
            <a:ext cx="428628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</a:rPr>
              <a:t>* Самый большой снеговик мира красуется в южно-китайской провинции </a:t>
            </a:r>
            <a:r>
              <a:rPr lang="ru-RU" sz="2400" dirty="0" err="1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</a:rPr>
              <a:t>Гуандун</a:t>
            </a:r>
            <a:r>
              <a:rPr lang="ru-RU" sz="2400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</a:rPr>
              <a:t>, в городе </a:t>
            </a:r>
            <a:r>
              <a:rPr lang="ru-RU" sz="2400" dirty="0" err="1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</a:rPr>
              <a:t>Фошань</a:t>
            </a:r>
            <a:r>
              <a:rPr lang="ru-RU" sz="2400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</a:rPr>
              <a:t> Его высота превышает 20 метров. Диаметр его шляпы – 6 метров. А нос- " морковка"   – полтора метров!</a:t>
            </a:r>
            <a:br>
              <a:rPr lang="ru-RU" sz="2400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</a:rPr>
            </a:br>
            <a:r>
              <a:rPr lang="ru-RU" sz="2400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</a:rPr>
              <a:t> </a:t>
            </a:r>
            <a:r>
              <a:rPr lang="ru-RU" sz="2400" dirty="0" smtClean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</a:rPr>
              <a:t>* В Латвии 5 декабря 2007 года Центральный банк Латвии выпустил в обращение новый </a:t>
            </a:r>
            <a:r>
              <a:rPr lang="ru-RU" sz="2400" dirty="0" err="1" smtClean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</a:rPr>
              <a:t>однолатовик</a:t>
            </a:r>
            <a:r>
              <a:rPr lang="ru-RU" sz="2400" dirty="0" smtClean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</a:rPr>
              <a:t> с изображением снеговика.</a:t>
            </a:r>
            <a:r>
              <a:rPr lang="ru-RU" sz="2400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</a:rPr>
              <a:t/>
            </a:r>
            <a:br>
              <a:rPr lang="ru-RU" sz="2400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</a:rPr>
            </a:br>
            <a:r>
              <a:rPr lang="ru-RU" sz="2400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</a:rPr>
              <a:t> *В Норвегии снеговиков называют белыми троллями.</a:t>
            </a:r>
            <a:endParaRPr lang="ru-RU" sz="2400" dirty="0">
              <a:ln>
                <a:solidFill>
                  <a:srgbClr val="7030A0"/>
                </a:solidFill>
              </a:ln>
              <a:solidFill>
                <a:srgbClr val="7030A0"/>
              </a:solidFill>
            </a:endParaRPr>
          </a:p>
        </p:txBody>
      </p:sp>
      <p:pic>
        <p:nvPicPr>
          <p:cNvPr id="33794" name="Picture 2" descr="Таких снеговиков вы еще не видели! развлечения, снеговик, творчество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14348" y="3500438"/>
            <a:ext cx="2928958" cy="30718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3796" name="Picture 4" descr="http://s1.maminklub.lv/cache/08/87/08879fe1de99015df9338c93f912e54b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28596" y="500042"/>
            <a:ext cx="3544306" cy="32516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Содержимое 8" descr="id13857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500298" y="571480"/>
            <a:ext cx="3895724" cy="24390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Скругленный прямоугольник 2"/>
          <p:cNvSpPr/>
          <p:nvPr/>
        </p:nvSpPr>
        <p:spPr>
          <a:xfrm>
            <a:off x="357158" y="2928934"/>
            <a:ext cx="8143932" cy="3429024"/>
          </a:xfrm>
          <a:prstGeom prst="roundRect">
            <a:avLst/>
          </a:prstGeom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200" dirty="0" smtClean="0">
                <a:ln>
                  <a:solidFill>
                    <a:srgbClr val="7030A0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Британскому ученому Дэвиду Коксу из лаборатории удалось создать самого маленького снеговика в мире - всего 0,01 миллиметра в ширину или одна пятая ширины среднего человеческого волоса. </a:t>
            </a:r>
            <a:endParaRPr lang="ru-RU" sz="2200" b="1" dirty="0" smtClean="0">
              <a:ln>
                <a:solidFill>
                  <a:srgbClr val="7030A0"/>
                </a:solidFill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200" dirty="0" smtClean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Для того, чтобы как следует рассмотреть интересного снеговика вам понадобится микроскоп. Ученый сделал снеговика из двух крошечных кружков олова.</a:t>
            </a:r>
            <a:endParaRPr lang="ru-RU" sz="2200" dirty="0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786182" y="500043"/>
            <a:ext cx="5072098" cy="6124754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127000"/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</a:rPr>
              <a:t>Снеговика лепят всей семьей, с друзьями или в одиночку. При этом нужно загадать желание. </a:t>
            </a:r>
          </a:p>
          <a:p>
            <a:r>
              <a:rPr lang="ru-RU" sz="2800" dirty="0" smtClean="0">
                <a:ln>
                  <a:solidFill>
                    <a:srgbClr val="00B0F0"/>
                  </a:solidFill>
                </a:ln>
                <a:solidFill>
                  <a:srgbClr val="0070C0"/>
                </a:solidFill>
              </a:rPr>
              <a:t>Белый снеговик - это ангел, и он может перенести желание людей на небо к Богу. </a:t>
            </a:r>
            <a:r>
              <a:rPr lang="ru-RU" sz="2800" dirty="0" smtClean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</a:rPr>
              <a:t>Маленькую фигурку лепили из свежевыпавшего снега, шептали свое желание, и ждали, когда " снежный ангел"   испарится, а значит, желание будет перенесено с земли на небо, услышано и исполнено.</a:t>
            </a:r>
            <a:endParaRPr lang="ru-RU" sz="2800" dirty="0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  <p:pic>
        <p:nvPicPr>
          <p:cNvPr id="4" name="Рисунок 3" descr="снеговики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42910" y="500042"/>
            <a:ext cx="3071834" cy="306228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" name="Рисунок 1" descr="история снеговика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85786" y="3500438"/>
            <a:ext cx="2714644" cy="30718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img-fotki.yandex.ru/get/4130/121447594.22a/0_a8c46_1c46682d_XL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596" y="285728"/>
            <a:ext cx="4214842" cy="33575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Рисунок 2" descr="Таких снеговиков вы еще не видели! развлечения, снеговик, творчество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1472" y="3786190"/>
            <a:ext cx="4000528" cy="27527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Рисунок 3" descr="http://img-fotki.yandex.ru/get/4115/121447594.22a/0_a8c4c_58d3f58d_XL.jpg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572000" y="357166"/>
            <a:ext cx="3940193" cy="26078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Таких снеговиков вы еще не видели! развлечения, снеговик, творчество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857752" y="3071810"/>
            <a:ext cx="3643338" cy="34814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Скругленный прямоугольник 20"/>
          <p:cNvSpPr/>
          <p:nvPr/>
        </p:nvSpPr>
        <p:spPr>
          <a:xfrm>
            <a:off x="500034" y="1196752"/>
            <a:ext cx="8143932" cy="4929222"/>
          </a:xfrm>
          <a:prstGeom prst="roundRect">
            <a:avLst/>
          </a:prstGeom>
          <a:ln w="76200">
            <a:solidFill>
              <a:srgbClr val="33CCFF"/>
            </a:solidFill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27000"/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4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Подо льдом уснули речки</a:t>
            </a:r>
            <a:r>
              <a:rPr lang="ru-RU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, </a:t>
            </a:r>
            <a:r>
              <a:rPr lang="ru-RU" sz="2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/>
            </a:r>
            <a:br>
              <a:rPr lang="ru-RU" sz="2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А под снегом грядки спят.</a:t>
            </a:r>
            <a:r>
              <a:rPr lang="ru-RU" sz="2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/>
            </a:r>
            <a:br>
              <a:rPr lang="ru-RU" sz="2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ru-RU" sz="3600" b="1" cap="all" dirty="0" smtClean="0">
                <a:ln/>
                <a:solidFill>
                  <a:schemeClr val="accent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Я из снега человечков</a:t>
            </a:r>
            <a:r>
              <a:rPr lang="ru-RU" sz="2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/>
            </a:r>
            <a:br>
              <a:rPr lang="ru-RU" sz="2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ru-RU" sz="2800" b="1" cap="all" dirty="0" smtClean="0">
                <a:ln/>
                <a:solidFill>
                  <a:schemeClr val="accent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Налеплю, поставлю в ряд.</a:t>
            </a:r>
            <a:r>
              <a:rPr lang="ru-RU" sz="2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/>
            </a:r>
            <a:br>
              <a:rPr lang="ru-RU" sz="2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ru-RU" sz="2800" b="1" cap="all" dirty="0" smtClean="0">
                <a:ln/>
                <a:solidFill>
                  <a:schemeClr val="accent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Пусть стоят как часовые</a:t>
            </a:r>
            <a:r>
              <a:rPr lang="ru-RU" sz="2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/>
            </a:r>
            <a:br>
              <a:rPr lang="ru-RU" sz="2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ru-RU" sz="3200" b="1" cap="all" dirty="0" smtClean="0">
                <a:ln/>
                <a:solidFill>
                  <a:schemeClr val="accent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Человечки снеговые</a:t>
            </a:r>
            <a:r>
              <a:rPr lang="ru-RU" sz="2800" b="1" cap="all" dirty="0" smtClean="0">
                <a:ln/>
                <a:solidFill>
                  <a:schemeClr val="accent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.</a:t>
            </a:r>
          </a:p>
          <a:p>
            <a:pPr algn="ctr"/>
            <a:endParaRPr lang="ru-RU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65510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785786" y="1285860"/>
            <a:ext cx="7643866" cy="3857652"/>
            <a:chOff x="714348" y="1285860"/>
            <a:chExt cx="7643866" cy="3857652"/>
          </a:xfrm>
        </p:grpSpPr>
        <p:pic>
          <p:nvPicPr>
            <p:cNvPr id="6" name="Picture 4" descr="http://primdou63.ru/public/users/994/img/noviy-god22.jpg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6429388" y="3143248"/>
              <a:ext cx="1928826" cy="1928826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sp>
          <p:nvSpPr>
            <p:cNvPr id="7" name="Прямоугольник 6"/>
            <p:cNvSpPr/>
            <p:nvPr/>
          </p:nvSpPr>
          <p:spPr>
            <a:xfrm>
              <a:off x="928662" y="1785926"/>
              <a:ext cx="4572000" cy="369332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endParaRPr lang="ru-RU" dirty="0" smtClean="0"/>
            </a:p>
          </p:txBody>
        </p:sp>
        <p:pic>
          <p:nvPicPr>
            <p:cNvPr id="8" name="Picture 2" descr="https://im1-tub-ru.yandex.net/i?id=97c043e2a070ae6ba2835c592474faef-l&amp;n=13"/>
            <p:cNvPicPr>
              <a:picLocks noChangeAspect="1" noChangeArrowheads="1"/>
            </p:cNvPicPr>
            <p:nvPr/>
          </p:nvPicPr>
          <p:blipFill>
            <a:blip r:embed="rId3" cstate="email"/>
            <a:srcRect/>
            <a:stretch>
              <a:fillRect/>
            </a:stretch>
          </p:blipFill>
          <p:spPr bwMode="auto">
            <a:xfrm>
              <a:off x="857224" y="1285860"/>
              <a:ext cx="1738542" cy="1857388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9" name="Picture 2" descr="https://im1-tub-ru.yandex.net/i?id=97c043e2a070ae6ba2835c592474faef-l&amp;n=13"/>
            <p:cNvPicPr>
              <a:picLocks noChangeAspect="1" noChangeArrowheads="1"/>
            </p:cNvPicPr>
            <p:nvPr/>
          </p:nvPicPr>
          <p:blipFill>
            <a:blip r:embed="rId3" cstate="email"/>
            <a:srcRect/>
            <a:stretch>
              <a:fillRect/>
            </a:stretch>
          </p:blipFill>
          <p:spPr bwMode="auto">
            <a:xfrm>
              <a:off x="2714612" y="1285860"/>
              <a:ext cx="1738542" cy="1857388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0" name="Picture 2" descr="https://im1-tub-ru.yandex.net/i?id=97c043e2a070ae6ba2835c592474faef-l&amp;n=13"/>
            <p:cNvPicPr>
              <a:picLocks noChangeAspect="1" noChangeArrowheads="1"/>
            </p:cNvPicPr>
            <p:nvPr/>
          </p:nvPicPr>
          <p:blipFill>
            <a:blip r:embed="rId3" cstate="email"/>
            <a:srcRect/>
            <a:stretch>
              <a:fillRect/>
            </a:stretch>
          </p:blipFill>
          <p:spPr bwMode="auto">
            <a:xfrm>
              <a:off x="4572000" y="1357298"/>
              <a:ext cx="1738542" cy="1857388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1" name="Picture 2" descr="https://im1-tub-ru.yandex.net/i?id=97c043e2a070ae6ba2835c592474faef-l&amp;n=13"/>
            <p:cNvPicPr>
              <a:picLocks noChangeAspect="1" noChangeArrowheads="1"/>
            </p:cNvPicPr>
            <p:nvPr/>
          </p:nvPicPr>
          <p:blipFill>
            <a:blip r:embed="rId3" cstate="email"/>
            <a:srcRect/>
            <a:stretch>
              <a:fillRect/>
            </a:stretch>
          </p:blipFill>
          <p:spPr bwMode="auto">
            <a:xfrm>
              <a:off x="6429388" y="1285860"/>
              <a:ext cx="1738542" cy="1857388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2" name="Picture 4" descr="http://primdou63.ru/public/users/994/img/noviy-god22.jpg"/>
            <p:cNvPicPr>
              <a:picLocks noChangeAspect="1" noChangeArrowheads="1"/>
            </p:cNvPicPr>
            <p:nvPr/>
          </p:nvPicPr>
          <p:blipFill>
            <a:blip r:embed="rId4" cstate="email"/>
            <a:srcRect/>
            <a:stretch>
              <a:fillRect/>
            </a:stretch>
          </p:blipFill>
          <p:spPr bwMode="auto">
            <a:xfrm>
              <a:off x="714348" y="3214686"/>
              <a:ext cx="1928826" cy="1928826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3" name="Picture 4" descr="http://primdou63.ru/public/users/994/img/noviy-god22.jpg"/>
            <p:cNvPicPr>
              <a:picLocks noChangeAspect="1" noChangeArrowheads="1"/>
            </p:cNvPicPr>
            <p:nvPr/>
          </p:nvPicPr>
          <p:blipFill>
            <a:blip r:embed="rId4" cstate="email"/>
            <a:srcRect/>
            <a:stretch>
              <a:fillRect/>
            </a:stretch>
          </p:blipFill>
          <p:spPr bwMode="auto">
            <a:xfrm>
              <a:off x="2786050" y="3143248"/>
              <a:ext cx="1928826" cy="1928826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4" name="Picture 4" descr="http://primdou63.ru/public/users/994/img/noviy-god22.jpg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4714876" y="3214686"/>
              <a:ext cx="1928826" cy="1928826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</p:spTree>
    <p:extLst>
      <p:ext uri="{BB962C8B-B14F-4D97-AF65-F5344CB8AC3E}">
        <p14:creationId xmlns:p14="http://schemas.microsoft.com/office/powerpoint/2010/main" val="2612702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C000"/>
                </a:solidFill>
              </a:rPr>
              <a:t>История появления снеговика</a:t>
            </a:r>
            <a:r>
              <a:rPr lang="ru-RU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</a:rPr>
              <a:t/>
            </a:r>
            <a:br>
              <a:rPr lang="ru-RU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000108"/>
            <a:ext cx="4686304" cy="5126055"/>
          </a:xfrm>
        </p:spPr>
        <p:txBody>
          <a:bodyPr/>
          <a:lstStyle/>
          <a:p>
            <a:r>
              <a:rPr lang="ru-RU" sz="1600" b="1" i="1" dirty="0" smtClean="0">
                <a:solidFill>
                  <a:srgbClr val="7030A0"/>
                </a:solidFill>
              </a:rPr>
              <a:t>Если верить старинному преданию, в конце XV века, примерно в 1493 году, итальянский скульптор, архитектор, поэт Микеланджело </a:t>
            </a:r>
            <a:r>
              <a:rPr lang="ru-RU" sz="1600" b="1" i="1" dirty="0" err="1" smtClean="0">
                <a:solidFill>
                  <a:srgbClr val="7030A0"/>
                </a:solidFill>
              </a:rPr>
              <a:t>Буонарроти</a:t>
            </a:r>
            <a:r>
              <a:rPr lang="ru-RU" sz="1600" b="1" i="1" dirty="0" smtClean="0">
                <a:solidFill>
                  <a:srgbClr val="7030A0"/>
                </a:solidFill>
              </a:rPr>
              <a:t> впервые слепил снежную фигуру.</a:t>
            </a:r>
            <a:r>
              <a:rPr lang="ru-RU" sz="1600" b="1" i="1" dirty="0" smtClean="0"/>
              <a:t/>
            </a:r>
            <a:br>
              <a:rPr lang="ru-RU" sz="1600" b="1" i="1" dirty="0" smtClean="0"/>
            </a:br>
            <a:endParaRPr lang="ru-RU" sz="1600" b="1" i="1" dirty="0" smtClean="0"/>
          </a:p>
          <a:p>
            <a:r>
              <a:rPr lang="ru-RU" sz="1600" b="1" i="1" dirty="0" smtClean="0">
                <a:solidFill>
                  <a:srgbClr val="0070C0"/>
                </a:solidFill>
              </a:rPr>
              <a:t> По данным исторических исследований, первое письменное упоминание о снеговике встречается в книге XVIII века: там говорится о "  красивом снеговике"   гигантских размеров.</a:t>
            </a:r>
            <a:br>
              <a:rPr lang="ru-RU" sz="1600" b="1" i="1" dirty="0" smtClean="0">
                <a:solidFill>
                  <a:srgbClr val="0070C0"/>
                </a:solidFill>
              </a:rPr>
            </a:br>
            <a:r>
              <a:rPr lang="ru-RU" sz="1600" b="1" i="1" dirty="0" smtClean="0">
                <a:solidFill>
                  <a:srgbClr val="0070C0"/>
                </a:solidFill>
              </a:rPr>
              <a:t> А само слово "  снеговик"   изначально возникло в немецком языке.</a:t>
            </a:r>
          </a:p>
          <a:p>
            <a:pPr>
              <a:buNone/>
            </a:pPr>
            <a:endParaRPr lang="ru-RU" sz="1600" b="1" i="1" dirty="0" smtClean="0"/>
          </a:p>
          <a:p>
            <a:r>
              <a:rPr lang="ru-RU" sz="1600" b="1" i="1" dirty="0" smtClean="0"/>
              <a:t> </a:t>
            </a:r>
            <a:r>
              <a:rPr lang="ru-RU" sz="1600" b="1" i="1" dirty="0" smtClean="0">
                <a:solidFill>
                  <a:srgbClr val="33CCFF"/>
                </a:solidFill>
              </a:rPr>
              <a:t>Изображение снеговика впервые появилось в качестве иллюстрации к детской книжке с песнями, изданной в Лейпциге</a:t>
            </a:r>
            <a:r>
              <a:rPr lang="ru-RU" sz="1600" b="1" i="1" dirty="0" smtClean="0"/>
              <a:t>.</a:t>
            </a:r>
            <a:endParaRPr lang="ru-RU" sz="1600" b="1" dirty="0" smtClean="0"/>
          </a:p>
          <a:p>
            <a:pPr>
              <a:buNone/>
            </a:pPr>
            <a:endParaRPr lang="ru-RU" b="1" dirty="0" smtClean="0"/>
          </a:p>
          <a:p>
            <a:endParaRPr lang="ru-RU" dirty="0"/>
          </a:p>
        </p:txBody>
      </p:sp>
      <p:pic>
        <p:nvPicPr>
          <p:cNvPr id="6" name="Picture 2" descr="http://img-fotki.yandex.ru/get/9092/11206178.547/0_ec94a_9a823a34_ori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72066" y="3214686"/>
            <a:ext cx="3686172" cy="29138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http://kladraz.ru/upload/blogs/3081_f9c2401e59affedb1ba1f5dd607cc979.jpg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57818" y="1071546"/>
            <a:ext cx="3184682" cy="17145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sz="1800" b="1" i="1" dirty="0" smtClean="0">
                <a:solidFill>
                  <a:srgbClr val="7030A0"/>
                </a:solidFill>
              </a:rPr>
              <a:t>Первые снеговики изображались недобрыми свирепыми снежными монстрами впечатляющих размеров.</a:t>
            </a:r>
            <a:r>
              <a:rPr lang="ru-RU" sz="1800" b="1" i="1" dirty="0" smtClean="0"/>
              <a:t> </a:t>
            </a:r>
          </a:p>
          <a:p>
            <a:pPr>
              <a:buNone/>
            </a:pPr>
            <a:endParaRPr lang="ru-RU" sz="1800" b="1" i="1" dirty="0" smtClean="0"/>
          </a:p>
          <a:p>
            <a:r>
              <a:rPr lang="ru-RU" sz="1800" b="1" i="1" dirty="0" smtClean="0">
                <a:solidFill>
                  <a:srgbClr val="0070C0"/>
                </a:solidFill>
              </a:rPr>
              <a:t>Это не случайно, ведь в те давние времена безжалостные зимы с лютыми морозами и промозглыми вьюгами приносили немало хлопот. </a:t>
            </a:r>
          </a:p>
          <a:p>
            <a:pPr>
              <a:buNone/>
            </a:pPr>
            <a:endParaRPr lang="ru-RU" sz="1800" b="1" i="1" dirty="0" smtClean="0">
              <a:solidFill>
                <a:srgbClr val="0070C0"/>
              </a:solidFill>
            </a:endParaRPr>
          </a:p>
          <a:p>
            <a:r>
              <a:rPr lang="ru-RU" sz="1800" b="1" i="1" dirty="0" smtClean="0">
                <a:solidFill>
                  <a:srgbClr val="002060"/>
                </a:solidFill>
              </a:rPr>
              <a:t>Тогда и появились поверья, согласно которым снеговики представляют реальную угрозу для людей.</a:t>
            </a:r>
            <a:endParaRPr lang="ru-RU" sz="1800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5" name="Содержимое 4" descr="http://s014.radikal.ru/i326/1101/e7/59b878860c86.jpg"/>
          <p:cNvPicPr>
            <a:picLocks noGrp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357686" y="2643182"/>
            <a:ext cx="4181476" cy="25717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s://cs3.livemaster.ru/zhurnalfoto/c/8/5/151020010656.jpe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00628" y="857232"/>
            <a:ext cx="3541717" cy="5070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Блок-схема: альтернативный процесс 4"/>
          <p:cNvSpPr/>
          <p:nvPr/>
        </p:nvSpPr>
        <p:spPr>
          <a:xfrm>
            <a:off x="357158" y="428604"/>
            <a:ext cx="4714908" cy="5857916"/>
          </a:xfrm>
          <a:prstGeom prst="flowChartAlternateProcess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317500"/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ru-RU" sz="2600" dirty="0" smtClean="0"/>
              <a:t> </a:t>
            </a:r>
            <a:r>
              <a:rPr lang="ru-RU" sz="2600" dirty="0" smtClean="0">
                <a:ln>
                  <a:solidFill>
                    <a:srgbClr val="FFC000"/>
                  </a:solidFill>
                </a:ln>
                <a:solidFill>
                  <a:srgbClr val="FF0000"/>
                </a:solidFill>
              </a:rPr>
              <a:t>Классический снеговик, состоящий из трех снежных шаров, и носом-морковкой, появился совсем недавно, в конце XIX века. </a:t>
            </a:r>
            <a:r>
              <a:rPr lang="ru-RU" sz="2600" dirty="0" smtClean="0"/>
              <a:t> </a:t>
            </a:r>
          </a:p>
          <a:p>
            <a:pPr>
              <a:buFont typeface="Arial" pitchFamily="34" charset="0"/>
              <a:buChar char="•"/>
            </a:pPr>
            <a:r>
              <a:rPr lang="ru-RU" sz="2600" dirty="0" smtClean="0"/>
              <a:t> </a:t>
            </a:r>
            <a:r>
              <a:rPr lang="ru-RU" sz="2600" dirty="0" smtClean="0">
                <a:ln>
                  <a:solidFill>
                    <a:srgbClr val="7030A0"/>
                  </a:solidFill>
                </a:ln>
                <a:solidFill>
                  <a:srgbClr val="0070C0"/>
                </a:solidFill>
              </a:rPr>
              <a:t>Снежные создания "подобрели" и вскоре стали незаменимым атрибутом Рождества и Нового года.</a:t>
            </a:r>
          </a:p>
          <a:p>
            <a:pPr>
              <a:buFont typeface="Arial" pitchFamily="34" charset="0"/>
              <a:buChar char="•"/>
            </a:pPr>
            <a:r>
              <a:rPr lang="ru-RU" sz="2600" dirty="0" smtClean="0"/>
              <a:t> </a:t>
            </a:r>
            <a:r>
              <a:rPr lang="ru-RU" sz="2600" dirty="0" smtClean="0">
                <a:ln>
                  <a:solidFill>
                    <a:srgbClr val="92D050"/>
                  </a:solidFill>
                </a:ln>
              </a:rPr>
              <a:t>Потом этот забавный герой стал одним из любимых персонажей рождественских и новогодних открыток. </a:t>
            </a:r>
            <a:endParaRPr lang="ru-RU" sz="2600" b="1" dirty="0" smtClean="0">
              <a:ln>
                <a:solidFill>
                  <a:srgbClr val="92D050"/>
                </a:solidFill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85720" y="357166"/>
            <a:ext cx="3214710" cy="6143668"/>
          </a:xfrm>
          <a:prstGeom prst="round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635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</a:rPr>
              <a:t>В Европе снеговиков всегда лепили рядом с домами, щедро украшали гирляндами и домашней утварью, укутывали в шарфы, а в руки вручали ветвистые метлы.</a:t>
            </a:r>
          </a:p>
        </p:txBody>
      </p:sp>
      <p:pic>
        <p:nvPicPr>
          <p:cNvPr id="4" name="Рисунок 3" descr="https://cs3.livemaster.ru/zhurnalfoto/e/8/2/151020010656.jpe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868" y="285728"/>
            <a:ext cx="5113384" cy="62865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714348" y="428604"/>
            <a:ext cx="7429552" cy="6143668"/>
            <a:chOff x="714348" y="428604"/>
            <a:chExt cx="7429552" cy="6143668"/>
          </a:xfrm>
        </p:grpSpPr>
        <p:sp>
          <p:nvSpPr>
            <p:cNvPr id="2" name="Скругленный прямоугольник 1"/>
            <p:cNvSpPr/>
            <p:nvPr/>
          </p:nvSpPr>
          <p:spPr>
            <a:xfrm>
              <a:off x="714348" y="428604"/>
              <a:ext cx="4000528" cy="6000792"/>
            </a:xfrm>
            <a:prstGeom prst="roundRect">
              <a:avLst/>
            </a:prstGeom>
            <a:effectLst>
              <a:outerShdw blurRad="40000" dist="20000" dir="5400000" rotWithShape="0">
                <a:srgbClr val="000000">
                  <a:alpha val="38000"/>
                </a:srgbClr>
              </a:outerShdw>
              <a:softEdge rad="127000"/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800" dirty="0" smtClean="0">
                  <a:solidFill>
                    <a:srgbClr val="7030A0"/>
                  </a:solidFill>
                </a:rPr>
                <a:t> </a:t>
              </a:r>
              <a:r>
                <a:rPr lang="ru-RU" sz="2800" dirty="0" smtClean="0">
                  <a:ln>
                    <a:solidFill>
                      <a:srgbClr val="7030A0"/>
                    </a:solidFill>
                  </a:ln>
                  <a:solidFill>
                    <a:srgbClr val="00B0F0"/>
                  </a:solidFill>
                </a:rPr>
                <a:t>В Румынии издавна известен обычай украшать снеговика "бусами" из головок чеснока.</a:t>
              </a:r>
              <a:r>
                <a:rPr lang="ru-RU" sz="2800" dirty="0" smtClean="0">
                  <a:solidFill>
                    <a:srgbClr val="7030A0"/>
                  </a:solidFill>
                </a:rPr>
                <a:t> </a:t>
              </a:r>
            </a:p>
            <a:p>
              <a:pPr algn="ctr"/>
              <a:r>
                <a:rPr lang="ru-RU" sz="2800" dirty="0" smtClean="0">
                  <a:ln>
                    <a:solidFill>
                      <a:srgbClr val="FF0000"/>
                    </a:solidFill>
                  </a:ln>
                  <a:solidFill>
                    <a:srgbClr val="7030A0"/>
                  </a:solidFill>
                </a:rPr>
                <a:t>Считалось, что это способствует здоровью домочадцев и оберегает их от проказ темной силы.</a:t>
              </a:r>
              <a:endParaRPr lang="ru-RU" sz="2800" dirty="0">
                <a:ln>
                  <a:solidFill>
                    <a:srgbClr val="FF0000"/>
                  </a:solidFill>
                </a:ln>
                <a:solidFill>
                  <a:srgbClr val="7030A0"/>
                </a:solidFill>
              </a:endParaRPr>
            </a:p>
          </p:txBody>
        </p:sp>
        <p:pic>
          <p:nvPicPr>
            <p:cNvPr id="3" name="Рисунок 2" descr="https://cs3.livemaster.ru/zhurnalfoto/1/3/a/151020153811.jpeg"/>
            <p:cNvPicPr/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5143504" y="2714620"/>
              <a:ext cx="3000396" cy="3857652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4" name="Рисунок 3" descr="http://kladraz.ru/upload/blogs/3081_967a72dbfbd96f27080fd6d436f39970.jpg"/>
            <p:cNvPicPr/>
            <p:nvPr/>
          </p:nvPicPr>
          <p:blipFill>
            <a:blip r:embed="rId3" cstate="email"/>
            <a:srcRect/>
            <a:stretch>
              <a:fillRect/>
            </a:stretch>
          </p:blipFill>
          <p:spPr bwMode="auto">
            <a:xfrm>
              <a:off x="5143504" y="428604"/>
              <a:ext cx="2551454" cy="2210148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428604"/>
            <a:ext cx="7901014" cy="369868"/>
          </a:xfrm>
          <a:effectLst>
            <a:outerShdw blurRad="40000" dist="20000" dir="5400000" rotWithShape="0">
              <a:srgbClr val="000000">
                <a:alpha val="38000"/>
              </a:srgbClr>
            </a:outerShdw>
            <a:softEdge rad="317500"/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sz="2400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Снеговикам посвящены замечательные детские сказки.</a:t>
            </a:r>
            <a:endParaRPr lang="ru-RU" sz="2400" dirty="0">
              <a:ln>
                <a:solidFill>
                  <a:srgbClr val="C00000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714356"/>
            <a:ext cx="5111750" cy="5715040"/>
          </a:xfrm>
        </p:spPr>
        <p:txBody>
          <a:bodyPr/>
          <a:lstStyle/>
          <a:p>
            <a:pPr lvl="0">
              <a:buNone/>
            </a:pPr>
            <a:r>
              <a:rPr lang="ru-RU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 </a:t>
            </a:r>
            <a:r>
              <a:rPr lang="ru-RU" sz="2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  </a:t>
            </a:r>
            <a:r>
              <a:rPr lang="ru-RU" sz="2000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Собака рассказывает снеговику о своей жизни, о людях и о печке, у которой она так любила греться, будучи щенком.</a:t>
            </a:r>
            <a:r>
              <a:rPr lang="ru-RU" sz="2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lang="ru-RU" sz="20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2000" dirty="0" smtClean="0">
                <a:ln>
                  <a:solidFill>
                    <a:srgbClr val="002060"/>
                  </a:solidFill>
                </a:ln>
                <a:solidFill>
                  <a:srgbClr val="33CCFF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 И у снеговика тоже появилось необъяснимое желание приблизиться к печке, ему казалось, что-то шевелится в нем. Целыми днями, вместо того, чтобы радоваться трескучим морозам, он тосковал, глядя на печь через окно...</a:t>
            </a:r>
            <a:r>
              <a:rPr lang="ru-RU" sz="24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lang="ru-RU" sz="24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24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 </a:t>
            </a:r>
            <a:r>
              <a:rPr lang="ru-RU" sz="2000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Пришла весна, и снеговик растаял. И только тогда нашлось объяснение его печали: снеговика укрепили на кочерге, которая и шевелилась в нем при виде родной печки.</a:t>
            </a:r>
            <a:endParaRPr lang="ru-RU" sz="1800" dirty="0" smtClean="0">
              <a:ln>
                <a:solidFill>
                  <a:srgbClr val="C00000"/>
                </a:solidFill>
              </a:ln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pic>
        <p:nvPicPr>
          <p:cNvPr id="5" name="Рисунок 4" descr="История снеговика  история, снеговик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4282" y="1643050"/>
            <a:ext cx="3571900" cy="490219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857232"/>
            <a:ext cx="3186106" cy="5268931"/>
          </a:xfrm>
        </p:spPr>
        <p:txBody>
          <a:bodyPr/>
          <a:lstStyle/>
          <a:p>
            <a:pPr algn="ctr"/>
            <a:r>
              <a:rPr lang="ru-RU" sz="2400" dirty="0" smtClean="0">
                <a:ln>
                  <a:solidFill>
                    <a:srgbClr val="0070C0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Самая известная – сказка Г. Х. Андерсена </a:t>
            </a:r>
            <a:r>
              <a:rPr lang="ru-RU" sz="2400" u="sng" dirty="0" smtClean="0">
                <a:ln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"  Снеговик".</a:t>
            </a:r>
            <a:endParaRPr lang="ru-RU" sz="2400" u="sng" dirty="0">
              <a:ln>
                <a:solidFill>
                  <a:srgbClr val="FF0000"/>
                </a:solidFill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Другая 1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4F81BD"/>
      </a:hlink>
      <a:folHlink>
        <a:srgbClr val="4F81BD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541</TotalTime>
  <Words>357</Words>
  <Application>Microsoft Office PowerPoint</Application>
  <PresentationFormat>Экран (4:3)</PresentationFormat>
  <Paragraphs>42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Monotype Corsiva</vt:lpstr>
      <vt:lpstr>Times New Roman</vt:lpstr>
      <vt:lpstr>1_Тема Office</vt:lpstr>
      <vt:lpstr>Презентация PowerPoint</vt:lpstr>
      <vt:lpstr>Презентация PowerPoint</vt:lpstr>
      <vt:lpstr>Презентация PowerPoint</vt:lpstr>
      <vt:lpstr>История появления снеговика </vt:lpstr>
      <vt:lpstr>Презентация PowerPoint</vt:lpstr>
      <vt:lpstr>Презентация PowerPoint</vt:lpstr>
      <vt:lpstr>Презентация PowerPoint</vt:lpstr>
      <vt:lpstr>Презентация PowerPoint</vt:lpstr>
      <vt:lpstr>Снеговикам посвящены замечательные детские сказки.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Шаблон презентации</dc:title>
  <dc:creator>Шаблон Фокиной Л. П.</dc:creator>
  <cp:lastModifiedBy>Пользователь</cp:lastModifiedBy>
  <cp:revision>88</cp:revision>
  <dcterms:created xsi:type="dcterms:W3CDTF">2014-07-06T18:18:01Z</dcterms:created>
  <dcterms:modified xsi:type="dcterms:W3CDTF">2025-04-23T16:46:52Z</dcterms:modified>
</cp:coreProperties>
</file>