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9" r:id="rId4"/>
    <p:sldId id="260" r:id="rId5"/>
    <p:sldId id="261" r:id="rId6"/>
    <p:sldId id="257" r:id="rId7"/>
    <p:sldId id="264" r:id="rId8"/>
    <p:sldId id="265" r:id="rId9"/>
    <p:sldId id="267" r:id="rId10"/>
    <p:sldId id="266" r:id="rId11"/>
    <p:sldId id="258" r:id="rId12"/>
  </p:sldIdLst>
  <p:sldSz cx="12192000" cy="6858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C5AD53-3343-97B5-5AA8-888BCFB76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174" y="683741"/>
            <a:ext cx="8822724" cy="3093388"/>
          </a:xfrm>
        </p:spPr>
        <p:txBody>
          <a:bodyPr/>
          <a:lstStyle/>
          <a:p>
            <a:pPr algn="ctr"/>
            <a:r>
              <a:rPr lang="ru-RU" sz="3600" dirty="0" smtClean="0"/>
              <a:t>Инновационный проект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sz="4000" dirty="0"/>
              <a:t>«</a:t>
            </a:r>
            <a:r>
              <a:rPr lang="ru-RU" sz="4000" dirty="0" smtClean="0"/>
              <a:t>ДНЕВНИК </a:t>
            </a:r>
            <a:br>
              <a:rPr lang="ru-RU" sz="4000" dirty="0" smtClean="0"/>
            </a:br>
            <a:r>
              <a:rPr lang="ru-RU" sz="4000" dirty="0" smtClean="0"/>
              <a:t>ПОЗИТИВНЫХ ИЗМЕНЕНИЙ»</a:t>
            </a: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CA7219C-3833-3F47-D445-FE41AFA48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8097" y="4769223"/>
            <a:ext cx="7597197" cy="705224"/>
          </a:xfrm>
        </p:spPr>
        <p:txBody>
          <a:bodyPr>
            <a:noAutofit/>
          </a:bodyPr>
          <a:lstStyle/>
          <a:p>
            <a:pPr algn="ctr"/>
            <a:r>
              <a:rPr lang="ru-RU" sz="2600" dirty="0">
                <a:solidFill>
                  <a:schemeClr val="accent2">
                    <a:lumMod val="75000"/>
                  </a:schemeClr>
                </a:solidFill>
              </a:rPr>
              <a:t>в ГБПОУ «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</a:rPr>
              <a:t>Самарское хореографическое </a:t>
            </a:r>
            <a:r>
              <a:rPr lang="ru-RU" sz="2600" dirty="0">
                <a:solidFill>
                  <a:schemeClr val="accent2">
                    <a:lumMod val="75000"/>
                  </a:schemeClr>
                </a:solidFill>
              </a:rPr>
              <a:t>училище (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</a:rPr>
              <a:t>колледж)» </a:t>
            </a:r>
            <a:endParaRPr lang="ru-RU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171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DEF9DF-AAC1-19E0-23A4-7CD2D25B3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33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Организация работы с «</a:t>
            </a:r>
            <a:r>
              <a:rPr lang="ru-RU" dirty="0" smtClean="0"/>
              <a:t>Дневником»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47F131-DA32-5238-A975-19BCE012F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431" y="1231153"/>
            <a:ext cx="9297557" cy="5293215"/>
          </a:xfrm>
        </p:spPr>
        <p:txBody>
          <a:bodyPr>
            <a:noAutofit/>
          </a:bodyPr>
          <a:lstStyle/>
          <a:p>
            <a:r>
              <a:rPr lang="ru-RU" dirty="0"/>
              <a:t>Обучающийся работает с «Дневником» самостоятельно при консультационной поддержке педагогического работника;</a:t>
            </a:r>
          </a:p>
          <a:p>
            <a:r>
              <a:rPr lang="ru-RU" dirty="0"/>
              <a:t>Работа с каждым из разделов дневника осуществляется в течение одного месяца и строится по алгоритму</a:t>
            </a:r>
            <a:r>
              <a:rPr lang="ru-RU" dirty="0" smtClean="0"/>
              <a:t>:</a:t>
            </a:r>
            <a:endParaRPr lang="ru-RU" dirty="0"/>
          </a:p>
          <a:p>
            <a:pPr lvl="1">
              <a:buAutoNum type="arabicPeriod"/>
            </a:pPr>
            <a:r>
              <a:rPr lang="ru-RU" dirty="0"/>
              <a:t>Постановка личностной цели.</a:t>
            </a:r>
          </a:p>
          <a:p>
            <a:pPr lvl="1">
              <a:spcBef>
                <a:spcPts val="0"/>
              </a:spcBef>
              <a:buAutoNum type="arabicPeriod"/>
            </a:pPr>
            <a:r>
              <a:rPr lang="ru-RU" dirty="0"/>
              <a:t>Проектирование результата достижения личностной цели.</a:t>
            </a:r>
          </a:p>
          <a:p>
            <a:pPr lvl="1">
              <a:spcBef>
                <a:spcPts val="0"/>
              </a:spcBef>
              <a:buAutoNum type="arabicPeriod"/>
            </a:pPr>
            <a:r>
              <a:rPr lang="ru-RU" dirty="0"/>
              <a:t>Краткосрочное (1 месяц) и долгосрочное (1 год) планирование действий, направленных на достижение цели.</a:t>
            </a:r>
          </a:p>
          <a:p>
            <a:pPr lvl="1">
              <a:spcBef>
                <a:spcPts val="0"/>
              </a:spcBef>
              <a:buAutoNum type="arabicPeriod"/>
            </a:pPr>
            <a:r>
              <a:rPr lang="ru-RU" dirty="0"/>
              <a:t>Самоконтроль выполнения запланированных действий.</a:t>
            </a:r>
          </a:p>
          <a:p>
            <a:pPr lvl="1">
              <a:spcBef>
                <a:spcPts val="0"/>
              </a:spcBef>
              <a:buAutoNum type="arabicPeriod"/>
            </a:pPr>
            <a:r>
              <a:rPr lang="ru-RU" dirty="0"/>
              <a:t>Самооценка результата достижения поставленной личностной цели в подразделе «Подводим итоги».</a:t>
            </a:r>
          </a:p>
          <a:p>
            <a:r>
              <a:rPr lang="ru-RU" dirty="0"/>
              <a:t>Оценивая уровень достижения поставленных целей, обучающийся выполняет процедуру самоанализа, выявляет сильные и слабые стороны своего личностного развития, определяет пути дальнейшего </a:t>
            </a:r>
            <a:r>
              <a:rPr lang="ru-RU" dirty="0" smtClean="0"/>
              <a:t>самосовершенствования </a:t>
            </a:r>
            <a:r>
              <a:rPr lang="ru-RU" dirty="0"/>
              <a:t>в соответствующей сфере.</a:t>
            </a:r>
          </a:p>
          <a:p>
            <a:r>
              <a:rPr lang="ru-RU" dirty="0"/>
              <a:t>В конце учебного года, по заполнению всех разделов Дневника, представляет результаты личностного роста на Презентации личных достижений класса/курса.</a:t>
            </a:r>
          </a:p>
          <a:p>
            <a:pPr marL="0" indent="0">
              <a:buNone/>
            </a:pPr>
            <a:endParaRPr lang="ru-RU" dirty="0"/>
          </a:p>
          <a:p>
            <a:pPr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7071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4CE756-0EE0-057F-9B3E-11FE0E278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0729"/>
          </a:xfrm>
        </p:spPr>
        <p:txBody>
          <a:bodyPr/>
          <a:lstStyle/>
          <a:p>
            <a:pPr algn="ctr"/>
            <a:r>
              <a:rPr lang="ru-RU" dirty="0"/>
              <a:t> Этапы внедрения «</a:t>
            </a:r>
            <a:r>
              <a:rPr lang="ru-RU" dirty="0" smtClean="0"/>
              <a:t>Дневника»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287E5E-4520-FAD9-A20D-C8EA578E0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6071"/>
            <a:ext cx="9476690" cy="4763247"/>
          </a:xfrm>
        </p:spPr>
        <p:txBody>
          <a:bodyPr>
            <a:normAutofit lnSpcReduction="10000"/>
          </a:bodyPr>
          <a:lstStyle/>
          <a:p>
            <a:r>
              <a:rPr lang="ru-RU" sz="2600" dirty="0"/>
              <a:t>Сроки внедрения: 01.10.2023-30.04.2024</a:t>
            </a:r>
          </a:p>
          <a:p>
            <a:r>
              <a:rPr lang="ru-RU" sz="2600" dirty="0"/>
              <a:t>Составление плана обучающих семинаров о внедрении разработанной инновационной воспитательной технологии портфолио для педагогических работников.</a:t>
            </a:r>
          </a:p>
          <a:p>
            <a:r>
              <a:rPr lang="ru-RU" sz="2600" dirty="0"/>
              <a:t>Проведение обучающих семинаров о внедрении разработанной инновационной воспитательной технологии портфолио для педагогических работников.</a:t>
            </a:r>
          </a:p>
          <a:p>
            <a:r>
              <a:rPr lang="ru-RU" sz="2600" dirty="0"/>
              <a:t>Проведение тренингов с обучающимися по ознакомлению с «Дневником позитивных изменений».</a:t>
            </a:r>
          </a:p>
          <a:p>
            <a:r>
              <a:rPr lang="ru-RU" sz="2600" dirty="0"/>
              <a:t>Заполнение обучающимися «Дневника позитивных изменений».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953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A17F51-5C2C-71A2-D6A0-16C8A61F1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432" y="442259"/>
            <a:ext cx="8596668" cy="748109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 Основная </a:t>
            </a:r>
            <a:r>
              <a:rPr lang="ru-RU" dirty="0" smtClean="0"/>
              <a:t>информация</a:t>
            </a:r>
            <a:endParaRPr lang="ru-RU" sz="22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519100-7A27-6388-C31B-14F62777B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26293"/>
            <a:ext cx="9918949" cy="5032672"/>
          </a:xfrm>
        </p:spPr>
        <p:txBody>
          <a:bodyPr>
            <a:noAutofit/>
          </a:bodyPr>
          <a:lstStyle/>
          <a:p>
            <a:r>
              <a:rPr lang="ru-RU" sz="2600" dirty="0" smtClean="0"/>
              <a:t>Приказом </a:t>
            </a:r>
            <a:r>
              <a:rPr lang="ru-RU" sz="2600" dirty="0"/>
              <a:t>Министерства образования и науки Самарской области от 15.08.2023 № 518-ОД </a:t>
            </a:r>
            <a:r>
              <a:rPr lang="ru-RU" sz="2600" dirty="0" smtClean="0"/>
              <a:t>ГПБОУ «Самарское хореографическое училище (колледж) признано </a:t>
            </a:r>
            <a:r>
              <a:rPr lang="ru-RU" sz="2600" dirty="0" smtClean="0">
                <a:solidFill>
                  <a:srgbClr val="FF0000"/>
                </a:solidFill>
              </a:rPr>
              <a:t>региональной инновационной площадкой</a:t>
            </a:r>
            <a:r>
              <a:rPr lang="ru-RU" sz="2600" dirty="0" smtClean="0"/>
              <a:t> (РИП) </a:t>
            </a:r>
            <a:r>
              <a:rPr lang="ru-RU" sz="2600" dirty="0"/>
              <a:t>в сфере образования».</a:t>
            </a:r>
          </a:p>
          <a:p>
            <a:r>
              <a:rPr lang="ru-RU" sz="2600" u="sng" dirty="0" smtClean="0"/>
              <a:t>Тема </a:t>
            </a:r>
            <a:r>
              <a:rPr lang="ru-RU" sz="2600" u="sng" dirty="0"/>
              <a:t>инновационного проекта (программы</a:t>
            </a:r>
            <a:r>
              <a:rPr lang="ru-RU" sz="2600" dirty="0"/>
              <a:t>): Разработка, апробация и внедрение технологии оценки сформированности личностных результатов обучающихся профессиональных образовательных организаций Самарской области (в качестве инновационной технологии предлагается «</a:t>
            </a:r>
            <a:r>
              <a:rPr lang="ru-RU" sz="2600" dirty="0">
                <a:solidFill>
                  <a:srgbClr val="FF0000"/>
                </a:solidFill>
              </a:rPr>
              <a:t>Дневник позитивных изменений</a:t>
            </a:r>
            <a:r>
              <a:rPr lang="ru-RU" sz="2600" dirty="0"/>
              <a:t>»).</a:t>
            </a:r>
          </a:p>
          <a:p>
            <a:r>
              <a:rPr lang="ru-RU" sz="2600" dirty="0"/>
              <a:t>Сроки реализации: 2023-2024.</a:t>
            </a:r>
          </a:p>
        </p:txBody>
      </p:sp>
    </p:spTree>
    <p:extLst>
      <p:ext uri="{BB962C8B-B14F-4D97-AF65-F5344CB8AC3E}">
        <p14:creationId xmlns:p14="http://schemas.microsoft.com/office/powerpoint/2010/main" val="2666068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098683-7DE3-72C2-0878-BFA725EB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669" y="681318"/>
            <a:ext cx="8596668" cy="93795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Дорожная карта </a:t>
            </a:r>
            <a:r>
              <a:rPr lang="ru-RU" dirty="0" smtClean="0"/>
              <a:t>проекта, ч.1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9E52ECF-7D9B-D64C-A0E5-65C2F5B9D5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723337"/>
              </p:ext>
            </p:extLst>
          </p:nvPr>
        </p:nvGraphicFramePr>
        <p:xfrm>
          <a:off x="807305" y="1713470"/>
          <a:ext cx="8279029" cy="48460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9996">
                  <a:extLst>
                    <a:ext uri="{9D8B030D-6E8A-4147-A177-3AD203B41FA5}">
                      <a16:colId xmlns:a16="http://schemas.microsoft.com/office/drawing/2014/main" val="3049050070"/>
                    </a:ext>
                  </a:extLst>
                </a:gridCol>
                <a:gridCol w="1236767">
                  <a:extLst>
                    <a:ext uri="{9D8B030D-6E8A-4147-A177-3AD203B41FA5}">
                      <a16:colId xmlns:a16="http://schemas.microsoft.com/office/drawing/2014/main" val="721484801"/>
                    </a:ext>
                  </a:extLst>
                </a:gridCol>
                <a:gridCol w="1947687">
                  <a:extLst>
                    <a:ext uri="{9D8B030D-6E8A-4147-A177-3AD203B41FA5}">
                      <a16:colId xmlns:a16="http://schemas.microsoft.com/office/drawing/2014/main" val="3092981285"/>
                    </a:ext>
                  </a:extLst>
                </a:gridCol>
                <a:gridCol w="1396804">
                  <a:extLst>
                    <a:ext uri="{9D8B030D-6E8A-4147-A177-3AD203B41FA5}">
                      <a16:colId xmlns:a16="http://schemas.microsoft.com/office/drawing/2014/main" val="2015198335"/>
                    </a:ext>
                  </a:extLst>
                </a:gridCol>
                <a:gridCol w="854630">
                  <a:extLst>
                    <a:ext uri="{9D8B030D-6E8A-4147-A177-3AD203B41FA5}">
                      <a16:colId xmlns:a16="http://schemas.microsoft.com/office/drawing/2014/main" val="2228225614"/>
                    </a:ext>
                  </a:extLst>
                </a:gridCol>
                <a:gridCol w="1451241">
                  <a:extLst>
                    <a:ext uri="{9D8B030D-6E8A-4147-A177-3AD203B41FA5}">
                      <a16:colId xmlns:a16="http://schemas.microsoft.com/office/drawing/2014/main" val="524275050"/>
                    </a:ext>
                  </a:extLst>
                </a:gridCol>
                <a:gridCol w="1121904">
                  <a:extLst>
                    <a:ext uri="{9D8B030D-6E8A-4147-A177-3AD203B41FA5}">
                      <a16:colId xmlns:a16="http://schemas.microsoft.com/office/drawing/2014/main" val="3888739344"/>
                    </a:ext>
                  </a:extLst>
                </a:gridCol>
              </a:tblGrid>
              <a:tr h="6252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№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мероприятия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Цель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Ключевой результат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Сроки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Документ, закрепляющий результат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Ответственный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(Ф.И.О., должность)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extLst>
                  <a:ext uri="{0D108BD9-81ED-4DB2-BD59-A6C34878D82A}">
                    <a16:rowId xmlns:a16="http://schemas.microsoft.com/office/drawing/2014/main" val="2868132050"/>
                  </a:ext>
                </a:extLst>
              </a:tr>
              <a:tr h="7867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Создание рабочей группы РИП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Обеспечить эффективную работу РИП по выполнению поставленных задач и достижению цели проекта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Создана группа инициативных специалистов для реализации проекта РИП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01.09.2023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Приказ по Учреждению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Блюдина В.В., директор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extLst>
                  <a:ext uri="{0D108BD9-81ED-4DB2-BD59-A6C34878D82A}">
                    <a16:rowId xmlns:a16="http://schemas.microsoft.com/office/drawing/2014/main" val="3012883542"/>
                  </a:ext>
                </a:extLst>
              </a:tr>
              <a:tr h="18225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Анализ нормативно-правовой и методической базы, регулирующей воспитательную деятельность образовательной организации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Изучение имеющихся практик в воспитательном процессе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Выявлены основных проблем в организации и осуществлении воспитательной деятельности.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04.09.2023-08.09.2023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Аналитическая справка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заместитель директора по УМР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689154"/>
                  </a:ext>
                </a:extLst>
              </a:tr>
              <a:tr h="11833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Разработка Положения о дневнике позитивных изменений в соответствии с рабочей программой воспитания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Определение целей, задач Дневника позитивных изменений, его структуры и содержания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Создание Положения о дневнике позитивных изменений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11.09.2023-15.09.2023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Положение о дневнике позитивных изменений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Заместитель директора по УМР, методист, рабочая группа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34" marR="38734" marT="0" marB="0"/>
                </a:tc>
                <a:extLst>
                  <a:ext uri="{0D108BD9-81ED-4DB2-BD59-A6C34878D82A}">
                    <a16:rowId xmlns:a16="http://schemas.microsoft.com/office/drawing/2014/main" val="3227704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742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7978B-8E5D-014C-1717-8E6D32C4A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74164"/>
            <a:ext cx="8596668" cy="956235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Дорожная карта </a:t>
            </a:r>
            <a:r>
              <a:rPr lang="ru-RU" dirty="0" smtClean="0"/>
              <a:t>проекта, ч.2</a:t>
            </a:r>
            <a:endParaRPr lang="ru-RU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E87F5085-5901-E03F-334A-30A070B94B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078584"/>
              </p:ext>
            </p:extLst>
          </p:nvPr>
        </p:nvGraphicFramePr>
        <p:xfrm>
          <a:off x="1191236" y="2044097"/>
          <a:ext cx="7713867" cy="40036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67">
                  <a:extLst>
                    <a:ext uri="{9D8B030D-6E8A-4147-A177-3AD203B41FA5}">
                      <a16:colId xmlns:a16="http://schemas.microsoft.com/office/drawing/2014/main" val="407224661"/>
                    </a:ext>
                  </a:extLst>
                </a:gridCol>
                <a:gridCol w="1152338">
                  <a:extLst>
                    <a:ext uri="{9D8B030D-6E8A-4147-A177-3AD203B41FA5}">
                      <a16:colId xmlns:a16="http://schemas.microsoft.com/office/drawing/2014/main" val="361526453"/>
                    </a:ext>
                  </a:extLst>
                </a:gridCol>
                <a:gridCol w="1814729">
                  <a:extLst>
                    <a:ext uri="{9D8B030D-6E8A-4147-A177-3AD203B41FA5}">
                      <a16:colId xmlns:a16="http://schemas.microsoft.com/office/drawing/2014/main" val="2899732318"/>
                    </a:ext>
                  </a:extLst>
                </a:gridCol>
                <a:gridCol w="1351493">
                  <a:extLst>
                    <a:ext uri="{9D8B030D-6E8A-4147-A177-3AD203B41FA5}">
                      <a16:colId xmlns:a16="http://schemas.microsoft.com/office/drawing/2014/main" val="3975259316"/>
                    </a:ext>
                  </a:extLst>
                </a:gridCol>
                <a:gridCol w="839488">
                  <a:extLst>
                    <a:ext uri="{9D8B030D-6E8A-4147-A177-3AD203B41FA5}">
                      <a16:colId xmlns:a16="http://schemas.microsoft.com/office/drawing/2014/main" val="1553016475"/>
                    </a:ext>
                  </a:extLst>
                </a:gridCol>
                <a:gridCol w="1368366">
                  <a:extLst>
                    <a:ext uri="{9D8B030D-6E8A-4147-A177-3AD203B41FA5}">
                      <a16:colId xmlns:a16="http://schemas.microsoft.com/office/drawing/2014/main" val="1262535178"/>
                    </a:ext>
                  </a:extLst>
                </a:gridCol>
                <a:gridCol w="935886">
                  <a:extLst>
                    <a:ext uri="{9D8B030D-6E8A-4147-A177-3AD203B41FA5}">
                      <a16:colId xmlns:a16="http://schemas.microsoft.com/office/drawing/2014/main" val="1033213365"/>
                    </a:ext>
                  </a:extLst>
                </a:gridCol>
              </a:tblGrid>
              <a:tr h="11443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Разработка «Дневника позитивных изменений»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1. Определение содержания «Дневника позитивных изменений».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2. Разработка макета «Дневника позитивных изменений».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«Дневник позитивных изменений»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11.09.2023-15.09.2023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Макет «Дневника позитивных изменений»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Рабочая группа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142895"/>
                  </a:ext>
                </a:extLst>
              </a:tr>
              <a:tr h="10647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Апробация «Дневника позитивных изменений» в образовательном процессе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Ознакомление обучающихся с макетом «Дневника позитивных изменений»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совершенствование макета «Дневника позитивных изменений»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18.09.2023-22.09.2023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Отчеты классных руководителей, протоколы заседаний рабочей группы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Рабочая группа, классные руководители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extLst>
                  <a:ext uri="{0D108BD9-81ED-4DB2-BD59-A6C34878D82A}">
                    <a16:rowId xmlns:a16="http://schemas.microsoft.com/office/drawing/2014/main" val="3130959510"/>
                  </a:ext>
                </a:extLst>
              </a:tr>
              <a:tr h="8858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Доработка «Дневника позитивных изменений»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Внесение изменений в макет «Дневника позитивных изменений»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Устранение недостатков «Дневника позитивных изменений»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25.09.2023-29.09.2023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Актуализированный макет «Дневника позитивных изменений»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Рабочая группа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120449"/>
                  </a:ext>
                </a:extLst>
              </a:tr>
              <a:tr h="786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Издание «Дневника позитивных изменений»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1. Заключение договора с издательством/типографией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2. Выпуск «Дневника позитивных изменений»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Выпуск «Дневника позитивных изменений»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25.09.2023-29.09.2023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«Дневник позитивных изменений»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Привлеченные специалисты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52" marR="53752" marT="0" marB="0"/>
                </a:tc>
                <a:extLst>
                  <a:ext uri="{0D108BD9-81ED-4DB2-BD59-A6C34878D82A}">
                    <a16:rowId xmlns:a16="http://schemas.microsoft.com/office/drawing/2014/main" val="67471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918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B94E3F-89C8-FF41-FFC0-436D9C167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3624"/>
            <a:ext cx="8596668" cy="89017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Дорожная карта </a:t>
            </a:r>
            <a:r>
              <a:rPr lang="ru-RU" dirty="0" smtClean="0"/>
              <a:t>проекта, ч.3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1575E2D-FFA5-FA0C-48AE-1BC1AD50FC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822140"/>
              </p:ext>
            </p:extLst>
          </p:nvPr>
        </p:nvGraphicFramePr>
        <p:xfrm>
          <a:off x="677333" y="1634919"/>
          <a:ext cx="8596669" cy="48491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356">
                  <a:extLst>
                    <a:ext uri="{9D8B030D-6E8A-4147-A177-3AD203B41FA5}">
                      <a16:colId xmlns:a16="http://schemas.microsoft.com/office/drawing/2014/main" val="4051211581"/>
                    </a:ext>
                  </a:extLst>
                </a:gridCol>
                <a:gridCol w="1284216">
                  <a:extLst>
                    <a:ext uri="{9D8B030D-6E8A-4147-A177-3AD203B41FA5}">
                      <a16:colId xmlns:a16="http://schemas.microsoft.com/office/drawing/2014/main" val="269193159"/>
                    </a:ext>
                  </a:extLst>
                </a:gridCol>
                <a:gridCol w="2022414">
                  <a:extLst>
                    <a:ext uri="{9D8B030D-6E8A-4147-A177-3AD203B41FA5}">
                      <a16:colId xmlns:a16="http://schemas.microsoft.com/office/drawing/2014/main" val="591492831"/>
                    </a:ext>
                  </a:extLst>
                </a:gridCol>
                <a:gridCol w="1450395">
                  <a:extLst>
                    <a:ext uri="{9D8B030D-6E8A-4147-A177-3AD203B41FA5}">
                      <a16:colId xmlns:a16="http://schemas.microsoft.com/office/drawing/2014/main" val="1983517044"/>
                    </a:ext>
                  </a:extLst>
                </a:gridCol>
                <a:gridCol w="887420">
                  <a:extLst>
                    <a:ext uri="{9D8B030D-6E8A-4147-A177-3AD203B41FA5}">
                      <a16:colId xmlns:a16="http://schemas.microsoft.com/office/drawing/2014/main" val="2873449459"/>
                    </a:ext>
                  </a:extLst>
                </a:gridCol>
                <a:gridCol w="1506918">
                  <a:extLst>
                    <a:ext uri="{9D8B030D-6E8A-4147-A177-3AD203B41FA5}">
                      <a16:colId xmlns:a16="http://schemas.microsoft.com/office/drawing/2014/main" val="175359691"/>
                    </a:ext>
                  </a:extLst>
                </a:gridCol>
                <a:gridCol w="1164950">
                  <a:extLst>
                    <a:ext uri="{9D8B030D-6E8A-4147-A177-3AD203B41FA5}">
                      <a16:colId xmlns:a16="http://schemas.microsoft.com/office/drawing/2014/main" val="3971190469"/>
                    </a:ext>
                  </a:extLst>
                </a:gridCol>
              </a:tblGrid>
              <a:tr h="2228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Внедрение «Дневника позитивных изменений в образовательный процесс»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1. Проведение обучающих семинаров о внедрении разработанной инновационной воспитательной технологии портфолио для педагогических работников.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2. Проведение тренингов с обучающимися по формированию мягких навыков (</a:t>
                      </a:r>
                      <a:r>
                        <a:rPr lang="ru-RU" sz="1000" b="0" dirty="0" err="1">
                          <a:solidFill>
                            <a:schemeClr val="tx1"/>
                          </a:solidFill>
                          <a:effectLst/>
                        </a:rPr>
                        <a:t>soft</a:t>
                      </a: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000" b="0" dirty="0" err="1">
                          <a:solidFill>
                            <a:schemeClr val="tx1"/>
                          </a:solidFill>
                          <a:effectLst/>
                        </a:rPr>
                        <a:t>skills</a:t>
                      </a: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).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3. Ознакомление обучающихся с «Дневником позитивных изменений»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4. Самостоятельная работа обучающихся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5. Проведение сопровождающих тренингов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Личностное развитие обучающихся, проявляющееся в формировании осознанного ценностного отношения к Родине, культуре, природе, здоровью, учебе, труду и будущей профессии.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01.10.2023-30.04.2024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Самопрезентация Индивидуальных позитивных изменений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</a:rPr>
                        <a:t>Рабочая группа, классные руководители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678922"/>
                  </a:ext>
                </a:extLst>
              </a:tr>
              <a:tr h="5835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Мониторинг достижения планируемых результатов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Анализ сформированности личностных результатов обучающихся, посредством самопрезентации достигнутых результатов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Определение уровня сформированности личностных результатов обучающихся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01.05.2024-15.05.2024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Аналитическая справка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Директор Учреждения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extLst>
                  <a:ext uri="{0D108BD9-81ED-4DB2-BD59-A6C34878D82A}">
                    <a16:rowId xmlns:a16="http://schemas.microsoft.com/office/drawing/2014/main" val="3618813748"/>
                  </a:ext>
                </a:extLst>
              </a:tr>
              <a:tr h="3874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Оценка результатов реализации проекта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Подведение итогов реализации проекта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Положительная оценка результатов реализации проекта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16.05.2024-31.05.2024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Протокол обсуждения итогов реализации проекта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Директор Учреждения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extLst>
                  <a:ext uri="{0D108BD9-81ED-4DB2-BD59-A6C34878D82A}">
                    <a16:rowId xmlns:a16="http://schemas.microsoft.com/office/drawing/2014/main" val="1512765841"/>
                  </a:ext>
                </a:extLst>
              </a:tr>
              <a:tr h="6815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Распространение практик неформального образования в воспитательном процессе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Написание и публикация статьи в СМИ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Распространение практик неформального образования в воспитательном процессе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01.05.2024-31.05.2024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Статья в СМИ, текст выступления перед педагогическим сообществом по итогам реализации проекта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Рабочая группа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8" marR="29458" marT="0" marB="0"/>
                </a:tc>
                <a:extLst>
                  <a:ext uri="{0D108BD9-81ED-4DB2-BD59-A6C34878D82A}">
                    <a16:rowId xmlns:a16="http://schemas.microsoft.com/office/drawing/2014/main" val="4048149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608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93ED9A-9970-C926-E590-3F1A9CBCD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914901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Основные </a:t>
            </a:r>
            <a:r>
              <a:rPr lang="ru-RU" dirty="0"/>
              <a:t>проблемы в организации и осуществлении воспитательной деятельности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3AC929-A117-59FC-3B14-9CE63E825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123" y="1850283"/>
            <a:ext cx="8902948" cy="4074950"/>
          </a:xfrm>
        </p:spPr>
        <p:txBody>
          <a:bodyPr>
            <a:normAutofit fontScale="85000" lnSpcReduction="10000"/>
          </a:bodyPr>
          <a:lstStyle/>
          <a:p>
            <a:r>
              <a:rPr lang="ru-RU" sz="2600" dirty="0"/>
              <a:t>Недостаточная степень изученности педагогической наукой условий, целей и способов формирования личностных результатов у подростков и более старших обучающихся;</a:t>
            </a:r>
          </a:p>
          <a:p>
            <a:r>
              <a:rPr lang="ru-RU" sz="2600" dirty="0"/>
              <a:t>Отсутствуют оценочные средства формирования и управления качеством сформированности личностных результатов освоения образовательных программ у обучающихся;</a:t>
            </a:r>
          </a:p>
          <a:p>
            <a:r>
              <a:rPr lang="ru-RU" sz="2600" dirty="0"/>
              <a:t>Отсутствует технология оценки формирования способности и готовности к личностному росту у обучающихся;</a:t>
            </a:r>
          </a:p>
          <a:p>
            <a:r>
              <a:rPr lang="ru-RU" sz="2600" dirty="0"/>
              <a:t>Отсутствует набор педагогических технологий и методик, направленных на достижение и контроль сформированности личностных результатов обучения</a:t>
            </a:r>
            <a:r>
              <a:rPr lang="ru-RU" sz="2600" dirty="0" smtClean="0"/>
              <a:t>.</a:t>
            </a:r>
            <a:endParaRPr lang="ru-RU" dirty="0"/>
          </a:p>
        </p:txBody>
      </p:sp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0B3E671B-4592-7561-916A-C4A120DC91CD}"/>
              </a:ext>
            </a:extLst>
          </p:cNvPr>
          <p:cNvSpPr/>
          <p:nvPr/>
        </p:nvSpPr>
        <p:spPr>
          <a:xfrm>
            <a:off x="840259" y="6003324"/>
            <a:ext cx="1334530" cy="49015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06BF3D-50F4-7C2F-6AFD-B818A2AF9499}"/>
              </a:ext>
            </a:extLst>
          </p:cNvPr>
          <p:cNvSpPr txBox="1"/>
          <p:nvPr/>
        </p:nvSpPr>
        <p:spPr>
          <a:xfrm>
            <a:off x="2759676" y="5925233"/>
            <a:ext cx="5412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Инновационное оценочное средство «Дневник позитивных изменений»</a:t>
            </a:r>
          </a:p>
        </p:txBody>
      </p:sp>
    </p:spTree>
    <p:extLst>
      <p:ext uri="{BB962C8B-B14F-4D97-AF65-F5344CB8AC3E}">
        <p14:creationId xmlns:p14="http://schemas.microsoft.com/office/powerpoint/2010/main" val="2134344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F94008-3F64-7D96-D6DD-1D490B4F5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185772" cy="687294"/>
          </a:xfrm>
        </p:spPr>
        <p:txBody>
          <a:bodyPr/>
          <a:lstStyle/>
          <a:p>
            <a:pPr algn="ctr"/>
            <a:r>
              <a:rPr lang="ru-RU" dirty="0"/>
              <a:t> Положение о </a:t>
            </a:r>
            <a:r>
              <a:rPr lang="ru-RU" dirty="0" smtClean="0"/>
              <a:t>«Дневнике»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6513D6-575B-4A3E-C78F-62310214E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7788"/>
            <a:ext cx="9638054" cy="5280212"/>
          </a:xfrm>
        </p:spPr>
        <p:txBody>
          <a:bodyPr>
            <a:noAutofit/>
          </a:bodyPr>
          <a:lstStyle/>
          <a:p>
            <a:r>
              <a:rPr lang="ru-RU" sz="2600" u="sng" dirty="0" smtClean="0"/>
              <a:t>ЦЕЛЬ применения «Дневника» </a:t>
            </a:r>
            <a:r>
              <a:rPr lang="ru-RU" sz="2600" dirty="0"/>
              <a:t>в воспитательной деятельности </a:t>
            </a:r>
            <a:r>
              <a:rPr lang="ru-RU" sz="2600" dirty="0" smtClean="0"/>
              <a:t>- </a:t>
            </a:r>
            <a:r>
              <a:rPr lang="ru-RU" sz="2600" dirty="0"/>
              <a:t>личностное развитие обучающихся, проявляющееся в формировании осознанного ценностного отношения к Родине, культуре, природе, здоровью, учебе, труду и будущей профессии.</a:t>
            </a:r>
          </a:p>
          <a:p>
            <a:endParaRPr lang="ru-RU" sz="2600" u="sng" dirty="0" smtClean="0"/>
          </a:p>
          <a:p>
            <a:r>
              <a:rPr lang="ru-RU" sz="2600" u="sng" dirty="0" smtClean="0"/>
              <a:t>ЗАДАЧИ применения «Дневника»:</a:t>
            </a:r>
            <a:r>
              <a:rPr lang="ru-RU" sz="2600" dirty="0" smtClean="0"/>
              <a:t> </a:t>
            </a:r>
            <a:endParaRPr lang="ru-RU" sz="2600" dirty="0"/>
          </a:p>
          <a:p>
            <a:pPr marL="0" indent="0">
              <a:buNone/>
            </a:pPr>
            <a:r>
              <a:rPr lang="ru-RU" sz="2600" dirty="0"/>
              <a:t> - постановка цели саморазвития в каждой социально значимой сфере жизни;</a:t>
            </a:r>
          </a:p>
          <a:p>
            <a:pPr marL="0" indent="0">
              <a:buNone/>
            </a:pPr>
            <a:r>
              <a:rPr lang="ru-RU" sz="2600" dirty="0"/>
              <a:t> - проектирование результата достижения цели;</a:t>
            </a:r>
          </a:p>
          <a:p>
            <a:pPr marL="0" indent="0">
              <a:buNone/>
            </a:pPr>
            <a:r>
              <a:rPr lang="ru-RU" sz="2600" dirty="0"/>
              <a:t> - планирование деятельности на пути к поставленной цели.</a:t>
            </a:r>
          </a:p>
        </p:txBody>
      </p:sp>
    </p:spTree>
    <p:extLst>
      <p:ext uri="{BB962C8B-B14F-4D97-AF65-F5344CB8AC3E}">
        <p14:creationId xmlns:p14="http://schemas.microsoft.com/office/powerpoint/2010/main" val="2039701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1B0457-34FB-F430-E65C-BAE10C8A9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956" y="156238"/>
            <a:ext cx="8596668" cy="1112389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 Структура и содержание</a:t>
            </a:r>
            <a:br>
              <a:rPr lang="ru-RU" sz="3200" dirty="0"/>
            </a:br>
            <a:r>
              <a:rPr lang="ru-RU" sz="3200" dirty="0"/>
              <a:t>«Дневника позитивных изменений»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8C8C2A-F5C0-035B-EA61-24943502B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956" y="1268627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Социально-значимые сферы жизни представлены в Дневнике восемью равноценными разделами:</a:t>
            </a:r>
          </a:p>
          <a:p>
            <a:r>
              <a:rPr lang="ru-RU" dirty="0"/>
              <a:t>1.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«Я и моя страна» </a:t>
            </a:r>
            <a:r>
              <a:rPr lang="ru-RU" dirty="0"/>
              <a:t>(интерес к истории страны, региона);</a:t>
            </a:r>
          </a:p>
          <a:p>
            <a:r>
              <a:rPr lang="ru-RU" dirty="0"/>
              <a:t>2. «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Я и моя миссия» </a:t>
            </a:r>
            <a:r>
              <a:rPr lang="ru-RU" dirty="0"/>
              <a:t>(выявление ценностей);</a:t>
            </a:r>
          </a:p>
          <a:p>
            <a:r>
              <a:rPr lang="ru-RU" dirty="0"/>
              <a:t>3.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«Я и мое обучение» </a:t>
            </a:r>
            <a:r>
              <a:rPr lang="ru-RU" dirty="0"/>
              <a:t>(выявление целей, которых хочется достичь);</a:t>
            </a:r>
          </a:p>
          <a:p>
            <a:r>
              <a:rPr lang="ru-RU" dirty="0"/>
              <a:t>4.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«Я и саморазвитие»</a:t>
            </a:r>
            <a:r>
              <a:rPr lang="ru-RU" dirty="0"/>
              <a:t> (шаги, которые сделают тебя лучше);</a:t>
            </a:r>
          </a:p>
          <a:p>
            <a:r>
              <a:rPr lang="ru-RU" dirty="0"/>
              <a:t>5.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«Я и здоровье»</a:t>
            </a:r>
            <a:r>
              <a:rPr lang="ru-RU" dirty="0"/>
              <a:t> (все, что связано с телом и душой);</a:t>
            </a:r>
          </a:p>
          <a:p>
            <a:r>
              <a:rPr lang="ru-RU" dirty="0"/>
              <a:t>6.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«Я и культура» </a:t>
            </a:r>
            <a:r>
              <a:rPr lang="ru-RU" dirty="0"/>
              <a:t>(поведение в обществе, отношение к искусству и т.д.);</a:t>
            </a:r>
          </a:p>
          <a:p>
            <a:r>
              <a:rPr lang="ru-RU" dirty="0"/>
              <a:t>7.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«Я и мое хобби» </a:t>
            </a:r>
            <a:r>
              <a:rPr lang="ru-RU" dirty="0"/>
              <a:t>(интересы, увлечения);</a:t>
            </a:r>
          </a:p>
          <a:p>
            <a:r>
              <a:rPr lang="ru-RU" dirty="0"/>
              <a:t>8.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«Я и мое окружение» </a:t>
            </a:r>
            <a:r>
              <a:rPr lang="ru-RU" dirty="0"/>
              <a:t>(отношения с семьей, друзьями, знакомыми).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34C16F-F89F-626D-F7F4-9FEA01D8A35C}"/>
              </a:ext>
            </a:extLst>
          </p:cNvPr>
          <p:cNvSpPr txBox="1"/>
          <p:nvPr/>
        </p:nvSpPr>
        <p:spPr>
          <a:xfrm>
            <a:off x="691978" y="5149400"/>
            <a:ext cx="95888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Каждый из разделов Дневника связан с формированием соответствующих личностных результатов в рамках направлений воспитательной работы;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В содержание каждого раздела включены модули по проектированию личностной цели в соответствующей жизненной сфере, календарному планированию деятельности по ее достижению и оценке результатов;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Дневник дополняют мотивационные и творческие задания, а также советы по самосовершенствованию и цитаты к размышлению обучающихся.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13769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81D538-7DE6-CDAE-4824-56017ED61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Колесо баланса – инструмент оценки сфер развития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2337767-1048-EC08-7B65-699D5F4475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5893" y="2160588"/>
            <a:ext cx="4760252" cy="3881437"/>
          </a:xfrm>
        </p:spPr>
      </p:pic>
    </p:spTree>
    <p:extLst>
      <p:ext uri="{BB962C8B-B14F-4D97-AF65-F5344CB8AC3E}">
        <p14:creationId xmlns:p14="http://schemas.microsoft.com/office/powerpoint/2010/main" val="206194982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390</TotalTime>
  <Words>1106</Words>
  <Application>Microsoft Office PowerPoint</Application>
  <PresentationFormat>Широкоэкранный</PresentationFormat>
  <Paragraphs>150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Аспект</vt:lpstr>
      <vt:lpstr>Инновационный проект   «ДНЕВНИК  ПОЗИТИВНЫХ ИЗМЕНЕНИЙ»</vt:lpstr>
      <vt:lpstr> Основная информация</vt:lpstr>
      <vt:lpstr>Дорожная карта проекта, ч.1</vt:lpstr>
      <vt:lpstr>Дорожная карта проекта, ч.2</vt:lpstr>
      <vt:lpstr>Дорожная карта проекта, ч.3</vt:lpstr>
      <vt:lpstr>Основные проблемы в организации и осуществлении воспитательной деятельности</vt:lpstr>
      <vt:lpstr> Положение о «Дневнике»</vt:lpstr>
      <vt:lpstr> Структура и содержание «Дневника позитивных изменений»</vt:lpstr>
      <vt:lpstr>Колесо баланса – инструмент оценки сфер развития</vt:lpstr>
      <vt:lpstr> Организация работы с «Дневником» </vt:lpstr>
      <vt:lpstr> Этапы внедрения «Дневника»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 Шутов</dc:creator>
  <cp:lastModifiedBy>user</cp:lastModifiedBy>
  <cp:revision>13</cp:revision>
  <cp:lastPrinted>2023-09-07T09:16:01Z</cp:lastPrinted>
  <dcterms:created xsi:type="dcterms:W3CDTF">2023-09-04T14:43:55Z</dcterms:created>
  <dcterms:modified xsi:type="dcterms:W3CDTF">2023-09-07T10:07:45Z</dcterms:modified>
</cp:coreProperties>
</file>