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9" r:id="rId2"/>
    <p:sldId id="257" r:id="rId3"/>
    <p:sldId id="256" r:id="rId4"/>
    <p:sldId id="277" r:id="rId5"/>
    <p:sldId id="258" r:id="rId6"/>
    <p:sldId id="290" r:id="rId7"/>
    <p:sldId id="291" r:id="rId8"/>
    <p:sldId id="278" r:id="rId9"/>
    <p:sldId id="279" r:id="rId10"/>
    <p:sldId id="260" r:id="rId11"/>
    <p:sldId id="280" r:id="rId12"/>
    <p:sldId id="261" r:id="rId13"/>
    <p:sldId id="284" r:id="rId14"/>
    <p:sldId id="285" r:id="rId15"/>
    <p:sldId id="286" r:id="rId16"/>
    <p:sldId id="287" r:id="rId17"/>
    <p:sldId id="288" r:id="rId18"/>
    <p:sldId id="289" r:id="rId19"/>
    <p:sldId id="281" r:id="rId20"/>
    <p:sldId id="262" r:id="rId21"/>
    <p:sldId id="263" r:id="rId22"/>
    <p:sldId id="264" r:id="rId23"/>
    <p:sldId id="265" r:id="rId24"/>
    <p:sldId id="274" r:id="rId25"/>
    <p:sldId id="266" r:id="rId26"/>
    <p:sldId id="267" r:id="rId27"/>
    <p:sldId id="275" r:id="rId28"/>
    <p:sldId id="268" r:id="rId29"/>
    <p:sldId id="276" r:id="rId30"/>
    <p:sldId id="269" r:id="rId31"/>
    <p:sldId id="270" r:id="rId32"/>
    <p:sldId id="271" r:id="rId33"/>
    <p:sldId id="272" r:id="rId34"/>
    <p:sldId id="282" r:id="rId35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1B0DA-7D4C-4874-8E55-7C6FA02BF81B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900"/>
            <a:ext cx="5486400" cy="39163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533F15-FBF4-468D-B6B0-6F0FEAD5DA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106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ru-RU" smtClean="0"/>
              <a:t>08.10.2019</a:t>
            </a:r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A1D916B-EB0C-47EF-BD85-FB00A752700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08.10.2019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08.10.2019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08.10.2019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08.10.2019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08.10.2019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08.10.2019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08.10.2019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08.10.2019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r>
              <a:rPr lang="ru-RU" smtClean="0"/>
              <a:t>08.10.2019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ru-RU" smtClean="0"/>
              <a:t>08.10.2019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A1D916B-EB0C-47EF-BD85-FB00A752700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ru-RU" smtClean="0"/>
              <a:t>08.10.2019</a:t>
            </a:r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A1D916B-EB0C-47EF-BD85-FB00A752700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875212"/>
            <a:ext cx="10363200" cy="1907177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effectLst/>
                <a:latin typeface="Times New Roman" pitchFamily="18" charset="0"/>
                <a:cs typeface="Times New Roman" pitchFamily="18" charset="0"/>
              </a:rPr>
              <a:t>Воспитание в современной образовательной сре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92731"/>
            <a:ext cx="9931829" cy="2560605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Людмила Анатольевна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Густокашина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r">
              <a:spcBef>
                <a:spcPts val="0"/>
              </a:spcBef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ректор АНО  ДПО «ОИПО», доцент,</a:t>
            </a:r>
          </a:p>
          <a:p>
            <a:pPr algn="r">
              <a:spcBef>
                <a:spcPts val="0"/>
              </a:spcBef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к.п.н., Заслуженный учитель РФ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Вариативность воспитания. Это мощный развивающий фактор субъектов.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Развитие различных направлений воспитания.</a:t>
            </a:r>
          </a:p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Полисубъектность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как приоритет в  воспитании.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Использование ИКТ  в процессе воспитания.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Развитие ребенка в системе дополнительного образования.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Использование возможностей детских движений,  организаций, объединений.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Использование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ретроинноваций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Педагог как воспитатель. Его концепция воспитания.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19200" y="313826"/>
            <a:ext cx="10972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effectLst/>
                <a:latin typeface="Times New Roman" pitchFamily="18" charset="0"/>
                <a:cs typeface="Times New Roman" pitchFamily="18" charset="0"/>
              </a:rPr>
              <a:t>Приоритеты современного воспитания  </a:t>
            </a:r>
            <a:r>
              <a:rPr lang="ru-RU" sz="400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100" dirty="0" smtClean="0">
                <a:effectLst/>
                <a:latin typeface="Times New Roman" pitchFamily="18" charset="0"/>
                <a:cs typeface="Times New Roman" pitchFamily="18" charset="0"/>
              </a:rPr>
              <a:t>научная школа Л.И.Новиковой)</a:t>
            </a:r>
            <a:endParaRPr lang="ru-RU" sz="31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Воспитательная деятельность может быть реализована только при наличии у педагога личностно-профессиональной позиции воспитания.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effectLst/>
                <a:latin typeface="Times New Roman" pitchFamily="18" charset="0"/>
                <a:cs typeface="Times New Roman" pitchFamily="18" charset="0"/>
              </a:rPr>
              <a:t>Второе базовое положение научной школы Л.И.Новиковой</a:t>
            </a:r>
            <a:endParaRPr lang="ru-RU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Индивидом рождаются, личностью становятся, а индивидуальность отстаивают</a:t>
            </a:r>
          </a:p>
          <a:p>
            <a:pPr algn="r"/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А. </a:t>
            </a:r>
            <a:r>
              <a:rPr lang="ru-RU" sz="4000" b="1" i="1" dirty="0" err="1" smtClean="0">
                <a:latin typeface="Times New Roman" pitchFamily="18" charset="0"/>
                <a:cs typeface="Times New Roman" pitchFamily="18" charset="0"/>
              </a:rPr>
              <a:t>Асмолов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12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7941" y="0"/>
            <a:ext cx="677108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vert="vert270" wrap="square" rtlCol="0">
            <a:spAutoFit/>
          </a:bodyPr>
          <a:lstStyle/>
          <a:p>
            <a:pPr algn="ctr"/>
            <a:r>
              <a:rPr lang="ru-RU" sz="3200" b="1" spc="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 целей</a:t>
            </a:r>
            <a:endParaRPr lang="ru-RU" sz="3200" b="1" spc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225142" y="418011"/>
            <a:ext cx="4615543" cy="3936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школьниками опыта осуществления социально значимых дел</a:t>
            </a: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социально значимых отношений школьников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Усвоение школьниками социально значимых знаний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Куб 3"/>
          <p:cNvSpPr/>
          <p:nvPr/>
        </p:nvSpPr>
        <p:spPr>
          <a:xfrm>
            <a:off x="1582057" y="698097"/>
            <a:ext cx="580571" cy="492075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Куб 7"/>
          <p:cNvSpPr/>
          <p:nvPr/>
        </p:nvSpPr>
        <p:spPr>
          <a:xfrm>
            <a:off x="2269065" y="698096"/>
            <a:ext cx="580571" cy="492075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Куб 8"/>
          <p:cNvSpPr/>
          <p:nvPr/>
        </p:nvSpPr>
        <p:spPr>
          <a:xfrm>
            <a:off x="2956073" y="698096"/>
            <a:ext cx="580571" cy="492075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Куб 9"/>
          <p:cNvSpPr/>
          <p:nvPr/>
        </p:nvSpPr>
        <p:spPr>
          <a:xfrm>
            <a:off x="3667273" y="698799"/>
            <a:ext cx="580571" cy="492075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Куб 10"/>
          <p:cNvSpPr/>
          <p:nvPr/>
        </p:nvSpPr>
        <p:spPr>
          <a:xfrm>
            <a:off x="4378473" y="698095"/>
            <a:ext cx="580571" cy="492075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Куб 11"/>
          <p:cNvSpPr/>
          <p:nvPr/>
        </p:nvSpPr>
        <p:spPr>
          <a:xfrm>
            <a:off x="1594149" y="1968095"/>
            <a:ext cx="580571" cy="492075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Куб 12"/>
          <p:cNvSpPr/>
          <p:nvPr/>
        </p:nvSpPr>
        <p:spPr>
          <a:xfrm>
            <a:off x="2269065" y="1968096"/>
            <a:ext cx="580571" cy="492075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Куб 13"/>
          <p:cNvSpPr/>
          <p:nvPr/>
        </p:nvSpPr>
        <p:spPr>
          <a:xfrm>
            <a:off x="2956073" y="1968096"/>
            <a:ext cx="580571" cy="492075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Куб 14"/>
          <p:cNvSpPr/>
          <p:nvPr/>
        </p:nvSpPr>
        <p:spPr>
          <a:xfrm>
            <a:off x="3667273" y="1968799"/>
            <a:ext cx="580571" cy="492075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Куб 15"/>
          <p:cNvSpPr/>
          <p:nvPr/>
        </p:nvSpPr>
        <p:spPr>
          <a:xfrm>
            <a:off x="4378473" y="1968095"/>
            <a:ext cx="580571" cy="492075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Куб 16"/>
          <p:cNvSpPr/>
          <p:nvPr/>
        </p:nvSpPr>
        <p:spPr>
          <a:xfrm>
            <a:off x="1582057" y="3448555"/>
            <a:ext cx="580571" cy="492075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Куб 17"/>
          <p:cNvSpPr/>
          <p:nvPr/>
        </p:nvSpPr>
        <p:spPr>
          <a:xfrm>
            <a:off x="2269065" y="3448554"/>
            <a:ext cx="580571" cy="492075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Куб 18"/>
          <p:cNvSpPr/>
          <p:nvPr/>
        </p:nvSpPr>
        <p:spPr>
          <a:xfrm>
            <a:off x="2956073" y="3448554"/>
            <a:ext cx="580571" cy="492075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Куб 19"/>
          <p:cNvSpPr/>
          <p:nvPr/>
        </p:nvSpPr>
        <p:spPr>
          <a:xfrm>
            <a:off x="3667273" y="3449257"/>
            <a:ext cx="580571" cy="492075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Куб 20"/>
          <p:cNvSpPr/>
          <p:nvPr/>
        </p:nvSpPr>
        <p:spPr>
          <a:xfrm>
            <a:off x="4378473" y="3448553"/>
            <a:ext cx="580571" cy="492075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 стрелкой 22"/>
          <p:cNvCxnSpPr/>
          <p:nvPr/>
        </p:nvCxnSpPr>
        <p:spPr>
          <a:xfrm flipV="1">
            <a:off x="1271211" y="269923"/>
            <a:ext cx="49585" cy="4693963"/>
          </a:xfrm>
          <a:prstGeom prst="straightConnector1">
            <a:avLst/>
          </a:prstGeom>
          <a:ln w="984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1320796" y="4963886"/>
            <a:ext cx="6734633" cy="0"/>
          </a:xfrm>
          <a:prstGeom prst="straightConnector1">
            <a:avLst/>
          </a:prstGeom>
          <a:ln w="984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8258629" y="4671498"/>
            <a:ext cx="12482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251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77221" y="2069311"/>
            <a:ext cx="8596668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постепенное усложнение таких дел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остепенная передача организаторских функций детям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20652400">
            <a:off x="6567272" y="4033076"/>
            <a:ext cx="3869479" cy="1417181"/>
          </a:xfrm>
          <a:prstGeom prst="rect">
            <a:avLst/>
          </a:prstGeom>
          <a:noFill/>
          <a:ln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 smtClean="0">
                <a:solidFill>
                  <a:schemeClr val="tx1"/>
                </a:solidFill>
              </a:rPr>
              <a:t>риск скуки и принуждения</a:t>
            </a:r>
            <a:endParaRPr lang="ru-RU" sz="2400" spc="3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7941" y="0"/>
            <a:ext cx="677108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vert="vert270" wrap="square" rtlCol="0">
            <a:spAutoFit/>
          </a:bodyPr>
          <a:lstStyle/>
          <a:p>
            <a:pPr algn="ctr"/>
            <a:r>
              <a:rPr lang="ru-RU" sz="3200" b="1" spc="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 важных «если»</a:t>
            </a:r>
            <a:endParaRPr lang="ru-RU" sz="3200" b="1" spc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1581432" y="274070"/>
            <a:ext cx="8592457" cy="1567543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Если педагоги вовлекают детей в совместные дела, интересные и тем, и другим</a:t>
            </a:r>
            <a:endParaRPr lang="ru-RU" sz="3200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593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77221" y="2714171"/>
            <a:ext cx="8596668" cy="32359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оздавать такие общности в как можно большем многообразии сфер взаимодействия детей и педагогов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7941" y="0"/>
            <a:ext cx="677108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vert="vert270" wrap="square" rtlCol="0">
            <a:spAutoFit/>
          </a:bodyPr>
          <a:lstStyle/>
          <a:p>
            <a:pPr algn="ctr"/>
            <a:r>
              <a:rPr lang="ru-RU" sz="3200" b="1" spc="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 важных «если»</a:t>
            </a:r>
            <a:endParaRPr lang="ru-RU" sz="3200" b="1" spc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1581432" y="274070"/>
            <a:ext cx="8592457" cy="209175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 создают вокруг себя детско-взрослые общности, объединяющие детей и педагогов общими позитивными эмоциями и доверительными отношениями друг к другу</a:t>
            </a:r>
            <a:endParaRPr lang="ru-RU" sz="32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110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77221" y="2714171"/>
            <a:ext cx="8596668" cy="32359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рамотно использовать потенциал всех возможных методов (просьба, похвала, рассказ, пример, создание воспитывающей предметной среды и т.п.)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7941" y="0"/>
            <a:ext cx="677108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vert="vert270" wrap="square" rtlCol="0">
            <a:spAutoFit/>
          </a:bodyPr>
          <a:lstStyle/>
          <a:p>
            <a:pPr algn="ctr"/>
            <a:r>
              <a:rPr lang="ru-RU" sz="3200" b="1" spc="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 важных «если»</a:t>
            </a:r>
            <a:endParaRPr lang="ru-RU" sz="3200" b="1" spc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1581432" y="274070"/>
            <a:ext cx="8592457" cy="1903073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 побуждают школьников к усвоению социально значимых знаний, отношений, опыта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 rot="20794113">
            <a:off x="6100221" y="4809558"/>
            <a:ext cx="4254326" cy="1218934"/>
          </a:xfrm>
          <a:prstGeom prst="rect">
            <a:avLst/>
          </a:prstGeom>
          <a:noFill/>
          <a:ln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spc="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превращения педагога в аниматора</a:t>
            </a:r>
            <a:endParaRPr lang="ru-RU" sz="2800" spc="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414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669142" y="5109028"/>
            <a:ext cx="9913257" cy="1298917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– это саморазвивающаяся система, поведение которой определяется не другими людьми, а им самим, исходя из истории его общения с другими людьми.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17</a:t>
            </a:fld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9546" y="116114"/>
            <a:ext cx="7652447" cy="499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06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воспитании важнее не методические навыки педагога, а его мотивы и ценности.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воспитании невозможно в точности воспроизвести опыт работы другого педагога: воспитание – нетехнологично.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воспитании результаты работы нечетки и вероятностны.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воспитательного процесса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Куб 3"/>
          <p:cNvSpPr/>
          <p:nvPr/>
        </p:nvSpPr>
        <p:spPr>
          <a:xfrm>
            <a:off x="9115284" y="4447060"/>
            <a:ext cx="739603" cy="725714"/>
          </a:xfrm>
          <a:prstGeom prst="cub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Куб 4"/>
          <p:cNvSpPr/>
          <p:nvPr/>
        </p:nvSpPr>
        <p:spPr>
          <a:xfrm>
            <a:off x="8647438" y="4730695"/>
            <a:ext cx="739603" cy="725714"/>
          </a:xfrm>
          <a:prstGeom prst="cub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56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Способность есть сочетание пяти искусств: искусства  уважения, искусства понимания, искусства помощи и поддержки, искусства договора и искусства быть самим собой.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err="1" smtClean="0">
                <a:effectLst/>
                <a:latin typeface="Times New Roman" pitchFamily="18" charset="0"/>
                <a:cs typeface="Times New Roman" pitchFamily="18" charset="0"/>
              </a:rPr>
              <a:t>Фасилитативная</a:t>
            </a:r>
            <a:r>
              <a:rPr lang="ru-RU" sz="3600" dirty="0" smtClean="0">
                <a:effectLst/>
                <a:latin typeface="Times New Roman" pitchFamily="18" charset="0"/>
                <a:cs typeface="Times New Roman" pitchFamily="18" charset="0"/>
              </a:rPr>
              <a:t> способность педагога</a:t>
            </a:r>
            <a:endParaRPr lang="ru-RU" sz="36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879669" y="561703"/>
            <a:ext cx="770708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0"/>
              </a:spcBef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Наша профессия-источник радости.</a:t>
            </a:r>
          </a:p>
          <a:p>
            <a:pPr algn="r">
              <a:spcBef>
                <a:spcPts val="0"/>
              </a:spcBef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Она дает нам радость человеческого общения, </a:t>
            </a:r>
          </a:p>
          <a:p>
            <a:pPr algn="r">
              <a:spcBef>
                <a:spcPts val="0"/>
              </a:spcBef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счастье погружения в мир детства, </a:t>
            </a:r>
          </a:p>
          <a:p>
            <a:pPr algn="r">
              <a:spcBef>
                <a:spcPts val="0"/>
              </a:spcBef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чувство причастности </a:t>
            </a:r>
          </a:p>
          <a:p>
            <a:pPr algn="r">
              <a:spcBef>
                <a:spcPts val="0"/>
              </a:spcBef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к рождению нового в этой жизни, </a:t>
            </a:r>
          </a:p>
          <a:p>
            <a:pPr algn="r">
              <a:spcBef>
                <a:spcPts val="0"/>
              </a:spcBef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возможность заглянуть в будущее.</a:t>
            </a:r>
          </a:p>
          <a:p>
            <a:pPr algn="r">
              <a:spcBef>
                <a:spcPts val="0"/>
              </a:spcBef>
              <a:buNone/>
            </a:pPr>
            <a:endParaRPr lang="ru-RU" sz="2400" dirty="0" smtClean="0"/>
          </a:p>
          <a:p>
            <a:pPr algn="r">
              <a:spcBef>
                <a:spcPts val="0"/>
              </a:spcBef>
              <a:buNone/>
            </a:pPr>
            <a:endParaRPr lang="ru-RU" sz="2400" dirty="0" smtClean="0"/>
          </a:p>
          <a:p>
            <a:pPr algn="r">
              <a:spcBef>
                <a:spcPts val="0"/>
              </a:spcBef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Из  профессионального кодекса</a:t>
            </a:r>
          </a:p>
          <a:p>
            <a:pPr algn="r">
              <a:spcBef>
                <a:spcPts val="0"/>
              </a:spcBef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педагога  школы № 825 г.Москвы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59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признание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самоценности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Детства;</a:t>
            </a:r>
          </a:p>
          <a:p>
            <a:pPr lvl="0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признание прав ребенка;</a:t>
            </a:r>
          </a:p>
          <a:p>
            <a:pPr lvl="0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признание свободы ребенка в воспитательном пространстве.</a:t>
            </a:r>
          </a:p>
          <a:p>
            <a:pPr lvl="0"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20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effectLst/>
                <a:latin typeface="Times New Roman" pitchFamily="18" charset="0"/>
                <a:cs typeface="Times New Roman" pitchFamily="18" charset="0"/>
              </a:rPr>
              <a:t>Принципы </a:t>
            </a:r>
            <a:r>
              <a:rPr lang="ru-RU" sz="4400" dirty="0" err="1" smtClean="0">
                <a:effectLst/>
                <a:latin typeface="Times New Roman" pitchFamily="18" charset="0"/>
                <a:cs typeface="Times New Roman" pitchFamily="18" charset="0"/>
              </a:rPr>
              <a:t>гуманизации</a:t>
            </a:r>
            <a:r>
              <a:rPr lang="ru-RU" sz="4400" dirty="0" smtClean="0">
                <a:effectLst/>
                <a:latin typeface="Times New Roman" pitchFamily="18" charset="0"/>
                <a:cs typeface="Times New Roman" pitchFamily="18" charset="0"/>
              </a:rPr>
              <a:t> пространства Детства</a:t>
            </a:r>
            <a:endParaRPr lang="ru-RU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это целенаправленно создаваемая, но в то же время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самоорганизуемая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система, отличающаяся целостностью, взаимосвязанностью компонентов, обладающая такими интегративными характеристиками, как образ жизни коллектива и его психологический климат.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21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effectLst/>
                <a:latin typeface="Times New Roman" pitchFamily="18" charset="0"/>
                <a:cs typeface="Times New Roman" pitchFamily="18" charset="0"/>
              </a:rPr>
              <a:t>Понятие «Воспитательная система ОО» – третье базовое положение научной школы Л.И.Новиковой</a:t>
            </a:r>
            <a:endParaRPr lang="ru-RU" sz="36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исходная концепция, блок воспитательных целей;</a:t>
            </a:r>
          </a:p>
          <a:p>
            <a:pPr lvl="0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общность взрослых и детей;</a:t>
            </a:r>
          </a:p>
          <a:p>
            <a:pPr lvl="0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системообразующая деятельность, направленная на реализацию целей; </a:t>
            </a:r>
          </a:p>
          <a:p>
            <a:pPr lvl="0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сеть отношений, складывающихся между участниками;</a:t>
            </a:r>
          </a:p>
          <a:p>
            <a:pPr lvl="0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взаимодействие со средой (социумом);</a:t>
            </a:r>
          </a:p>
          <a:p>
            <a:pPr lvl="0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управление процессом становления системы самоуправления, самоопределения,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саморегуляции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22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effectLst/>
                <a:latin typeface="Times New Roman" pitchFamily="18" charset="0"/>
                <a:cs typeface="Times New Roman" pitchFamily="18" charset="0"/>
              </a:rPr>
              <a:t>Воспитательная система включает несколько подсистем:</a:t>
            </a:r>
            <a:endParaRPr lang="ru-RU" sz="36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наличие создателя, автора школы и его субъектная позиция, что позволяет построить уникальное ОУ, существенно отличающееся от массовой практики;</a:t>
            </a:r>
          </a:p>
          <a:p>
            <a:pPr lvl="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наличие оригинальной педагогической концепции;</a:t>
            </a:r>
          </a:p>
          <a:p>
            <a:pPr lvl="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специфическая культура школы, в основе которой лежит определенная система ценностей, творческие виды деятельности, атмосфера сотрудничества и общинный характер взаимоотношений;</a:t>
            </a:r>
          </a:p>
          <a:p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23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effectLst/>
                <a:latin typeface="Times New Roman" pitchFamily="18" charset="0"/>
                <a:cs typeface="Times New Roman" pitchFamily="18" charset="0"/>
              </a:rPr>
              <a:t>«Лицо» воспитательной системы</a:t>
            </a:r>
            <a:endParaRPr lang="ru-RU" sz="36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наличие благоприятных условий для реализации собственной  модели личности воспитанника, несущей на себе отпечаток культуры школы;</a:t>
            </a:r>
          </a:p>
          <a:p>
            <a:pPr lvl="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профессионально-личностные особенности работающих в школе педагогов, разделяющих авторскую позицию;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превращение учащихся и их родителей в  субъектов реализации данной концепции.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24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effectLst/>
                <a:latin typeface="Times New Roman" pitchFamily="18" charset="0"/>
                <a:cs typeface="Times New Roman" pitchFamily="18" charset="0"/>
              </a:rPr>
              <a:t>«Лицо» воспитательной системы</a:t>
            </a:r>
            <a:endParaRPr lang="ru-RU" sz="36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09600" y="2129246"/>
            <a:ext cx="10972800" cy="387804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Система воспитательной работы включает основные мероприятия, традиционные дела, КТД, планы, работу студий, факультативов, кружков во внеурочной деятельности, творческие виды деятельности, атмосферу сотрудничества и общинный характер взаимоотношений.</a:t>
            </a: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25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effectLst/>
                <a:latin typeface="Times New Roman" pitchFamily="18" charset="0"/>
                <a:cs typeface="Times New Roman" pitchFamily="18" charset="0"/>
              </a:rPr>
              <a:t>Понятие «Система воспитательной работы»</a:t>
            </a:r>
            <a:endParaRPr lang="ru-RU" sz="4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Воспитательное пространство - педагогически организованная конкретно-историческая социальная среда, в которой интегрируется воспитательный потенциал основных структур пространства с целью создания наиболее благоприятных условий для индивидуально-личностного развития детей и их взросления.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26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effectLst/>
                <a:latin typeface="Times New Roman" pitchFamily="18" charset="0"/>
                <a:cs typeface="Times New Roman" pitchFamily="18" charset="0"/>
              </a:rPr>
              <a:t>Понятие «Воспитательное пространство»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Воспитательное пространство - среда, наиболее благоприятная для развития личности ребенка.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27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Образовательное событие - это особая форма организации совместной деятельности детей и взрослых. ОС имеет культурный прототип, предполагает коммуникацию как процесс обмена и порождения смыслов, являясь органично важной частью общей жизни класса, школы, сообщества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28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effectLst/>
                <a:latin typeface="Times New Roman" pitchFamily="18" charset="0"/>
                <a:cs typeface="Times New Roman" pitchFamily="18" charset="0"/>
              </a:rPr>
              <a:t>Понятие «Образовательное событие»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Образовательное  событие - ситуация, которая переживается и осознается человеком как значимая  (поворотная) в собственном образовании индивида, в порождении новых смыслов.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29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65758" y="1149532"/>
            <a:ext cx="6139543" cy="436299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ПОЗИЦИЯ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способ реализации базовых ценностей личности в её взаимоотношениях с другими (Н.Г.Алексеев, В.И.Слободчиков)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525589" y="1149532"/>
            <a:ext cx="6178731" cy="436299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ПОЗИЦИЯ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единство сознания и деятельности, где сама деятельность оказывается одним из способов реализации базовой ценности.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59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1. Административно – авторитарный: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стандарты, дисциплина, планы сверху, делай, что сказано, выучил, сделал;</a:t>
            </a:r>
          </a:p>
          <a:p>
            <a:pPr marL="109728" lvl="0" indent="0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2. Гуманистический: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предельное уважение к личности ребенка, 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реализация системных педагогических требований и необходимая помощь в их выполнении,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важная роль коллектива,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авторитет личности воспитателя,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думать, планировать, делать вместе.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Каждый ребенок получает  возможность демонстрировать свои таланты и может рассчитывать на уважение и признание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30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>
                <a:effectLst/>
                <a:latin typeface="Times New Roman" pitchFamily="18" charset="0"/>
                <a:cs typeface="Times New Roman" pitchFamily="18" charset="0"/>
              </a:rPr>
              <a:t>Два подхода к воспитанию: </a:t>
            </a:r>
            <a:br>
              <a:rPr lang="ru-RU" sz="32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effectLst/>
                <a:latin typeface="Times New Roman" pitchFamily="18" charset="0"/>
                <a:cs typeface="Times New Roman" pitchFamily="18" charset="0"/>
              </a:rPr>
              <a:t>административно-авторитарный и гуманистический</a:t>
            </a:r>
            <a:endParaRPr lang="ru-RU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48789" y="1546644"/>
            <a:ext cx="10972800" cy="4525963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ФГОС определяет общую цель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помочь в достижении предметных,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метапредметных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 личностных результатов обучающихся.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Личностные результаты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это цели воспитательной деятельности.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Общие  требования к личностным результатам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определены в стандарте.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аждая школа должна облекать их в конкретные формулировки педагогических целей.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31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err="1" smtClean="0">
                <a:effectLst/>
                <a:latin typeface="Times New Roman" pitchFamily="18" charset="0"/>
                <a:cs typeface="Times New Roman" pitchFamily="18" charset="0"/>
              </a:rPr>
              <a:t>Целеполагание</a:t>
            </a:r>
            <a:r>
              <a:rPr lang="ru-RU" sz="3600" dirty="0" smtClean="0">
                <a:effectLst/>
                <a:latin typeface="Times New Roman" pitchFamily="18" charset="0"/>
                <a:cs typeface="Times New Roman" pitchFamily="18" charset="0"/>
              </a:rPr>
              <a:t> и результаты</a:t>
            </a:r>
            <a:endParaRPr lang="ru-RU" sz="36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09600" y="1815737"/>
            <a:ext cx="10972800" cy="4191555"/>
          </a:xfrm>
        </p:spPr>
        <p:txBody>
          <a:bodyPr>
            <a:normAutofit/>
          </a:bodyPr>
          <a:lstStyle/>
          <a:p>
            <a:pPr lvl="0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усвоение им социально-значимых знаний (когнитивная составляющая личностного роста);</a:t>
            </a:r>
          </a:p>
          <a:p>
            <a:pPr lvl="0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развитие его социально-значимых отношений (реляционная,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отношенческая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сторона);</a:t>
            </a:r>
          </a:p>
          <a:p>
            <a:pPr lvl="0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приобретения им опыта осуществления социально - значимых  действий (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деятельностная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lvl="0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Знания – отношения – действия (деятельная сторона).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32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214528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effectLst/>
                <a:latin typeface="Times New Roman" pitchFamily="18" charset="0"/>
                <a:cs typeface="Times New Roman" pitchFamily="18" charset="0"/>
              </a:rPr>
              <a:t>Общей целью ( планируемых результатов) воспитания можно считать </a:t>
            </a:r>
            <a:r>
              <a:rPr lang="ru-RU" sz="3200" i="1" dirty="0" smtClean="0">
                <a:effectLst/>
                <a:latin typeface="Times New Roman" pitchFamily="18" charset="0"/>
                <a:cs typeface="Times New Roman" pitchFamily="18" charset="0"/>
              </a:rPr>
              <a:t>личностный рост ребенка</a:t>
            </a:r>
            <a:r>
              <a:rPr lang="ru-RU" sz="3200" dirty="0" smtClean="0">
                <a:effectLst/>
                <a:latin typeface="Times New Roman" pitchFamily="18" charset="0"/>
                <a:cs typeface="Times New Roman" pitchFamily="18" charset="0"/>
              </a:rPr>
              <a:t>, который представляет собой процесс: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Он проявляется в усвоении социально-значимых отношений, в приобретении опыта, осуществления социально-значимых действий.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33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/>
                <a:latin typeface="Times New Roman" pitchFamily="18" charset="0"/>
                <a:cs typeface="Times New Roman" pitchFamily="18" charset="0"/>
              </a:rPr>
              <a:t>Результат воспитания – личностный рост ребенка 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09600" y="1123407"/>
            <a:ext cx="10972800" cy="4883886"/>
          </a:xfrm>
        </p:spPr>
        <p:txBody>
          <a:bodyPr>
            <a:normAutofit/>
          </a:bodyPr>
          <a:lstStyle/>
          <a:p>
            <a:pPr marL="109728" indent="0" algn="r">
              <a:buNone/>
            </a:pPr>
            <a:r>
              <a:rPr lang="ru-RU" sz="3600" b="1" dirty="0" smtClean="0"/>
              <a:t>Человечество обновляет и совершенствует себя через воспитание новых поколений.</a:t>
            </a:r>
          </a:p>
          <a:p>
            <a:pPr marL="109728" indent="0" algn="r">
              <a:buNone/>
            </a:pPr>
            <a:r>
              <a:rPr lang="ru-RU" sz="3600" b="1" dirty="0" smtClean="0"/>
              <a:t>Кто этого не понимает, </a:t>
            </a:r>
          </a:p>
          <a:p>
            <a:pPr marL="109728" indent="0" algn="r">
              <a:buNone/>
            </a:pPr>
            <a:r>
              <a:rPr lang="ru-RU" sz="3600" b="1" dirty="0" smtClean="0"/>
              <a:t>тот обрекает свою страну на деградацию.</a:t>
            </a:r>
          </a:p>
          <a:p>
            <a:pPr marL="109728" indent="0" algn="r">
              <a:buNone/>
            </a:pPr>
            <a:r>
              <a:rPr lang="ru-RU" sz="3600" b="1" dirty="0" smtClean="0"/>
              <a:t>Кто понимает, но ничего не делает, -</a:t>
            </a:r>
          </a:p>
          <a:p>
            <a:pPr marL="109728" indent="0" algn="r">
              <a:buNone/>
            </a:pPr>
            <a:r>
              <a:rPr lang="ru-RU" sz="3600" b="1" dirty="0"/>
              <a:t>с</a:t>
            </a:r>
            <a:r>
              <a:rPr lang="ru-RU" sz="3600" b="1" dirty="0" smtClean="0"/>
              <a:t>овершает преступление перед потомками.</a:t>
            </a:r>
          </a:p>
          <a:p>
            <a:pPr marL="109728" indent="0" algn="r">
              <a:buNone/>
            </a:pPr>
            <a:r>
              <a:rPr lang="ru-RU" sz="3600" b="1" i="1" dirty="0" smtClean="0"/>
              <a:t>В. Караковский </a:t>
            </a:r>
            <a:endParaRPr lang="ru-RU" sz="3600" b="1" i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34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6177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Закон «Об образовании в РФ № 273».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Федеральный государственный образовательный стандарт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Профессиональный стандарт «Педагог».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Концепция дополнительного образования детей.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Стратегия развития воспитания в РФ на период до 2025 года.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Указ Президента Российской Федерации от 29 октября 2015 года №  536 "О создании Общероссийской общественно-государственной детско-юношеской организации "Российское движение школьников».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Указ Президента Российской Федерации «О национальных целях и стратегических задачах развития Российской Федерации на период до 2024 года» от 7 мая 2018 год.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effectLst/>
                <a:latin typeface="Times New Roman" pitchFamily="18" charset="0"/>
                <a:cs typeface="Times New Roman" pitchFamily="18" charset="0"/>
              </a:rPr>
              <a:t>Государственная политика в области воспитания</a:t>
            </a:r>
            <a:endParaRPr lang="ru-RU" sz="36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Уважение к человеческому достоинству;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Поддержка роли семьи в воспитании детей;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Защита прав и интересов каждого ребенка;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Соответствие воспитания в системе образования традиционным российским культурным, духовно-нравственным и семейным ценностям;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Обеспечение условий для физического, психического, социального, духовно-нравственного развития детей;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Воспитание языковой культуры детей;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Развитие сотрудничества субъектов системы воспитания.	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effectLst/>
                <a:latin typeface="Times New Roman" pitchFamily="18" charset="0"/>
                <a:cs typeface="Times New Roman" pitchFamily="18" charset="0"/>
              </a:rPr>
              <a:t>Приоритеты государственной политики  в области воспитания</a:t>
            </a:r>
            <a:endParaRPr lang="ru-RU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Проблемы: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Девальвация ценностей воспитания 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Слабая мотивация педагогов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старых форм и содержания воспитания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системного подхода к воспитанию 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Недостаточная координация между участниками воспитания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Доминирование количественных оценок результатов воспитания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Недостаточная работа по повышению квалификации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Слабая подготовка педагогов к воспитательной работе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в современной школе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6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8535" y="1159104"/>
            <a:ext cx="9366552" cy="413861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фактического труда в школе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Отождествление гражданского и военно-патриотического воспитания, военно-патриотического и патриотического воспитания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экологического воспитания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«Нравственное» воспитание средствами СМИ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076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Воспитание гармонично развитой и социально-ответственной личности на основе духовно- нравственных ценностей народов Российской Федерации, исторических и национально-культурных традиций.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effectLst/>
                <a:latin typeface="Times New Roman" pitchFamily="18" charset="0"/>
                <a:cs typeface="Times New Roman" pitchFamily="18" charset="0"/>
              </a:rPr>
              <a:t>Национальный проект «Образование»</a:t>
            </a:r>
            <a:endParaRPr lang="ru-RU" sz="36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Воспитание- это управление процессом развития личности через создание благоприятных условий. </a:t>
            </a:r>
          </a:p>
          <a:p>
            <a:pPr algn="r">
              <a:buNone/>
            </a:pP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Х.Лийметс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, Л.И.Новикова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D916B-EB0C-47EF-BD85-FB00A7527006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effectLst/>
                <a:latin typeface="Times New Roman" pitchFamily="18" charset="0"/>
                <a:cs typeface="Times New Roman" pitchFamily="18" charset="0"/>
              </a:rPr>
              <a:t>Первое базовое положение научной школы Л.И.Новиковой</a:t>
            </a:r>
            <a:endParaRPr lang="ru-RU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</TotalTime>
  <Words>1344</Words>
  <Application>Microsoft Office PowerPoint</Application>
  <PresentationFormat>Широкоэкранный</PresentationFormat>
  <Paragraphs>185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42" baseType="lpstr"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Открытая</vt:lpstr>
      <vt:lpstr>Воспитание в современной образовательной среде</vt:lpstr>
      <vt:lpstr>Презентация PowerPoint</vt:lpstr>
      <vt:lpstr>Презентация PowerPoint</vt:lpstr>
      <vt:lpstr>Государственная политика в области воспитания</vt:lpstr>
      <vt:lpstr>Приоритеты государственной политики  в области воспитания</vt:lpstr>
      <vt:lpstr>Воспитание в современной школе</vt:lpstr>
      <vt:lpstr>Презентация PowerPoint</vt:lpstr>
      <vt:lpstr>Национальный проект «Образование»</vt:lpstr>
      <vt:lpstr>Первое базовое положение научной школы Л.И.Новиковой</vt:lpstr>
      <vt:lpstr>Приоритеты современного воспитания   (научная школа Л.И.Новиковой)</vt:lpstr>
      <vt:lpstr>Второе базовое положение научной школы Л.И.Новиковой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Анализ воспитательного процесса</vt:lpstr>
      <vt:lpstr>Фасилитативная способность педагога</vt:lpstr>
      <vt:lpstr>Принципы гуманизации пространства Детства</vt:lpstr>
      <vt:lpstr>Понятие «Воспитательная система ОО» – третье базовое положение научной школы Л.И.Новиковой</vt:lpstr>
      <vt:lpstr>Воспитательная система включает несколько подсистем:</vt:lpstr>
      <vt:lpstr>«Лицо» воспитательной системы</vt:lpstr>
      <vt:lpstr>«Лицо» воспитательной системы</vt:lpstr>
      <vt:lpstr>Понятие «Система воспитательной работы»</vt:lpstr>
      <vt:lpstr>Понятие «Воспитательное пространство»</vt:lpstr>
      <vt:lpstr>Презентация PowerPoint</vt:lpstr>
      <vt:lpstr>Понятие «Образовательное событие»</vt:lpstr>
      <vt:lpstr>Презентация PowerPoint</vt:lpstr>
      <vt:lpstr>Два подхода к воспитанию:  административно-авторитарный и гуманистический</vt:lpstr>
      <vt:lpstr>Целеполагание и результаты</vt:lpstr>
      <vt:lpstr>Общей целью ( планируемых результатов) воспитания можно считать личностный рост ребенка, который представляет собой процесс:</vt:lpstr>
      <vt:lpstr>Результат воспитания – личностный рост ребенка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Владелец</dc:creator>
  <cp:lastModifiedBy>Владелец</cp:lastModifiedBy>
  <cp:revision>29</cp:revision>
  <cp:lastPrinted>2019-10-08T10:52:10Z</cp:lastPrinted>
  <dcterms:created xsi:type="dcterms:W3CDTF">2019-06-17T04:20:46Z</dcterms:created>
  <dcterms:modified xsi:type="dcterms:W3CDTF">2019-10-16T07:00:22Z</dcterms:modified>
</cp:coreProperties>
</file>