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06C41A-92F2-4747-8E49-EE92DED9D904}" type="datetimeFigureOut">
              <a:rPr lang="ru-RU" smtClean="0"/>
              <a:t>06.10.2020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5E6002-8B45-434C-96FA-63B8177EF1C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000131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Ещё раз о главном!</a:t>
            </a:r>
            <a:b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Вейп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электронные сигареты.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42862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071678"/>
            <a:ext cx="6429420" cy="42862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r>
              <a:rPr lang="ru-RU" dirty="0" smtClean="0"/>
              <a:t>Спасибо за внимание. </a:t>
            </a:r>
            <a:r>
              <a:rPr lang="ru-RU" dirty="0" smtClean="0">
                <a:solidFill>
                  <a:srgbClr val="FF0000"/>
                </a:solidFill>
              </a:rPr>
              <a:t>Берегите своё здоровье!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pPr algn="l"/>
            <a:r>
              <a:rPr lang="ru-RU" dirty="0" smtClean="0"/>
              <a:t>Список литературы:</a:t>
            </a:r>
            <a:br>
              <a:rPr lang="ru-RU" dirty="0" smtClean="0"/>
            </a:br>
            <a:r>
              <a:rPr lang="ru-RU" dirty="0" smtClean="0"/>
              <a:t>1. </a:t>
            </a:r>
            <a:r>
              <a:rPr lang="en-US" dirty="0" smtClean="0"/>
              <a:t>http:// regulation.gov.ru</a:t>
            </a:r>
            <a:br>
              <a:rPr lang="en-US" dirty="0" smtClean="0"/>
            </a:br>
            <a:r>
              <a:rPr lang="en-US" dirty="0" smtClean="0"/>
              <a:t>2. https://www.yar.kp.ru</a:t>
            </a:r>
            <a:br>
              <a:rPr lang="en-US" dirty="0" smtClean="0"/>
            </a:br>
            <a:r>
              <a:rPr lang="en-US" dirty="0" smtClean="0"/>
              <a:t>3. https://www.google.com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Федеральный закон вступил в силу 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1 января 2019 года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2000" b="1" dirty="0" smtClean="0"/>
              <a:t>О государственном регулировании оборота </a:t>
            </a:r>
            <a:r>
              <a:rPr lang="ru-RU" sz="2000" b="1" dirty="0" err="1" smtClean="0"/>
              <a:t>никотиносодержащей</a:t>
            </a:r>
            <a:r>
              <a:rPr lang="ru-RU" sz="2000" b="1" dirty="0" smtClean="0"/>
              <a:t> продукции  и устройств, предназначенных для потребления никотина способами, отличными от курения табака.</a:t>
            </a:r>
            <a:endParaRPr lang="ru-RU" sz="2000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1500" b="1" dirty="0" smtClean="0">
                <a:solidFill>
                  <a:srgbClr val="FF0000"/>
                </a:solidFill>
              </a:rPr>
              <a:t>Статья 7. Ограничения потребления никотина</a:t>
            </a:r>
            <a:r>
              <a:rPr lang="ru-RU" sz="1500" dirty="0" smtClean="0">
                <a:solidFill>
                  <a:srgbClr val="FF0000"/>
                </a:solidFill>
              </a:rPr>
              <a:t> </a:t>
            </a:r>
            <a:r>
              <a:rPr lang="ru-RU" sz="1500" b="1" dirty="0" smtClean="0">
                <a:solidFill>
                  <a:srgbClr val="FF0000"/>
                </a:solidFill>
              </a:rPr>
              <a:t>способами, отличными от курения табака</a:t>
            </a:r>
            <a:endParaRPr lang="ru-RU" sz="1500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sz="1300" dirty="0" smtClean="0"/>
              <a:t>1. Запрещается потребление никотина способами, отличными от курения табака, в следующих местах:</a:t>
            </a:r>
          </a:p>
          <a:p>
            <a:pPr algn="just">
              <a:buNone/>
            </a:pPr>
            <a:r>
              <a:rPr lang="ru-RU" sz="1300" dirty="0" smtClean="0"/>
              <a:t>1) в помещениях, предназначенных для оказания образовательных услуг, услуг учреждениями органов по делам молодежи, в помещениях, занятых органами государственной власти, органами местного самоуправления;</a:t>
            </a:r>
          </a:p>
          <a:p>
            <a:pPr algn="just">
              <a:buNone/>
            </a:pPr>
            <a:r>
              <a:rPr lang="ru-RU" sz="1300" dirty="0" smtClean="0"/>
              <a:t>2) в помещениях учреждений культуры;</a:t>
            </a:r>
          </a:p>
          <a:p>
            <a:pPr algn="just">
              <a:buNone/>
            </a:pPr>
            <a:r>
              <a:rPr lang="ru-RU" sz="1300" dirty="0" smtClean="0"/>
              <a:t>3) на объектах спорта;</a:t>
            </a:r>
          </a:p>
          <a:p>
            <a:pPr algn="just">
              <a:buNone/>
            </a:pPr>
            <a:r>
              <a:rPr lang="ru-RU" sz="1300" dirty="0" smtClean="0"/>
              <a:t>4) в помещениях медицинских организаций;</a:t>
            </a:r>
          </a:p>
          <a:p>
            <a:pPr algn="just">
              <a:buNone/>
            </a:pPr>
            <a:r>
              <a:rPr lang="ru-RU" sz="1300" dirty="0" smtClean="0"/>
              <a:t>5) на воздушных судах, на всех видах общественного транспорта</a:t>
            </a:r>
          </a:p>
          <a:p>
            <a:pPr algn="just">
              <a:buNone/>
            </a:pPr>
            <a:r>
              <a:rPr lang="ru-RU" sz="1300" dirty="0" smtClean="0"/>
              <a:t>6) на детских площадках;</a:t>
            </a:r>
          </a:p>
          <a:p>
            <a:pPr algn="just">
              <a:buNone/>
            </a:pPr>
            <a:r>
              <a:rPr lang="ru-RU" sz="1300" dirty="0" smtClean="0"/>
              <a:t>7) в лифтах многоквартирных домов.</a:t>
            </a:r>
          </a:p>
          <a:p>
            <a:pPr algn="just">
              <a:buNone/>
            </a:pPr>
            <a:r>
              <a:rPr lang="ru-RU" sz="1300" dirty="0" smtClean="0"/>
              <a:t>2. Использование устройств, предназначенных для потребления никотина, способами, отличными от курения табака, на рабочих местах и рабочих зонах, организованных в помещениях, допускается в специально выделенных местах на открытом воздухе или в изолированных помещениях, которые оборудованы системами вентиляции, при наличии решения работодателя; </a:t>
            </a:r>
          </a:p>
          <a:p>
            <a:pPr algn="just">
              <a:buNone/>
            </a:pPr>
            <a:r>
              <a:rPr lang="ru-RU" sz="1300" dirty="0" smtClean="0"/>
              <a:t>3. Использование устройств, предназначенных для потребления никотина, способами, отличными от курения табака, на спортивных объектах и в учреждениях культуры допускается только в специально выделенных для этого местах на открытом воздухе или в изолированных помещениях, оборудованных системами вентиляции. </a:t>
            </a:r>
          </a:p>
          <a:p>
            <a:pPr algn="ctr">
              <a:buNone/>
            </a:pPr>
            <a:r>
              <a:rPr lang="ru-RU" sz="1900" dirty="0" err="1" smtClean="0">
                <a:solidFill>
                  <a:srgbClr val="FF0000"/>
                </a:solidFill>
              </a:rPr>
              <a:t>Вейп</a:t>
            </a:r>
            <a:r>
              <a:rPr lang="ru-RU" sz="1900" dirty="0" smtClean="0">
                <a:solidFill>
                  <a:srgbClr val="FF0000"/>
                </a:solidFill>
              </a:rPr>
              <a:t> приравнен к сигарете!</a:t>
            </a:r>
            <a:endParaRPr lang="ru-RU" sz="19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User\Рабочий стол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071942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Чем вреден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вейп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для здоровья человека?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5257" y="1535112"/>
            <a:ext cx="4040188" cy="750887"/>
          </a:xfrm>
        </p:spPr>
        <p:txBody>
          <a:bodyPr>
            <a:normAutofit/>
          </a:bodyPr>
          <a:lstStyle/>
          <a:p>
            <a:r>
              <a:rPr lang="ru-RU" dirty="0" smtClean="0"/>
              <a:t>  Причины </a:t>
            </a:r>
            <a:r>
              <a:rPr lang="ru-RU" dirty="0" smtClean="0"/>
              <a:t>не начинать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Курить </a:t>
            </a:r>
            <a:r>
              <a:rPr lang="ru-RU" dirty="0" err="1" smtClean="0"/>
              <a:t>вейп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/>
              <a:t>1. Всевозможные производители электронных устройств уверяют, что внутри электронной сигареты и других устройств - безвредное вещество, и водяной пар. Всемирная организация здравоохранения в</a:t>
            </a:r>
            <a:r>
              <a:rPr lang="ru-RU" sz="1400" b="1" dirty="0" smtClean="0"/>
              <a:t> докладе «Об электронных системах доставки никотина» ВОЗ</a:t>
            </a:r>
            <a:r>
              <a:rPr lang="ru-RU" sz="1400" dirty="0" smtClean="0"/>
              <a:t> сообщила, что «аэрозоль ЭСДН (электронные системы доставки никотина) не является всего лишь «водяным паром».</a:t>
            </a:r>
          </a:p>
          <a:p>
            <a:pPr>
              <a:buNone/>
            </a:pPr>
            <a:r>
              <a:rPr lang="ru-RU" sz="1400" dirty="0" smtClean="0"/>
              <a:t>Эксперты установили, что основными компонентами раствора, помимо никотина, являются </a:t>
            </a:r>
            <a:r>
              <a:rPr lang="ru-RU" sz="1600" dirty="0" err="1" smtClean="0">
                <a:solidFill>
                  <a:srgbClr val="FF0000"/>
                </a:solidFill>
              </a:rPr>
              <a:t>пропиленгликоль</a:t>
            </a:r>
            <a:r>
              <a:rPr lang="ru-RU" sz="1600" dirty="0" smtClean="0">
                <a:solidFill>
                  <a:srgbClr val="FF0000"/>
                </a:solidFill>
              </a:rPr>
              <a:t>, глицерин, ароматизирующие вещества, формальдегид и другие, </a:t>
            </a:r>
            <a:r>
              <a:rPr lang="ru-RU" sz="1600" dirty="0" smtClean="0"/>
              <a:t>вызывающие рак, вещества.</a:t>
            </a:r>
          </a:p>
          <a:p>
            <a:endParaRPr lang="ru-RU" sz="1400" dirty="0"/>
          </a:p>
        </p:txBody>
      </p:sp>
      <p:pic>
        <p:nvPicPr>
          <p:cNvPr id="7" name="Содержимое 6" descr="2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643438" y="2500306"/>
            <a:ext cx="4289160" cy="2500330"/>
          </a:xfrm>
        </p:spPr>
      </p:pic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14356"/>
            <a:ext cx="4038600" cy="54118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2. В мире было зафиксировано уже несколько случаев, когда </a:t>
            </a:r>
            <a:r>
              <a:rPr lang="ru-RU" sz="2200" dirty="0" err="1" smtClean="0"/>
              <a:t>вейп</a:t>
            </a:r>
            <a:r>
              <a:rPr lang="ru-RU" sz="2200" dirty="0" smtClean="0"/>
              <a:t> взрывался во рту курящего. Были такие случаи и в России. Последний произошел в 2019 г, когда в детскую больницу доставили 17-летнего школьника. Рванувший </a:t>
            </a:r>
            <a:r>
              <a:rPr lang="ru-RU" sz="2200" dirty="0" err="1" smtClean="0"/>
              <a:t>вейп</a:t>
            </a:r>
            <a:r>
              <a:rPr lang="ru-RU" sz="2200" dirty="0" smtClean="0"/>
              <a:t> разорвал мальчику челюсть, зубы, губы. Хирурги спасли жизнь подростку. Но теперь ему предстоит пластика и вставка выбитых взрывом зубов.</a:t>
            </a:r>
            <a:endParaRPr lang="ru-RU" sz="2200" dirty="0"/>
          </a:p>
        </p:txBody>
      </p:sp>
      <p:pic>
        <p:nvPicPr>
          <p:cNvPr id="5" name="Содержимое 4" descr="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571612"/>
            <a:ext cx="4101056" cy="3071834"/>
          </a:xfrm>
        </p:spPr>
      </p:pic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642918"/>
            <a:ext cx="4038600" cy="548324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3. Принцип работы электронной сигареты: спираль нагревается, курительный состав выделяет пар. При этом некоторые компоненты курительной смеси, особенно </a:t>
            </a:r>
            <a:r>
              <a:rPr lang="ru-RU" dirty="0" err="1" smtClean="0"/>
              <a:t>пропиленгликоль</a:t>
            </a:r>
            <a:r>
              <a:rPr lang="ru-RU" dirty="0" smtClean="0"/>
              <a:t>, могут вызвать раздражение верхних дыхательных путей. В итоге все это выливается в аллергическую реакцию.</a:t>
            </a:r>
            <a:endParaRPr lang="ru-RU" dirty="0"/>
          </a:p>
        </p:txBody>
      </p:sp>
      <p:pic>
        <p:nvPicPr>
          <p:cNvPr id="5" name="Содержимое 4" descr="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00561" y="1428736"/>
            <a:ext cx="4214843" cy="2828933"/>
          </a:xfrm>
        </p:spPr>
      </p:pic>
    </p:spTree>
  </p:cSld>
  <p:clrMapOvr>
    <a:masterClrMapping/>
  </p:clrMapOvr>
  <p:transition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571480"/>
            <a:ext cx="4038600" cy="55546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4. Все </a:t>
            </a:r>
            <a:r>
              <a:rPr lang="ru-RU" dirty="0" err="1" smtClean="0"/>
              <a:t>ароматизаторы</a:t>
            </a:r>
            <a:r>
              <a:rPr lang="ru-RU" dirty="0" smtClean="0"/>
              <a:t>, которые содержат  электронные </a:t>
            </a:r>
            <a:r>
              <a:rPr lang="ru-RU" dirty="0" err="1" smtClean="0"/>
              <a:t>гаджеты</a:t>
            </a:r>
            <a:r>
              <a:rPr lang="ru-RU" dirty="0" smtClean="0"/>
              <a:t>, проникают в легкие человека. И влияют на них, причем не поверхностно, а на самом глубоком, клеточном, уровне. Об этом было объявлено в прошлом году </a:t>
            </a:r>
            <a:r>
              <a:rPr lang="ru-RU" dirty="0" smtClean="0"/>
              <a:t>на </a:t>
            </a:r>
            <a:r>
              <a:rPr lang="ru-RU" b="1" dirty="0" smtClean="0"/>
              <a:t>международной </a:t>
            </a:r>
            <a:r>
              <a:rPr lang="ru-RU" b="1" dirty="0" smtClean="0"/>
              <a:t>конференции Легочного сообщества США.</a:t>
            </a:r>
            <a:endParaRPr lang="ru-RU" dirty="0"/>
          </a:p>
        </p:txBody>
      </p:sp>
      <p:pic>
        <p:nvPicPr>
          <p:cNvPr id="5" name="Содержимое 4" descr="6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29124" y="2071678"/>
            <a:ext cx="4483853" cy="2342813"/>
          </a:xfrm>
        </p:spPr>
      </p:pic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5. </a:t>
            </a:r>
            <a:r>
              <a:rPr lang="ru-RU" sz="2400" b="1" dirty="0" smtClean="0">
                <a:solidFill>
                  <a:srgbClr val="FF0000"/>
                </a:solidFill>
              </a:rPr>
              <a:t>Всемирная организация здравоохранения (ВОЗ)</a:t>
            </a:r>
            <a:r>
              <a:rPr lang="ru-RU" sz="2400" dirty="0" smtClean="0">
                <a:solidFill>
                  <a:srgbClr val="FF0000"/>
                </a:solidFill>
              </a:rPr>
              <a:t> предупреждает </a:t>
            </a:r>
            <a:r>
              <a:rPr lang="ru-RU" sz="2400" dirty="0" smtClean="0"/>
              <a:t>- люди, находящиеся рядом с активными </a:t>
            </a:r>
            <a:r>
              <a:rPr lang="ru-RU" sz="2400" dirty="0" err="1" smtClean="0"/>
              <a:t>вейперами</a:t>
            </a:r>
            <a:r>
              <a:rPr lang="ru-RU" sz="2400" dirty="0" smtClean="0"/>
              <a:t>, также подвергаются воздействию частиц вредных курительных смесей.</a:t>
            </a:r>
            <a:endParaRPr lang="ru-RU" sz="2400" dirty="0"/>
          </a:p>
        </p:txBody>
      </p:sp>
      <p:pic>
        <p:nvPicPr>
          <p:cNvPr id="5" name="Содержимое 4" descr="7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7" y="2285992"/>
            <a:ext cx="3926331" cy="2501115"/>
          </a:xfrm>
        </p:spPr>
      </p:pic>
    </p:spTree>
  </p:cSld>
  <p:clrMapOvr>
    <a:masterClrMapping/>
  </p:clrMapOvr>
  <p:transition>
    <p:pull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14356"/>
            <a:ext cx="4038600" cy="54118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6. На курильщиках </a:t>
            </a:r>
            <a:r>
              <a:rPr lang="ru-RU" dirty="0" err="1" smtClean="0"/>
              <a:t>вейпов</a:t>
            </a:r>
            <a:r>
              <a:rPr lang="ru-RU" dirty="0" smtClean="0"/>
              <a:t> просто зарабатывают, убивая их здоровье.</a:t>
            </a:r>
          </a:p>
          <a:p>
            <a:pPr>
              <a:buNone/>
            </a:pPr>
            <a:r>
              <a:rPr lang="ru-RU" dirty="0" smtClean="0"/>
              <a:t>    По оценкам ВОЗ, если еще три года назад в мире насчитывалось 466 бренда, то сегодня число желающих поживиться за ваш счет возросло примерно в полтора раза. Они богатеют, а вы убиваете себя!.</a:t>
            </a:r>
          </a:p>
          <a:p>
            <a:endParaRPr lang="ru-RU" dirty="0"/>
          </a:p>
        </p:txBody>
      </p:sp>
      <p:pic>
        <p:nvPicPr>
          <p:cNvPr id="5" name="Содержимое 4" descr="8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29124" y="2214554"/>
            <a:ext cx="4214842" cy="1823967"/>
          </a:xfrm>
        </p:spPr>
      </p:pic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dirty="0" smtClean="0">
                <a:solidFill>
                  <a:srgbClr val="FF0000"/>
                </a:solidFill>
              </a:rPr>
              <a:t>Страны, в которых электронные сигареты - </a:t>
            </a:r>
            <a:r>
              <a:rPr lang="ru-RU" sz="2400" b="0" dirty="0" err="1" smtClean="0">
                <a:solidFill>
                  <a:srgbClr val="FF0000"/>
                </a:solidFill>
              </a:rPr>
              <a:t>вейпы</a:t>
            </a:r>
            <a:r>
              <a:rPr lang="ru-RU" sz="2400" b="0" dirty="0" smtClean="0">
                <a:solidFill>
                  <a:srgbClr val="FF0000"/>
                </a:solidFill>
              </a:rPr>
              <a:t> - запрещены совсем: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Бразилия</a:t>
            </a:r>
          </a:p>
          <a:p>
            <a:r>
              <a:rPr lang="ru-RU" dirty="0" smtClean="0"/>
              <a:t>Австралия</a:t>
            </a:r>
          </a:p>
          <a:p>
            <a:r>
              <a:rPr lang="ru-RU" dirty="0" smtClean="0"/>
              <a:t>Новая Зеландия</a:t>
            </a:r>
          </a:p>
          <a:p>
            <a:r>
              <a:rPr lang="ru-RU" dirty="0" smtClean="0"/>
              <a:t>Бельгия</a:t>
            </a:r>
          </a:p>
          <a:p>
            <a:r>
              <a:rPr lang="ru-RU" dirty="0" smtClean="0"/>
              <a:t>Норвегия</a:t>
            </a:r>
          </a:p>
          <a:p>
            <a:r>
              <a:rPr lang="ru-RU" dirty="0" smtClean="0"/>
              <a:t>Сингапур</a:t>
            </a:r>
          </a:p>
          <a:p>
            <a:r>
              <a:rPr lang="ru-RU" dirty="0" smtClean="0"/>
              <a:t>Аргентина</a:t>
            </a:r>
          </a:p>
          <a:p>
            <a:r>
              <a:rPr lang="ru-RU" dirty="0" smtClean="0"/>
              <a:t>Канада</a:t>
            </a:r>
          </a:p>
          <a:p>
            <a:r>
              <a:rPr lang="ru-RU" dirty="0" smtClean="0"/>
              <a:t>Сейшельские острова</a:t>
            </a:r>
          </a:p>
          <a:p>
            <a:r>
              <a:rPr lang="ru-RU" dirty="0" smtClean="0"/>
              <a:t>Уругвай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Содержимое 4" descr="9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786182" y="2500306"/>
            <a:ext cx="4769440" cy="2571757"/>
          </a:xfrm>
        </p:spPr>
      </p:pic>
    </p:spTree>
  </p:cSld>
  <p:clrMapOvr>
    <a:masterClrMapping/>
  </p:clrMapOvr>
  <p:transition>
    <p:strips dir="l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74</TotalTime>
  <Words>520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Ещё раз о главном!  Вейп и электронные сигареты.</vt:lpstr>
      <vt:lpstr>Федеральный закон вступил в силу  1 января 2019 года</vt:lpstr>
      <vt:lpstr>Чем вреден вейп для здоровья человека?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Страны, в которых электронные сигареты - вейпы - запрещены совсем:</vt:lpstr>
      <vt:lpstr>Спасибо за внимание. Берегите своё здоровье!</vt:lpstr>
      <vt:lpstr>Список литературы: 1. http:// regulation.gov.ru 2. https://www.yar.kp.ru 3. https://www.google.com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Ещё раз о главном!  Вейп и электронные сигареты.</dc:title>
  <dc:creator>User</dc:creator>
  <cp:lastModifiedBy>tatar</cp:lastModifiedBy>
  <cp:revision>9</cp:revision>
  <dcterms:created xsi:type="dcterms:W3CDTF">2020-01-16T17:51:59Z</dcterms:created>
  <dcterms:modified xsi:type="dcterms:W3CDTF">2020-10-06T07:41:31Z</dcterms:modified>
</cp:coreProperties>
</file>