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1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1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011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3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62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72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83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13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0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34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649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752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854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1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820B5-7034-4AE7-9A55-B83EAB0903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1F4F-2B1E-458F-ABB8-5407C36921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-92075"/>
            <a:ext cx="2095500" cy="6230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92075"/>
            <a:ext cx="6138863" cy="6230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146E7-F904-46F4-B5CC-E4C5DC0133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45F8A-E11E-4EC3-B41C-C2CBB8F20A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F8FF1-6AB8-41B4-9578-2F6EEAC178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F9676-B876-44A0-AFCF-1809EEC9E2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0E75-069C-416A-B229-753BDD7ABE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F1EE4-6049-4622-8C09-F7ED3708F9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5F952-AF2F-4EE3-8ACA-28C7596C8B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F82CF-98A4-492E-A2FF-0F0009894F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D9149-D95C-4F06-9602-F13F63A3AC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675A9-F9F8-4347-8DF3-70CDCCBF8E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28734-044C-4DD9-815B-154E8EAEA3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2F75-02FA-4DCD-88A3-B05926E4D8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600200"/>
            <a:ext cx="2074863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76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5C4B7-C838-430E-9672-0CC903F59D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D66F-89F3-415E-B134-E9E6F21DFD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5888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6488" y="1905000"/>
            <a:ext cx="3927475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16F85-33C3-4FAC-953B-9DB5A10A63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BAB-D3B5-4478-AF9C-A2ACBEA7A6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84F27-9F95-48AD-AED1-3B4A8E476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4B5FE-8A21-4E2A-8106-F71572A460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2227C-570C-43AC-A15E-25E0A43F50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EA851-ACAA-448B-B0DA-6DED38742D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319088" y="1828800"/>
            <a:ext cx="8823325" cy="5027613"/>
            <a:chOff x="201" y="1152"/>
            <a:chExt cx="5558" cy="316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300"/>
                </a:gs>
                <a:gs pos="100000">
                  <a:srgbClr val="0066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300"/>
                </a:gs>
                <a:gs pos="100000">
                  <a:srgbClr val="0066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>
                    <a:alpha val="9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4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245225"/>
            <a:ext cx="1900238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34290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900238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52322E3-F5F1-4D49-9EA9-9E17CAC39C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92075"/>
            <a:ext cx="8383588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800576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cs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cs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cs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cs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cs typeface="Arial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99FF66"/>
        </a:buClr>
        <a:buSzPct val="100000"/>
        <a:buFont typeface="Wingdings" charset="2"/>
        <a:buChar char="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CC00"/>
        </a:buClr>
        <a:buSzPct val="100000"/>
        <a:buFont typeface="Wingdings" charset="2"/>
        <a:buChar char="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99FF66"/>
        </a:buClr>
        <a:buSzPct val="100000"/>
        <a:buFont typeface="Wingdings" charset="2"/>
        <a:buChar char="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319088" y="1752600"/>
            <a:ext cx="8823325" cy="5127625"/>
            <a:chOff x="201" y="1104"/>
            <a:chExt cx="5558" cy="3230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6600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300"/>
                </a:gs>
                <a:gs pos="100000">
                  <a:srgbClr val="0066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300"/>
                </a:gs>
                <a:gs pos="100000">
                  <a:srgbClr val="0066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77708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990600" y="6245225"/>
            <a:ext cx="1900238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3468688" y="6245225"/>
            <a:ext cx="2894012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900238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643D6173-FC3C-4562-A69A-B720FE30AD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cs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cs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cs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cs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FFFFB7"/>
        </a:buClr>
        <a:buSzPct val="100000"/>
        <a:buFont typeface="Arial Black" pitchFamily="32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cs typeface="Arial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99FF66"/>
        </a:buClr>
        <a:buSzPct val="100000"/>
        <a:buFont typeface="Wingdings" charset="2"/>
        <a:buChar char="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CC00"/>
        </a:buClr>
        <a:buSzPct val="100000"/>
        <a:buFont typeface="Wingdings" charset="2"/>
        <a:buChar char="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99FF66"/>
        </a:buClr>
        <a:buSzPct val="100000"/>
        <a:buFont typeface="Wingdings" charset="2"/>
        <a:buChar char="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CC00"/>
        </a:buClr>
        <a:buSzPct val="100000"/>
        <a:buFont typeface="Wingdings" charset="2"/>
        <a:buChar char="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385175" cy="63373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smtClean="0">
                <a:solidFill>
                  <a:srgbClr val="FF0000"/>
                </a:solidFill>
              </a:rPr>
              <a:t>Викторина </a:t>
            </a:r>
            <a:br>
              <a:rPr lang="en-GB" sz="6000" smtClean="0">
                <a:solidFill>
                  <a:srgbClr val="FF0000"/>
                </a:solidFill>
              </a:rPr>
            </a:br>
            <a:r>
              <a:rPr lang="en-GB" sz="6000" smtClean="0">
                <a:solidFill>
                  <a:srgbClr val="FF0000"/>
                </a:solidFill>
              </a:rPr>
              <a:t>«В мире искусства»</a:t>
            </a:r>
            <a:br>
              <a:rPr lang="en-GB" sz="6000" smtClean="0">
                <a:solidFill>
                  <a:srgbClr val="FF0000"/>
                </a:solidFill>
              </a:rPr>
            </a:br>
            <a:r>
              <a:rPr lang="en-GB" sz="5400" smtClean="0">
                <a:solidFill>
                  <a:srgbClr val="FF0000"/>
                </a:solidFill>
              </a:rPr>
              <a:t/>
            </a:r>
            <a:br>
              <a:rPr lang="en-GB" sz="5400" smtClean="0">
                <a:solidFill>
                  <a:srgbClr val="FF0000"/>
                </a:solidFill>
              </a:rPr>
            </a:b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/>
            </a:r>
            <a:br>
              <a:rPr lang="en-GB" sz="3200" smtClean="0"/>
            </a:br>
            <a:endParaRPr lang="en-GB" sz="3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63600"/>
            <a:ext cx="8388350" cy="461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1175" y="85725"/>
            <a:ext cx="5581650" cy="668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84163"/>
            <a:ext cx="7921625" cy="565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47813" y="5949950"/>
            <a:ext cx="6192837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1">
                <a:solidFill>
                  <a:srgbClr val="FFFFFF"/>
                </a:solidFill>
              </a:rPr>
              <a:t>Пейзаж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3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1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4475"/>
            <a:ext cx="8385175" cy="1023938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Font typeface="Adobe Garamond Pro Bold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smtClean="0">
                <a:solidFill>
                  <a:srgbClr val="FF0000"/>
                </a:solidFill>
                <a:latin typeface="Adobe Garamond Pro Bold" pitchFamily="16" charset="0"/>
              </a:rPr>
              <a:t>Какой европейский город считается родиной вальса?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84213" y="2852738"/>
            <a:ext cx="3382962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1188" y="2708275"/>
            <a:ext cx="345598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7200" b="1">
                <a:solidFill>
                  <a:srgbClr val="FFFFFF"/>
                </a:solidFill>
              </a:rPr>
              <a:t>Вена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12875"/>
            <a:ext cx="3748087" cy="5157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3825"/>
            <a:ext cx="8385175" cy="2289175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smtClean="0">
                <a:solidFill>
                  <a:srgbClr val="FF0000"/>
                </a:solidFill>
              </a:rPr>
              <a:t>Какая геометрическая фигура стала музыкальным инструментом?</a:t>
            </a:r>
            <a:br>
              <a:rPr lang="en-GB" sz="3600" smtClean="0">
                <a:solidFill>
                  <a:srgbClr val="FF0000"/>
                </a:solidFill>
              </a:rPr>
            </a:br>
            <a:endParaRPr lang="en-GB" sz="3600" smtClean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205038"/>
            <a:ext cx="30289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0" y="2924175"/>
            <a:ext cx="3887788" cy="79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600" b="1">
                <a:solidFill>
                  <a:srgbClr val="FFFFFF"/>
                </a:solidFill>
              </a:rPr>
              <a:t>Треугольник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7963"/>
            <a:ext cx="8385175" cy="1312862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smtClean="0">
                <a:solidFill>
                  <a:srgbClr val="FF0000"/>
                </a:solidFill>
              </a:rPr>
              <a:t>Назовите главного «натурщика» Айвазовского</a:t>
            </a:r>
            <a:r>
              <a:rPr lang="en-GB" sz="4000" smtClean="0"/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1700213"/>
            <a:ext cx="7524750" cy="493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0475" y="1557338"/>
            <a:ext cx="6623050" cy="5113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6813" y="1484313"/>
            <a:ext cx="6810375" cy="5084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84438" y="2708275"/>
            <a:ext cx="4103687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6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600" b="1">
                <a:solidFill>
                  <a:srgbClr val="FFFFFF"/>
                </a:solidFill>
              </a:rPr>
              <a:t>Море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5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2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377237" cy="5043487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en-GB" b="1" smtClean="0">
                <a:solidFill>
                  <a:srgbClr val="FF0000"/>
                </a:solidFill>
                <a:effectLst/>
              </a:rPr>
              <a:t> </a:t>
            </a:r>
          </a:p>
          <a:p>
            <a:pPr algn="ctr" eaLnBrk="1" hangingPunct="1">
              <a:spcBef>
                <a:spcPts val="1200"/>
              </a:spcBef>
              <a:buFont typeface="Wingdings" charset="2"/>
              <a:buNone/>
            </a:pPr>
            <a:r>
              <a:rPr lang="en-GB" b="1" smtClean="0">
                <a:solidFill>
                  <a:srgbClr val="FF0000"/>
                </a:solidFill>
                <a:effectLst/>
              </a:rPr>
              <a:t>  </a:t>
            </a:r>
            <a:r>
              <a:rPr lang="en-GB" sz="4800" b="1" smtClean="0">
                <a:solidFill>
                  <a:srgbClr val="FF0000"/>
                </a:solidFill>
                <a:effectLst/>
              </a:rPr>
              <a:t>Название какого инструмента содержит два термина «громко» и «тихо»?</a:t>
            </a:r>
          </a:p>
          <a:p>
            <a:pPr algn="ctr" eaLnBrk="1" hangingPunct="1">
              <a:spcBef>
                <a:spcPts val="1200"/>
              </a:spcBef>
              <a:buFont typeface="Wingdings" charset="2"/>
              <a:buNone/>
            </a:pPr>
            <a:endParaRPr lang="en-GB" sz="4800" b="1" smtClean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18075" y="1052513"/>
            <a:ext cx="3927475" cy="4681537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Font typeface="Wingdings" charset="2"/>
              <a:buNone/>
            </a:pPr>
            <a:endParaRPr lang="en-GB" b="1" smtClean="0">
              <a:effectLst/>
            </a:endParaRPr>
          </a:p>
          <a:p>
            <a:pPr eaLnBrk="1" hangingPunct="1">
              <a:spcBef>
                <a:spcPts val="700"/>
              </a:spcBef>
              <a:buFont typeface="Wingdings" charset="2"/>
              <a:buNone/>
            </a:pPr>
            <a:r>
              <a:rPr lang="en-GB" b="1" smtClean="0">
                <a:effectLst/>
              </a:rPr>
              <a:t> </a:t>
            </a:r>
          </a:p>
          <a:p>
            <a:pPr algn="ctr" eaLnBrk="1" hangingPunct="1">
              <a:spcBef>
                <a:spcPts val="850"/>
              </a:spcBef>
              <a:buFont typeface="Wingdings" charset="2"/>
              <a:buNone/>
            </a:pPr>
            <a:r>
              <a:rPr lang="en-GB" sz="3400" b="1" smtClean="0">
                <a:effectLst/>
              </a:rPr>
              <a:t>«Форте» -громко</a:t>
            </a:r>
          </a:p>
          <a:p>
            <a:pPr algn="ctr" eaLnBrk="1" hangingPunct="1">
              <a:spcBef>
                <a:spcPts val="850"/>
              </a:spcBef>
              <a:buFont typeface="Wingdings" charset="2"/>
              <a:buNone/>
            </a:pPr>
            <a:endParaRPr lang="en-GB" sz="3400" b="1" smtClean="0">
              <a:effectLst/>
            </a:endParaRPr>
          </a:p>
          <a:p>
            <a:pPr algn="ctr" eaLnBrk="1" hangingPunct="1">
              <a:spcBef>
                <a:spcPts val="850"/>
              </a:spcBef>
              <a:buFont typeface="Wingdings" charset="2"/>
              <a:buNone/>
            </a:pPr>
            <a:r>
              <a:rPr lang="en-GB" sz="3400" b="1" smtClean="0">
                <a:effectLst/>
              </a:rPr>
              <a:t>  «Пиано»-тихо</a:t>
            </a:r>
          </a:p>
          <a:p>
            <a:pPr algn="ctr" eaLnBrk="1" hangingPunct="1">
              <a:spcBef>
                <a:spcPts val="850"/>
              </a:spcBef>
              <a:buFont typeface="Wingdings" charset="2"/>
              <a:buNone/>
            </a:pPr>
            <a:endParaRPr lang="en-GB" sz="3400" b="1" smtClean="0">
              <a:effectLst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92200"/>
            <a:ext cx="4440238" cy="467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50262" cy="6461125"/>
          </a:xfrm>
        </p:spPr>
        <p:txBody>
          <a:bodyPr/>
          <a:lstStyle/>
          <a:p>
            <a:pPr algn="ctr" eaLnBrk="1" hangingPunct="1">
              <a:spcBef>
                <a:spcPts val="1200"/>
              </a:spcBef>
              <a:buFont typeface="Wingdings" charset="2"/>
              <a:buNone/>
            </a:pPr>
            <a:r>
              <a:rPr lang="en-GB" sz="4400" b="1" smtClean="0">
                <a:solidFill>
                  <a:srgbClr val="FF0000"/>
                </a:solidFill>
                <a:effectLst/>
                <a:latin typeface="Rockwell Extra Bold" pitchFamily="16" charset="0"/>
              </a:rPr>
              <a:t>Название какого музыкального инструмента в переводе с французского означает </a:t>
            </a:r>
            <a:r>
              <a:rPr lang="en-GB" sz="4800" b="1" smtClean="0">
                <a:solidFill>
                  <a:srgbClr val="FF0000"/>
                </a:solidFill>
                <a:effectLst/>
                <a:latin typeface="Rockwell Extra Bold" pitchFamily="16" charset="0"/>
              </a:rPr>
              <a:t>«королевский», «царственный»?</a:t>
            </a:r>
          </a:p>
          <a:p>
            <a:pPr eaLnBrk="1" hangingPunct="1">
              <a:spcBef>
                <a:spcPts val="1200"/>
              </a:spcBef>
              <a:buFont typeface="Wingdings" charset="2"/>
              <a:buNone/>
            </a:pPr>
            <a:endParaRPr lang="en-GB" sz="4800" b="1" smtClean="0">
              <a:solidFill>
                <a:srgbClr val="FF0000"/>
              </a:solidFill>
              <a:effectLst/>
              <a:latin typeface="Rockwell Extra Bold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35600" y="2492375"/>
            <a:ext cx="3406775" cy="1512888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7200" smtClean="0"/>
              <a:t>Рояль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4565650" cy="606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2888"/>
            <a:ext cx="8385175" cy="14351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0" smtClean="0">
                <a:solidFill>
                  <a:srgbClr val="FF0000"/>
                </a:solidFill>
              </a:rPr>
              <a:t>Танец с криками «Асса!» - это... Какой?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539750" y="1844675"/>
            <a:ext cx="3671888" cy="425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73238"/>
            <a:ext cx="3548063" cy="482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572000" y="3068638"/>
            <a:ext cx="360045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750"/>
              </a:spcBef>
              <a:buFont typeface="Arial Rounded MT Bold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FFFFFF"/>
                </a:solidFill>
                <a:latin typeface="Arial Rounded MT Bold" pitchFamily="32" charset="0"/>
              </a:rPr>
              <a:t>Лезгинка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4475"/>
            <a:ext cx="8385175" cy="5272088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400" smtClean="0">
                <a:solidFill>
                  <a:srgbClr val="FF0000"/>
                </a:solidFill>
              </a:rPr>
              <a:t>Вопросы</a:t>
            </a:r>
            <a:br>
              <a:rPr lang="en-GB" sz="5400" smtClean="0">
                <a:solidFill>
                  <a:srgbClr val="FF0000"/>
                </a:solidFill>
              </a:rPr>
            </a:br>
            <a:r>
              <a:rPr lang="en-GB" sz="5400" smtClean="0">
                <a:solidFill>
                  <a:srgbClr val="FF0000"/>
                </a:solidFill>
              </a:rPr>
              <a:t> достоинством </a:t>
            </a:r>
            <a:br>
              <a:rPr lang="en-GB" sz="5400" smtClean="0">
                <a:solidFill>
                  <a:srgbClr val="FF0000"/>
                </a:solidFill>
              </a:rPr>
            </a:br>
            <a:r>
              <a:rPr lang="en-GB" sz="5400" smtClean="0">
                <a:solidFill>
                  <a:srgbClr val="FF0000"/>
                </a:solidFill>
              </a:rPr>
              <a:t>2 балла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4475"/>
            <a:ext cx="8385175" cy="5561013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000" smtClean="0">
                <a:solidFill>
                  <a:srgbClr val="FF0000"/>
                </a:solidFill>
              </a:rPr>
              <a:t>Вопросы</a:t>
            </a:r>
            <a:br>
              <a:rPr lang="en-GB" sz="6000" smtClean="0">
                <a:solidFill>
                  <a:srgbClr val="FF0000"/>
                </a:solidFill>
              </a:rPr>
            </a:br>
            <a:r>
              <a:rPr lang="en-GB" sz="6000" smtClean="0">
                <a:solidFill>
                  <a:srgbClr val="FF0000"/>
                </a:solidFill>
              </a:rPr>
              <a:t>достоинством </a:t>
            </a:r>
            <a:br>
              <a:rPr lang="en-GB" sz="6000" smtClean="0">
                <a:solidFill>
                  <a:srgbClr val="FF0000"/>
                </a:solidFill>
              </a:rPr>
            </a:br>
            <a:r>
              <a:rPr lang="en-GB" sz="6000" smtClean="0">
                <a:solidFill>
                  <a:srgbClr val="FF0000"/>
                </a:solidFill>
              </a:rPr>
              <a:t>1 балл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-179388"/>
            <a:ext cx="8385175" cy="2349501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smtClean="0"/>
              <a:t>Как зовут художников, которые рисуют без кистей и красок?</a:t>
            </a:r>
            <a:r>
              <a:rPr lang="en-GB" sz="4000" smtClean="0"/>
              <a:t/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36650" y="1905000"/>
            <a:ext cx="8007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800"/>
              </a:spcBef>
              <a:buClr>
                <a:srgbClr val="99FF66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1619250"/>
            <a:ext cx="5911850" cy="425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59113" y="5876925"/>
            <a:ext cx="3025775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375"/>
              </a:spcBef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1">
                <a:solidFill>
                  <a:srgbClr val="FF0000"/>
                </a:solidFill>
              </a:rPr>
              <a:t>Мороз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377237" cy="4683125"/>
          </a:xfrm>
        </p:spPr>
        <p:txBody>
          <a:bodyPr/>
          <a:lstStyle/>
          <a:p>
            <a:pPr algn="ctr" eaLnBrk="1" hangingPunct="1">
              <a:spcBef>
                <a:spcPts val="1350"/>
              </a:spcBef>
              <a:buFont typeface="Wingdings" charset="2"/>
              <a:buNone/>
              <a:defRPr/>
            </a:pPr>
            <a:r>
              <a:rPr lang="en-GB" sz="5400" b="1" smtClean="0"/>
              <a:t>Какая школьная отметка «проживает» в Третьяковской галерее?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4625"/>
            <a:ext cx="8385175" cy="947738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smtClean="0">
                <a:solidFill>
                  <a:srgbClr val="FF0000"/>
                </a:solidFill>
              </a:rPr>
              <a:t>Двойка. Имеется в виду картина Ф.П. Решетникова «Опять двойка».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7725" y="1196975"/>
            <a:ext cx="4908550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385175" cy="1555750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smtClean="0">
                <a:solidFill>
                  <a:srgbClr val="FFFFFF"/>
                </a:solidFill>
              </a:rPr>
              <a:t>Как в 20-х годах называли </a:t>
            </a:r>
            <a:br>
              <a:rPr lang="en-GB" sz="3200" smtClean="0">
                <a:solidFill>
                  <a:srgbClr val="FFFFFF"/>
                </a:solidFill>
              </a:rPr>
            </a:br>
            <a:r>
              <a:rPr lang="en-GB" sz="3200" smtClean="0">
                <a:solidFill>
                  <a:srgbClr val="FFFFFF"/>
                </a:solidFill>
              </a:rPr>
              <a:t>американскую танцовщицу</a:t>
            </a:r>
            <a:br>
              <a:rPr lang="en-GB" sz="3200" smtClean="0">
                <a:solidFill>
                  <a:srgbClr val="FFFFFF"/>
                </a:solidFill>
              </a:rPr>
            </a:br>
            <a:r>
              <a:rPr lang="en-GB" sz="3200" smtClean="0">
                <a:solidFill>
                  <a:srgbClr val="FFFFFF"/>
                </a:solidFill>
              </a:rPr>
              <a:t>Айседору Дункан?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5761038" cy="4191000"/>
          </a:xfrm>
        </p:spPr>
        <p:txBody>
          <a:bodyPr/>
          <a:lstStyle/>
          <a:p>
            <a:pPr eaLnBrk="1" hangingPunct="1">
              <a:spcBef>
                <a:spcPts val="9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3600" b="1" smtClean="0"/>
          </a:p>
          <a:p>
            <a:pPr eaLnBrk="1" hangingPunct="1">
              <a:spcBef>
                <a:spcPts val="9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b="1" smtClean="0">
                <a:solidFill>
                  <a:srgbClr val="FF0000"/>
                </a:solidFill>
              </a:rPr>
              <a:t>А. Великая босоножка</a:t>
            </a:r>
          </a:p>
          <a:p>
            <a:pPr eaLnBrk="1" hangingPunct="1">
              <a:spcBef>
                <a:spcPts val="9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b="1" smtClean="0">
                <a:solidFill>
                  <a:srgbClr val="FF0000"/>
                </a:solidFill>
              </a:rPr>
              <a:t>Б. Великая сандалия</a:t>
            </a:r>
          </a:p>
          <a:p>
            <a:pPr eaLnBrk="1" hangingPunct="1">
              <a:spcBef>
                <a:spcPts val="9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b="1" smtClean="0">
                <a:solidFill>
                  <a:srgbClr val="FF0000"/>
                </a:solidFill>
              </a:rPr>
              <a:t>В. Великая туфелька</a:t>
            </a:r>
          </a:p>
          <a:p>
            <a:pPr eaLnBrk="1" hangingPunct="1">
              <a:spcBef>
                <a:spcPts val="9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b="1" smtClean="0">
                <a:solidFill>
                  <a:srgbClr val="FF0000"/>
                </a:solidFill>
              </a:rPr>
              <a:t>Б. Великий пуант</a:t>
            </a:r>
            <a:r>
              <a:rPr lang="en-GB" sz="3600" b="1" smtClean="0"/>
              <a:t> 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692150"/>
            <a:ext cx="2665412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500" fill="hold" masterRel="sameClick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377237" cy="511492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en-GB" b="1" smtClean="0">
              <a:effectLst/>
            </a:endParaRPr>
          </a:p>
          <a:p>
            <a:pPr algn="ctr" eaLnBrk="1" hangingPunct="1">
              <a:spcBef>
                <a:spcPts val="1100"/>
              </a:spcBef>
              <a:buFont typeface="Wingdings" charset="2"/>
              <a:buNone/>
            </a:pPr>
            <a:r>
              <a:rPr lang="en-GB" b="1" smtClean="0">
                <a:effectLst/>
              </a:rPr>
              <a:t>   </a:t>
            </a:r>
            <a:r>
              <a:rPr lang="en-GB" sz="4400" b="1" smtClean="0">
                <a:effectLst/>
              </a:rPr>
              <a:t>Какой композитор написал музыку к балетам «Лебединое озеро», «Спящая красавица», «Щелкунчик»?</a:t>
            </a:r>
          </a:p>
          <a:p>
            <a:pPr eaLnBrk="1" hangingPunct="1">
              <a:spcBef>
                <a:spcPts val="1100"/>
              </a:spcBef>
              <a:buFont typeface="Wingdings" charset="2"/>
              <a:buNone/>
            </a:pPr>
            <a:endParaRPr lang="en-GB" sz="4400" b="1" smtClean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003800" y="1333500"/>
            <a:ext cx="3927475" cy="447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spcBef>
                <a:spcPts val="1100"/>
              </a:spcBef>
              <a:buClr>
                <a:srgbClr val="99FF66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400" b="1">
                <a:solidFill>
                  <a:srgbClr val="FFFFFF"/>
                </a:solidFill>
              </a:rPr>
              <a:t>  </a:t>
            </a:r>
          </a:p>
          <a:p>
            <a:pPr marL="341313" indent="-341313">
              <a:spcBef>
                <a:spcPts val="700"/>
              </a:spcBef>
              <a:buClr>
                <a:srgbClr val="99FF66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400" b="1">
                <a:solidFill>
                  <a:srgbClr val="FFFFFF"/>
                </a:solidFill>
              </a:rPr>
              <a:t>  </a:t>
            </a:r>
            <a:r>
              <a:rPr lang="en-GB" sz="4400" b="1">
                <a:solidFill>
                  <a:srgbClr val="FF0000"/>
                </a:solidFill>
              </a:rPr>
              <a:t>Пётр                       Ильич                 Чайковский</a:t>
            </a:r>
            <a:r>
              <a:rPr lang="en-GB" sz="2800" b="1">
                <a:solidFill>
                  <a:srgbClr val="FFFFFF"/>
                </a:solidFill>
              </a:rPr>
              <a:t>   </a:t>
            </a:r>
          </a:p>
          <a:p>
            <a:pPr marL="341313" indent="-341313">
              <a:spcBef>
                <a:spcPts val="700"/>
              </a:spcBef>
              <a:buClr>
                <a:srgbClr val="99FF66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>
              <a:solidFill>
                <a:srgbClr val="FFFFFF"/>
              </a:solidFill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96863"/>
            <a:ext cx="4318000" cy="626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594725" cy="5619750"/>
          </a:xfrm>
        </p:spPr>
        <p:txBody>
          <a:bodyPr/>
          <a:lstStyle/>
          <a:p>
            <a:pPr algn="ctr" eaLnBrk="1" hangingPunct="1">
              <a:spcBef>
                <a:spcPts val="1100"/>
              </a:spcBef>
              <a:buFont typeface="Wingdings" charset="2"/>
              <a:buNone/>
            </a:pPr>
            <a:endParaRPr lang="en-GB" sz="4400" b="1" smtClean="0">
              <a:solidFill>
                <a:srgbClr val="FF0000"/>
              </a:solidFill>
              <a:effectLst/>
            </a:endParaRPr>
          </a:p>
          <a:p>
            <a:pPr algn="ctr" eaLnBrk="1" hangingPunct="1">
              <a:spcBef>
                <a:spcPts val="1100"/>
              </a:spcBef>
              <a:buFont typeface="Wingdings" charset="2"/>
              <a:buNone/>
            </a:pPr>
            <a:r>
              <a:rPr lang="en-GB" sz="4400" b="1" smtClean="0">
                <a:effectLst/>
              </a:rPr>
              <a:t>Как называлась знаменитая ливерпульская четвёрка, навсегда вписавшая своё имя в историю мировой рок-музыки?</a:t>
            </a:r>
          </a:p>
          <a:p>
            <a:pPr eaLnBrk="1" hangingPunct="1">
              <a:spcBef>
                <a:spcPts val="1100"/>
              </a:spcBef>
              <a:buFont typeface="Wingdings" charset="2"/>
              <a:buNone/>
            </a:pPr>
            <a:endParaRPr lang="en-GB" sz="4400" b="1" smtClean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385175" cy="917575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buFont typeface="Adobe Garamond Pro Bold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400" smtClean="0">
                <a:solidFill>
                  <a:srgbClr val="FF0000"/>
                </a:solidFill>
                <a:latin typeface="Adobe Garamond Pro Bold" pitchFamily="16" charset="0"/>
              </a:rPr>
              <a:t>БИТЛЗ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836613"/>
            <a:ext cx="6911975" cy="582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765175"/>
            <a:ext cx="8305800" cy="5330825"/>
          </a:xfrm>
        </p:spPr>
        <p:txBody>
          <a:bodyPr/>
          <a:lstStyle/>
          <a:p>
            <a:pPr algn="ctr" eaLnBrk="1" hangingPunct="1">
              <a:spcBef>
                <a:spcPts val="1100"/>
              </a:spcBef>
              <a:buFont typeface="Wingdings" charset="2"/>
              <a:buNone/>
            </a:pPr>
            <a:endParaRPr lang="en-GB" sz="4400" b="1" smtClean="0">
              <a:effectLst/>
              <a:latin typeface="Adobe Garamond Pro Bold" pitchFamily="16" charset="0"/>
            </a:endParaRPr>
          </a:p>
          <a:p>
            <a:pPr algn="ctr" eaLnBrk="1" hangingPunct="1">
              <a:spcBef>
                <a:spcPts val="1100"/>
              </a:spcBef>
              <a:buFont typeface="Wingdings" charset="2"/>
              <a:buNone/>
            </a:pPr>
            <a:r>
              <a:rPr lang="en-GB" sz="4400" b="1" smtClean="0">
                <a:effectLst/>
                <a:latin typeface="Adobe Garamond Pro Bold" pitchFamily="16" charset="0"/>
              </a:rPr>
              <a:t>Какие животные помогли Юрию Никулину стать не только популярным актёром, но и эстрадным певцом?</a:t>
            </a:r>
          </a:p>
          <a:p>
            <a:pPr eaLnBrk="1" hangingPunct="1">
              <a:spcBef>
                <a:spcPts val="1100"/>
              </a:spcBef>
              <a:buFont typeface="Wingdings" charset="2"/>
              <a:buNone/>
            </a:pPr>
            <a:endParaRPr lang="en-GB" sz="4400" b="1" smtClean="0">
              <a:effectLst/>
              <a:latin typeface="Adobe Garamond Pro Bold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31788"/>
            <a:ext cx="8385175" cy="1312863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>
                <a:solidFill>
                  <a:srgbClr val="FF0000"/>
                </a:solidFill>
                <a:latin typeface="Arno Pro Light Display" pitchFamily="16" charset="0"/>
              </a:rPr>
              <a:t>ЗАЙЦЫ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4988" y="1052513"/>
            <a:ext cx="5532437" cy="532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385175" cy="1922463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smtClean="0">
                <a:solidFill>
                  <a:srgbClr val="FF0000"/>
                </a:solidFill>
              </a:rPr>
              <a:t>Кто изображён на знаменитой картине В.М. Васнецова?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136650" y="1905000"/>
            <a:ext cx="8007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1250"/>
              </a:spcBef>
              <a:buClr>
                <a:srgbClr val="99FF66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5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А. Три богатыря</a:t>
            </a:r>
          </a:p>
          <a:p>
            <a:pPr marL="341313" indent="-341313">
              <a:spcBef>
                <a:spcPts val="1250"/>
              </a:spcBef>
              <a:buClr>
                <a:srgbClr val="99FF66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5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Б. Три поросёнка</a:t>
            </a:r>
          </a:p>
          <a:p>
            <a:pPr marL="341313" indent="-341313">
              <a:spcBef>
                <a:spcPts val="1250"/>
              </a:spcBef>
              <a:buClr>
                <a:srgbClr val="99FF66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5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 Три мушкетёра</a:t>
            </a:r>
          </a:p>
          <a:p>
            <a:pPr marL="341313" indent="-341313">
              <a:spcBef>
                <a:spcPts val="1250"/>
              </a:spcBef>
              <a:buClr>
                <a:srgbClr val="99FF66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5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 Три толстяка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838200" y="1557338"/>
            <a:ext cx="7621588" cy="453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>
              <a:spcBef>
                <a:spcPts val="1150"/>
              </a:spcBef>
              <a:buClr>
                <a:srgbClr val="99FF66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600" b="1">
                <a:solidFill>
                  <a:srgbClr val="FFFFFF"/>
                </a:solidFill>
              </a:rPr>
              <a:t>Какой народный инструмент очень похож по звучанию на испанские кастаньеты?</a:t>
            </a:r>
          </a:p>
          <a:p>
            <a:pPr marL="341313" indent="-341313" algn="ctr">
              <a:spcBef>
                <a:spcPts val="1150"/>
              </a:spcBef>
              <a:buClr>
                <a:srgbClr val="99FF66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6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0975"/>
            <a:ext cx="8385175" cy="1008063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000" smtClean="0">
                <a:solidFill>
                  <a:srgbClr val="FF0000"/>
                </a:solidFill>
              </a:rPr>
              <a:t>Ложки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1125538"/>
            <a:ext cx="8135937" cy="545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981075"/>
            <a:ext cx="8007350" cy="5114925"/>
          </a:xfrm>
        </p:spPr>
        <p:txBody>
          <a:bodyPr/>
          <a:lstStyle/>
          <a:p>
            <a:pPr algn="ctr" eaLnBrk="1" hangingPunct="1">
              <a:spcBef>
                <a:spcPts val="1100"/>
              </a:spcBef>
              <a:buFont typeface="Wingdings" charset="2"/>
              <a:buNone/>
            </a:pPr>
            <a:r>
              <a:rPr lang="en-GB" sz="4400" b="1" smtClean="0">
                <a:effectLst/>
              </a:rPr>
              <a:t>Название какой рок-группы напрямую    связано с именем известной английской писательницы, автора детективных романов?</a:t>
            </a:r>
          </a:p>
          <a:p>
            <a:pPr eaLnBrk="1" hangingPunct="1">
              <a:spcBef>
                <a:spcPts val="1100"/>
              </a:spcBef>
              <a:buFont typeface="Wingdings" charset="2"/>
              <a:buNone/>
            </a:pPr>
            <a:endParaRPr lang="en-GB" sz="4400" b="1" smtClean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513" y="333375"/>
            <a:ext cx="4206875" cy="633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450262" cy="5259387"/>
          </a:xfrm>
        </p:spPr>
        <p:txBody>
          <a:bodyPr/>
          <a:lstStyle/>
          <a:p>
            <a:pPr algn="ctr" eaLnBrk="1" hangingPunct="1">
              <a:spcBef>
                <a:spcPts val="1100"/>
              </a:spcBef>
              <a:buFont typeface="Wingdings" charset="2"/>
              <a:buNone/>
              <a:defRPr/>
            </a:pPr>
            <a:r>
              <a:rPr lang="en-GB" sz="4400" b="1" smtClean="0"/>
              <a:t>Как называется жанр русской народной песни, популярный в народе, основанный на многократном повторении небольшого куплета?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835150" y="5373688"/>
            <a:ext cx="532923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2411413" y="5373688"/>
            <a:ext cx="432117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555875" y="5300663"/>
            <a:ext cx="403225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750"/>
              </a:spcBef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FF0000"/>
                </a:solidFill>
              </a:rPr>
              <a:t>Частушки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4475"/>
            <a:ext cx="8385175" cy="5272088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400" smtClean="0">
                <a:solidFill>
                  <a:srgbClr val="FF0000"/>
                </a:solidFill>
              </a:rPr>
              <a:t>Вопросы</a:t>
            </a:r>
            <a:br>
              <a:rPr lang="en-GB" sz="5400" smtClean="0">
                <a:solidFill>
                  <a:srgbClr val="FF0000"/>
                </a:solidFill>
              </a:rPr>
            </a:br>
            <a:r>
              <a:rPr lang="en-GB" sz="5400" smtClean="0">
                <a:solidFill>
                  <a:srgbClr val="FF0000"/>
                </a:solidFill>
              </a:rPr>
              <a:t>достоинством</a:t>
            </a:r>
            <a:br>
              <a:rPr lang="en-GB" sz="5400" smtClean="0">
                <a:solidFill>
                  <a:srgbClr val="FF0000"/>
                </a:solidFill>
              </a:rPr>
            </a:br>
            <a:r>
              <a:rPr lang="en-GB" sz="5400" smtClean="0">
                <a:solidFill>
                  <a:srgbClr val="FF0000"/>
                </a:solidFill>
              </a:rPr>
              <a:t>3 балла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594725" cy="5114925"/>
          </a:xfrm>
        </p:spPr>
        <p:txBody>
          <a:bodyPr/>
          <a:lstStyle/>
          <a:p>
            <a:pPr algn="ctr" eaLnBrk="1" hangingPunct="1">
              <a:spcBef>
                <a:spcPts val="1100"/>
              </a:spcBef>
              <a:buFont typeface="Wingdings" charset="2"/>
              <a:buNone/>
              <a:defRPr/>
            </a:pPr>
            <a:r>
              <a:rPr lang="en-GB" smtClean="0"/>
              <a:t> </a:t>
            </a:r>
            <a:r>
              <a:rPr lang="en-GB" sz="4400" b="1" smtClean="0"/>
              <a:t>В Бразилии для обучения детей её искусству выделяются и государственные субсидии, и общественные гранты. Назовите этот танец.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219700" y="2689225"/>
            <a:ext cx="3622675" cy="1190625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7200" smtClean="0">
                <a:solidFill>
                  <a:srgbClr val="FF0000"/>
                </a:solidFill>
              </a:rPr>
              <a:t>Самба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46075"/>
            <a:ext cx="4203700" cy="616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50262" cy="5114925"/>
          </a:xfrm>
        </p:spPr>
        <p:txBody>
          <a:bodyPr/>
          <a:lstStyle/>
          <a:p>
            <a:pPr algn="ctr" eaLnBrk="1" hangingPunct="1">
              <a:spcBef>
                <a:spcPts val="1100"/>
              </a:spcBef>
              <a:buFont typeface="Wingdings" charset="2"/>
              <a:buNone/>
              <a:defRPr/>
            </a:pPr>
            <a:r>
              <a:rPr lang="en-GB" sz="4400" b="1" smtClean="0"/>
              <a:t>Фокстрот, самба, пасодобль, румба, тарантелла, квикстэп. Среди этих танцев только один не является бальным.</a:t>
            </a:r>
          </a:p>
          <a:p>
            <a:pPr algn="ctr" eaLnBrk="1" hangingPunct="1">
              <a:spcBef>
                <a:spcPts val="1100"/>
              </a:spcBef>
              <a:buFont typeface="Wingdings" charset="2"/>
              <a:buNone/>
              <a:defRPr/>
            </a:pPr>
            <a:r>
              <a:rPr lang="en-GB" sz="4400" b="1" smtClean="0"/>
              <a:t> Какой же?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07950"/>
            <a:ext cx="8302625" cy="1312863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smtClean="0">
                <a:solidFill>
                  <a:srgbClr val="FF0000"/>
                </a:solidFill>
              </a:rPr>
              <a:t>Тарантелла – итальянский народный танец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8775"/>
            <a:ext cx="7920037" cy="496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29325"/>
            <a:ext cx="8385175" cy="703263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smtClean="0"/>
              <a:t> </a:t>
            </a:r>
            <a:r>
              <a:rPr lang="en-GB" sz="3600" i="1" smtClean="0">
                <a:latin typeface="Adobe Garamond Pro Bold" pitchFamily="16" charset="0"/>
              </a:rPr>
              <a:t>В. М. Васнецов «Богатыри»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4813"/>
            <a:ext cx="7921625" cy="547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22238"/>
            <a:ext cx="8385175" cy="2165351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smtClean="0"/>
              <a:t>Почему геологи и географы очень любят картину К. Малевича «Чёрный квадрат»?</a:t>
            </a:r>
            <a:r>
              <a:rPr lang="en-GB" sz="4000" b="0" smtClean="0"/>
              <a:t/>
            </a:r>
            <a:br>
              <a:rPr lang="en-GB" sz="4000" b="0" smtClean="0"/>
            </a:br>
            <a:endParaRPr lang="en-GB" sz="4000" b="0" smtClean="0"/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27088" y="5876925"/>
            <a:ext cx="756126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algn="ctr">
              <a:lnSpc>
                <a:spcPct val="80000"/>
              </a:lnSpc>
              <a:spcBef>
                <a:spcPts val="600"/>
              </a:spcBef>
              <a:buClr>
                <a:srgbClr val="99FF66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Потому что чёрный квадрат на географических картах означает залежи каменного угля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0" y="1557338"/>
            <a:ext cx="4214813" cy="415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50262" cy="4970462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en-GB" b="1" smtClean="0">
              <a:effectLst/>
            </a:endParaRPr>
          </a:p>
          <a:p>
            <a:pPr algn="ctr" eaLnBrk="1" hangingPunct="1">
              <a:spcBef>
                <a:spcPts val="1100"/>
              </a:spcBef>
              <a:buFont typeface="Wingdings" charset="2"/>
              <a:buNone/>
            </a:pPr>
            <a:r>
              <a:rPr lang="en-GB" sz="4400" b="1" smtClean="0">
                <a:effectLst/>
              </a:rPr>
              <a:t>На каком музыкальном инструменте играла Наташа Ростова, героиня романа Л.Толстого «Война и мир»?</a:t>
            </a:r>
          </a:p>
          <a:p>
            <a:pPr eaLnBrk="1" hangingPunct="1">
              <a:spcBef>
                <a:spcPts val="1100"/>
              </a:spcBef>
              <a:buFont typeface="Wingdings" charset="2"/>
              <a:buNone/>
            </a:pPr>
            <a:endParaRPr lang="en-GB" sz="4400" b="1" smtClean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08625" y="2713038"/>
            <a:ext cx="3190875" cy="1431925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7200" smtClean="0">
                <a:solidFill>
                  <a:srgbClr val="FF0000"/>
                </a:solidFill>
              </a:rPr>
              <a:t>Арфа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82588"/>
            <a:ext cx="4770438" cy="609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450262" cy="5770563"/>
          </a:xfrm>
        </p:spPr>
        <p:txBody>
          <a:bodyPr/>
          <a:lstStyle/>
          <a:p>
            <a:pPr algn="ctr" eaLnBrk="1" hangingPunct="1">
              <a:spcBef>
                <a:spcPts val="1500"/>
              </a:spcBef>
              <a:buFont typeface="Wingdings" charset="2"/>
              <a:buNone/>
            </a:pPr>
            <a:r>
              <a:rPr lang="en-GB" sz="6000" b="1" smtClean="0">
                <a:effectLst/>
              </a:rPr>
              <a:t>Назовите фамилию балетмейстера первого создателя ансамбля народного танца.</a:t>
            </a:r>
          </a:p>
          <a:p>
            <a:pPr eaLnBrk="1" hangingPunct="1">
              <a:spcBef>
                <a:spcPts val="1500"/>
              </a:spcBef>
              <a:buFont typeface="Wingdings" charset="2"/>
              <a:buNone/>
            </a:pPr>
            <a:endParaRPr lang="en-GB" sz="6000" b="1" smtClean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0" y="2686050"/>
            <a:ext cx="3190875" cy="155575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smtClean="0">
                <a:solidFill>
                  <a:srgbClr val="FF0000"/>
                </a:solidFill>
              </a:rPr>
              <a:t>Игорь</a:t>
            </a:r>
            <a:br>
              <a:rPr lang="en-GB" sz="4800" smtClean="0">
                <a:solidFill>
                  <a:srgbClr val="FF0000"/>
                </a:solidFill>
              </a:rPr>
            </a:br>
            <a:r>
              <a:rPr lang="en-GB" sz="4800" smtClean="0">
                <a:solidFill>
                  <a:srgbClr val="FF0000"/>
                </a:solidFill>
              </a:rPr>
              <a:t>Моисеев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4938712" cy="633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377237" cy="5043487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en-GB" sz="4000" b="1" smtClean="0">
                <a:effectLst/>
              </a:rPr>
              <a:t>Назовите фамилию итальянского музыканта, вошедшего в историю музыки как самый выдающийся скрипач всех времён и народов</a:t>
            </a:r>
            <a:r>
              <a:rPr lang="en-GB" b="1" smtClean="0">
                <a:effectLst/>
              </a:rPr>
              <a:t>.</a:t>
            </a:r>
          </a:p>
          <a:p>
            <a:pPr eaLnBrk="1" hangingPunct="1">
              <a:buFont typeface="Wingdings" charset="2"/>
              <a:buNone/>
            </a:pPr>
            <a:endParaRPr lang="en-GB" b="1" smtClean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84200"/>
            <a:ext cx="4511675" cy="568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5003800" y="2465388"/>
            <a:ext cx="3889375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750"/>
              </a:spcBef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>
                <a:solidFill>
                  <a:srgbClr val="FF0000"/>
                </a:solidFill>
              </a:rPr>
              <a:t>Н. Паганини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50262" cy="5043487"/>
          </a:xfrm>
        </p:spPr>
        <p:txBody>
          <a:bodyPr/>
          <a:lstStyle/>
          <a:p>
            <a:pPr algn="ctr" eaLnBrk="1" hangingPunct="1">
              <a:spcBef>
                <a:spcPts val="1000"/>
              </a:spcBef>
              <a:buFont typeface="Wingdings" charset="2"/>
              <a:buNone/>
            </a:pPr>
            <a:r>
              <a:rPr lang="en-GB" sz="4000" b="1" smtClean="0">
                <a:effectLst/>
              </a:rPr>
              <a:t>Назовите фамилию итальянского мальчика, обладателя уникального высокого голоса, который был известен всему миру </a:t>
            </a:r>
          </a:p>
          <a:p>
            <a:pPr algn="ctr" eaLnBrk="1" hangingPunct="1">
              <a:spcBef>
                <a:spcPts val="1000"/>
              </a:spcBef>
              <a:buFont typeface="Wingdings" charset="2"/>
              <a:buNone/>
            </a:pPr>
            <a:r>
              <a:rPr lang="en-GB" sz="4000" b="1" smtClean="0">
                <a:effectLst/>
              </a:rPr>
              <a:t>    в 60-е годы прошлого века.</a:t>
            </a:r>
          </a:p>
          <a:p>
            <a:pPr algn="ctr" eaLnBrk="1" hangingPunct="1">
              <a:spcBef>
                <a:spcPts val="1000"/>
              </a:spcBef>
              <a:buFont typeface="Wingdings" charset="2"/>
              <a:buNone/>
            </a:pPr>
            <a:endParaRPr lang="en-GB" sz="4000" b="1" smtClean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692150"/>
            <a:ext cx="4278312" cy="540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5003800" y="2205038"/>
            <a:ext cx="3744913" cy="193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000"/>
              </a:spcBef>
              <a:buClr>
                <a:srgbClr val="FF0000"/>
              </a:buClr>
              <a:buFont typeface="Adobe Garamond Pro Bold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1">
                <a:solidFill>
                  <a:srgbClr val="FF0000"/>
                </a:solidFill>
                <a:latin typeface="Adobe Garamond Pro Bold" pitchFamily="16" charset="0"/>
              </a:rPr>
              <a:t>Робертино</a:t>
            </a:r>
          </a:p>
          <a:p>
            <a:pPr algn="ctr">
              <a:spcBef>
                <a:spcPts val="3000"/>
              </a:spcBef>
              <a:buClr>
                <a:srgbClr val="FF0000"/>
              </a:buClr>
              <a:buFont typeface="Adobe Garamond Pro Bold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1">
                <a:solidFill>
                  <a:srgbClr val="FF0000"/>
                </a:solidFill>
                <a:latin typeface="Adobe Garamond Pro Bold" pitchFamily="16" charset="0"/>
              </a:rPr>
              <a:t>Лоретти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125538"/>
            <a:ext cx="8007350" cy="4970462"/>
          </a:xfrm>
        </p:spPr>
        <p:txBody>
          <a:bodyPr/>
          <a:lstStyle/>
          <a:p>
            <a:pPr algn="ctr" eaLnBrk="1" hangingPunct="1">
              <a:spcBef>
                <a:spcPts val="1100"/>
              </a:spcBef>
              <a:buFont typeface="Wingdings" charset="2"/>
              <a:buNone/>
            </a:pPr>
            <a:r>
              <a:rPr lang="en-GB" sz="4400" b="1" smtClean="0">
                <a:effectLst/>
              </a:rPr>
              <a:t>Назовите фамилию талантливого музыканта, скрипача,  руководителя ансамбля «Виртуозы Москвы».</a:t>
            </a:r>
          </a:p>
          <a:p>
            <a:pPr algn="ctr" eaLnBrk="1" hangingPunct="1">
              <a:spcBef>
                <a:spcPts val="1100"/>
              </a:spcBef>
              <a:buFont typeface="Wingdings" charset="2"/>
              <a:buNone/>
            </a:pPr>
            <a:endParaRPr lang="en-GB" sz="4400" b="1" smtClean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7350"/>
            <a:ext cx="8385175" cy="1617663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000" smtClean="0">
                <a:solidFill>
                  <a:srgbClr val="FF0000"/>
                </a:solidFill>
              </a:rPr>
              <a:t>Как называется картина И. Репина?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8521700" cy="4248150"/>
          </a:xfrm>
        </p:spPr>
        <p:txBody>
          <a:bodyPr/>
          <a:lstStyle/>
          <a:p>
            <a:pPr eaLnBrk="1" hangingPunct="1">
              <a:spcBef>
                <a:spcPts val="11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4400" b="1" smtClean="0"/>
              <a:t>А. «Бурлаки на Жигулях»</a:t>
            </a:r>
          </a:p>
          <a:p>
            <a:pPr eaLnBrk="1" hangingPunct="1">
              <a:spcBef>
                <a:spcPts val="11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4400" b="1" smtClean="0"/>
              <a:t>Б. «Бурлаки на Волге»</a:t>
            </a:r>
          </a:p>
          <a:p>
            <a:pPr eaLnBrk="1" hangingPunct="1">
              <a:spcBef>
                <a:spcPts val="11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4400" b="1" smtClean="0"/>
              <a:t>В. «Бурлаки на Запорожце»</a:t>
            </a:r>
          </a:p>
          <a:p>
            <a:pPr eaLnBrk="1" hangingPunct="1">
              <a:spcBef>
                <a:spcPts val="11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4400" b="1" smtClean="0"/>
              <a:t>Г. «Запорожцы на Оке»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188913"/>
            <a:ext cx="7726362" cy="792162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>
                <a:solidFill>
                  <a:srgbClr val="FF0000"/>
                </a:solidFill>
              </a:rPr>
              <a:t>Владимир Спиваков</a:t>
            </a:r>
            <a:r>
              <a:rPr lang="en-GB" smtClean="0"/>
              <a:t> 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52513"/>
            <a:ext cx="8353425" cy="558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377237" cy="4899025"/>
          </a:xfrm>
        </p:spPr>
        <p:txBody>
          <a:bodyPr/>
          <a:lstStyle/>
          <a:p>
            <a:pPr algn="ctr" eaLnBrk="1" hangingPunct="1">
              <a:spcBef>
                <a:spcPts val="950"/>
              </a:spcBef>
              <a:buFont typeface="Wingdings" charset="2"/>
              <a:buNone/>
            </a:pPr>
            <a:r>
              <a:rPr lang="en-GB" sz="3800" b="1" smtClean="0">
                <a:effectLst/>
              </a:rPr>
              <a:t>Чьи стихи использовал </a:t>
            </a:r>
          </a:p>
          <a:p>
            <a:pPr algn="ctr" eaLnBrk="1" hangingPunct="1">
              <a:spcBef>
                <a:spcPts val="950"/>
              </a:spcBef>
              <a:buFont typeface="Wingdings" charset="2"/>
              <a:buNone/>
            </a:pPr>
            <a:r>
              <a:rPr lang="en-GB" sz="3800" b="1" smtClean="0">
                <a:effectLst/>
              </a:rPr>
              <a:t>    М. Таривердиев в романсе, исполненном   А.Пугачёвой</a:t>
            </a:r>
          </a:p>
          <a:p>
            <a:pPr algn="ctr" eaLnBrk="1" hangingPunct="1">
              <a:spcBef>
                <a:spcPts val="950"/>
              </a:spcBef>
              <a:buFont typeface="Wingdings" charset="2"/>
              <a:buNone/>
            </a:pPr>
            <a:r>
              <a:rPr lang="en-GB" sz="3800" b="1" smtClean="0">
                <a:effectLst/>
              </a:rPr>
              <a:t>    и начинающемся словами: </a:t>
            </a:r>
          </a:p>
          <a:p>
            <a:pPr algn="ctr" eaLnBrk="1" hangingPunct="1">
              <a:spcBef>
                <a:spcPts val="950"/>
              </a:spcBef>
              <a:buFont typeface="Wingdings" charset="2"/>
              <a:buNone/>
            </a:pPr>
            <a:r>
              <a:rPr lang="en-GB" sz="3800" b="1" smtClean="0">
                <a:effectLst/>
              </a:rPr>
              <a:t>«Мне нравится, что вы больны не мной...»</a:t>
            </a:r>
          </a:p>
          <a:p>
            <a:pPr eaLnBrk="1" hangingPunct="1">
              <a:spcBef>
                <a:spcPts val="950"/>
              </a:spcBef>
              <a:buFont typeface="Wingdings" charset="2"/>
              <a:buNone/>
            </a:pPr>
            <a:endParaRPr lang="en-GB" sz="3800" b="1" smtClean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76825" y="2492375"/>
            <a:ext cx="3765550" cy="158432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smtClean="0">
                <a:solidFill>
                  <a:srgbClr val="FF0000"/>
                </a:solidFill>
              </a:rPr>
              <a:t>Марина</a:t>
            </a:r>
            <a:br>
              <a:rPr lang="en-GB" sz="4800" smtClean="0">
                <a:solidFill>
                  <a:srgbClr val="FF0000"/>
                </a:solidFill>
              </a:rPr>
            </a:br>
            <a:r>
              <a:rPr lang="en-GB" sz="4800" smtClean="0">
                <a:solidFill>
                  <a:srgbClr val="FF0000"/>
                </a:solidFill>
              </a:rPr>
              <a:t>Цветаева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96863"/>
            <a:ext cx="4379912" cy="626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594725" cy="5259387"/>
          </a:xfrm>
        </p:spPr>
        <p:txBody>
          <a:bodyPr/>
          <a:lstStyle/>
          <a:p>
            <a:pPr algn="ctr" eaLnBrk="1" hangingPunct="1">
              <a:spcBef>
                <a:spcPts val="1000"/>
              </a:spcBef>
              <a:buFont typeface="Wingdings" charset="2"/>
              <a:buNone/>
            </a:pPr>
            <a:r>
              <a:rPr lang="en-GB" sz="4000" b="1" smtClean="0">
                <a:effectLst/>
              </a:rPr>
              <a:t>Какой оперный певец из Красноярска завоевал мировую славу, </a:t>
            </a:r>
          </a:p>
          <a:p>
            <a:pPr algn="ctr" eaLnBrk="1" hangingPunct="1">
              <a:spcBef>
                <a:spcPts val="1000"/>
              </a:spcBef>
              <a:buFont typeface="Wingdings" charset="2"/>
              <a:buNone/>
            </a:pPr>
            <a:r>
              <a:rPr lang="en-GB" sz="4000" b="1" smtClean="0">
                <a:effectLst/>
              </a:rPr>
              <a:t> был удостоен титула </a:t>
            </a:r>
          </a:p>
          <a:p>
            <a:pPr algn="ctr" eaLnBrk="1" hangingPunct="1">
              <a:spcBef>
                <a:spcPts val="1000"/>
              </a:spcBef>
              <a:buFont typeface="Wingdings" charset="2"/>
              <a:buNone/>
            </a:pPr>
            <a:r>
              <a:rPr lang="en-GB" sz="4000" b="1" smtClean="0">
                <a:effectLst/>
              </a:rPr>
              <a:t>«Лучший голос года»,</a:t>
            </a:r>
          </a:p>
          <a:p>
            <a:pPr algn="ctr" eaLnBrk="1" hangingPunct="1">
              <a:spcBef>
                <a:spcPts val="1000"/>
              </a:spcBef>
              <a:buFont typeface="Wingdings" charset="2"/>
              <a:buNone/>
            </a:pPr>
            <a:r>
              <a:rPr lang="en-GB" sz="4000" b="1" smtClean="0">
                <a:effectLst/>
              </a:rPr>
              <a:t> когда ему было всего 27 лет?</a:t>
            </a:r>
          </a:p>
          <a:p>
            <a:pPr eaLnBrk="1" hangingPunct="1">
              <a:spcBef>
                <a:spcPts val="1000"/>
              </a:spcBef>
              <a:buFont typeface="Wingdings" charset="2"/>
              <a:buNone/>
            </a:pPr>
            <a:endParaRPr lang="en-GB" sz="4000" b="1" smtClean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582613"/>
            <a:ext cx="4044950" cy="569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429000"/>
            <a:ext cx="3927475" cy="290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4572000" y="836613"/>
            <a:ext cx="4176713" cy="163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>
                <a:solidFill>
                  <a:srgbClr val="FF0000"/>
                </a:solidFill>
              </a:rPr>
              <a:t>Дмитрий </a:t>
            </a:r>
          </a:p>
          <a:p>
            <a:pPr algn="ctr">
              <a:spcBef>
                <a:spcPts val="2500"/>
              </a:spcBef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>
                <a:solidFill>
                  <a:srgbClr val="FF0000"/>
                </a:solidFill>
              </a:rPr>
              <a:t>Хворостовский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450262" cy="57340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900"/>
              </a:spcBef>
              <a:buFont typeface="Wingdings" charset="2"/>
              <a:buNone/>
            </a:pPr>
            <a:r>
              <a:rPr lang="en-GB" sz="3600" b="1" smtClean="0">
                <a:effectLst/>
              </a:rPr>
              <a:t>За каждый отгаданный правильно вопрос команда получает соответствующее число баллов.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 typeface="Wingdings" charset="2"/>
              <a:buNone/>
            </a:pPr>
            <a:endParaRPr lang="en-GB" sz="3600" b="1" smtClean="0">
              <a:effectLst/>
            </a:endParaRPr>
          </a:p>
          <a:p>
            <a:pPr algn="ctr" eaLnBrk="1" hangingPunct="1">
              <a:lnSpc>
                <a:spcPct val="90000"/>
              </a:lnSpc>
              <a:spcBef>
                <a:spcPts val="900"/>
              </a:spcBef>
              <a:buFont typeface="Wingdings" charset="2"/>
              <a:buNone/>
            </a:pPr>
            <a:r>
              <a:rPr lang="en-GB" sz="3600" b="1" smtClean="0">
                <a:effectLst/>
              </a:rPr>
              <a:t>Та команда, которая набрала наибольшее количество баллов, считается победительницей.</a:t>
            </a:r>
          </a:p>
          <a:p>
            <a:pPr algn="ctr" eaLnBrk="1" hangingPunct="1">
              <a:lnSpc>
                <a:spcPct val="90000"/>
              </a:lnSpc>
              <a:spcBef>
                <a:spcPts val="900"/>
              </a:spcBef>
              <a:buFont typeface="Wingdings" charset="2"/>
              <a:buNone/>
            </a:pPr>
            <a:endParaRPr lang="en-GB" sz="3600" smtClean="0">
              <a:effectLst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charset="2"/>
              <a:buNone/>
            </a:pPr>
            <a:r>
              <a:rPr lang="en-GB" sz="4000" b="1" smtClean="0">
                <a:solidFill>
                  <a:srgbClr val="FF0000"/>
                </a:solidFill>
                <a:effectLst/>
              </a:rPr>
              <a:t>Желаем Вам успехов!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charset="2"/>
              <a:buNone/>
            </a:pPr>
            <a:endParaRPr lang="en-GB" sz="4000" b="1" smtClean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61025"/>
            <a:ext cx="8385175" cy="792163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i="1" smtClean="0"/>
              <a:t>И. Репин «Бурлаки на Волге»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8642350" cy="422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-166688"/>
            <a:ext cx="8231187" cy="3141663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smtClean="0">
                <a:solidFill>
                  <a:srgbClr val="FF0000"/>
                </a:solidFill>
              </a:rPr>
              <a:t>Как называется известный во всём мире российский академический хореографический ансамбль?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2781300"/>
            <a:ext cx="8007350" cy="3314700"/>
          </a:xfrm>
        </p:spPr>
        <p:txBody>
          <a:bodyPr/>
          <a:lstStyle/>
          <a:p>
            <a:pPr eaLnBrk="1" hangingPunct="1">
              <a:spcBef>
                <a:spcPts val="11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4400" b="1" smtClean="0"/>
              <a:t>А. «Тополёк»</a:t>
            </a:r>
          </a:p>
          <a:p>
            <a:pPr eaLnBrk="1" hangingPunct="1">
              <a:spcBef>
                <a:spcPts val="11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4400" b="1" smtClean="0"/>
              <a:t>Б. «Берёзка»</a:t>
            </a:r>
          </a:p>
          <a:p>
            <a:pPr eaLnBrk="1" hangingPunct="1">
              <a:spcBef>
                <a:spcPts val="11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4400" b="1" smtClean="0"/>
              <a:t>В. «Рябинушка»</a:t>
            </a:r>
          </a:p>
          <a:p>
            <a:pPr eaLnBrk="1" hangingPunct="1">
              <a:spcBef>
                <a:spcPts val="11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4400" b="1" smtClean="0"/>
              <a:t>Г. «Ивушка»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0163"/>
            <a:ext cx="8385175" cy="825501"/>
          </a:xfrm>
        </p:spPr>
        <p:txBody>
          <a:bodyPr/>
          <a:lstStyle/>
          <a:p>
            <a:pPr algn="ctr" eaLnBrk="1" hangingPunct="1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smtClean="0">
                <a:solidFill>
                  <a:srgbClr val="FFFFFF"/>
                </a:solidFill>
              </a:rPr>
              <a:t>Российский академический хореографический ансамбль «Берёзка»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836613"/>
            <a:ext cx="5976938" cy="583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4475"/>
            <a:ext cx="8385175" cy="584835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400" smtClean="0">
                <a:solidFill>
                  <a:srgbClr val="FF0000"/>
                </a:solidFill>
              </a:rPr>
              <a:t>В каком жанре написаны наиболее известные картины Ивана Шишкина?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612</Words>
  <PresentationFormat>Экран (4:3)</PresentationFormat>
  <Paragraphs>103</Paragraphs>
  <Slides>55</Slides>
  <Notes>55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66" baseType="lpstr">
      <vt:lpstr>Arial</vt:lpstr>
      <vt:lpstr>Arial Black</vt:lpstr>
      <vt:lpstr>Wingdings</vt:lpstr>
      <vt:lpstr>Times New Roman</vt:lpstr>
      <vt:lpstr>Arial Unicode MS</vt:lpstr>
      <vt:lpstr>Adobe Garamond Pro Bold</vt:lpstr>
      <vt:lpstr>Rockwell Extra Bold</vt:lpstr>
      <vt:lpstr>Arial Rounded MT Bold</vt:lpstr>
      <vt:lpstr>Arno Pro Light Display</vt:lpstr>
      <vt:lpstr>Тема Office</vt:lpstr>
      <vt:lpstr>1_Тема Office</vt:lpstr>
      <vt:lpstr>Викторина  «В мире искусства»     </vt:lpstr>
      <vt:lpstr>Вопросы достоинством  1 балл</vt:lpstr>
      <vt:lpstr>Кто изображён на знаменитой картине В.М. Васнецова?</vt:lpstr>
      <vt:lpstr> В. М. Васнецов «Богатыри»</vt:lpstr>
      <vt:lpstr>Как называется картина И. Репина?</vt:lpstr>
      <vt:lpstr>И. Репин «Бурлаки на Волге»</vt:lpstr>
      <vt:lpstr>Как называется известный во всём мире российский академический хореографический ансамбль?</vt:lpstr>
      <vt:lpstr>Российский академический хореографический ансамбль «Берёзка»</vt:lpstr>
      <vt:lpstr>В каком жанре написаны наиболее известные картины Ивана Шишкина?</vt:lpstr>
      <vt:lpstr>Слайд 10</vt:lpstr>
      <vt:lpstr>Какой европейский город считается родиной вальса?</vt:lpstr>
      <vt:lpstr>Какая геометрическая фигура стала музыкальным инструментом? </vt:lpstr>
      <vt:lpstr>Назовите главного «натурщика» Айвазовского </vt:lpstr>
      <vt:lpstr>Слайд 14</vt:lpstr>
      <vt:lpstr>Слайд 15</vt:lpstr>
      <vt:lpstr>Слайд 16</vt:lpstr>
      <vt:lpstr>Рояль</vt:lpstr>
      <vt:lpstr>Танец с криками «Асса!» - это... Какой?</vt:lpstr>
      <vt:lpstr>Вопросы  достоинством  2 балла</vt:lpstr>
      <vt:lpstr>Как зовут художников, которые рисуют без кистей и красок? </vt:lpstr>
      <vt:lpstr>Слайд 21</vt:lpstr>
      <vt:lpstr>Двойка. Имеется в виду картина Ф.П. Решетникова «Опять двойка».</vt:lpstr>
      <vt:lpstr>Как в 20-х годах называли  американскую танцовщицу Айседору Дункан?</vt:lpstr>
      <vt:lpstr>Слайд 24</vt:lpstr>
      <vt:lpstr>Слайд 25</vt:lpstr>
      <vt:lpstr>Слайд 26</vt:lpstr>
      <vt:lpstr>БИТЛЗ</vt:lpstr>
      <vt:lpstr>Слайд 28</vt:lpstr>
      <vt:lpstr> ЗАЙЦЫ</vt:lpstr>
      <vt:lpstr>Слайд 30</vt:lpstr>
      <vt:lpstr>Ложки</vt:lpstr>
      <vt:lpstr>Слайд 32</vt:lpstr>
      <vt:lpstr>Слайд 33</vt:lpstr>
      <vt:lpstr>Слайд 34</vt:lpstr>
      <vt:lpstr>Вопросы достоинством 3 балла</vt:lpstr>
      <vt:lpstr>Слайд 36</vt:lpstr>
      <vt:lpstr>Самба</vt:lpstr>
      <vt:lpstr>Слайд 38</vt:lpstr>
      <vt:lpstr>Тарантелла – итальянский народный танец</vt:lpstr>
      <vt:lpstr>Почему геологи и географы очень любят картину К. Малевича «Чёрный квадрат»? </vt:lpstr>
      <vt:lpstr>Слайд 41</vt:lpstr>
      <vt:lpstr>Арфа</vt:lpstr>
      <vt:lpstr>Слайд 43</vt:lpstr>
      <vt:lpstr>Игорь Моисеев</vt:lpstr>
      <vt:lpstr>Слайд 45</vt:lpstr>
      <vt:lpstr>Слайд 46</vt:lpstr>
      <vt:lpstr>Слайд 47</vt:lpstr>
      <vt:lpstr>Слайд 48</vt:lpstr>
      <vt:lpstr>Слайд 49</vt:lpstr>
      <vt:lpstr>Владимир Спиваков </vt:lpstr>
      <vt:lpstr>Слайд 51</vt:lpstr>
      <vt:lpstr>Марина Цветаева</vt:lpstr>
      <vt:lpstr>Слайд 53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«В мире искусства»  Юрьева Алёна Юрьевна  Педагог дополнительного образования МОУ Каргасокская СОШ №2    Каргасок - 2009</dc:title>
  <dc:creator>Алёна</dc:creator>
  <cp:lastModifiedBy>Юрий</cp:lastModifiedBy>
  <cp:revision>3</cp:revision>
  <dcterms:modified xsi:type="dcterms:W3CDTF">2012-11-20T21:15:19Z</dcterms:modified>
</cp:coreProperties>
</file>