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6" r:id="rId3"/>
    <p:sldId id="262" r:id="rId4"/>
    <p:sldId id="275" r:id="rId5"/>
    <p:sldId id="270" r:id="rId6"/>
    <p:sldId id="276" r:id="rId7"/>
    <p:sldId id="271" r:id="rId8"/>
    <p:sldId id="274" r:id="rId9"/>
    <p:sldId id="263" r:id="rId10"/>
    <p:sldId id="277" r:id="rId11"/>
    <p:sldId id="267" r:id="rId12"/>
    <p:sldId id="257" r:id="rId13"/>
    <p:sldId id="258" r:id="rId14"/>
    <p:sldId id="259" r:id="rId15"/>
    <p:sldId id="260" r:id="rId16"/>
    <p:sldId id="261" r:id="rId17"/>
    <p:sldId id="268" r:id="rId18"/>
    <p:sldId id="272" r:id="rId19"/>
    <p:sldId id="278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2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02624" cy="1008112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Arial Nova" panose="020B0504020202020204" pitchFamily="34" charset="0"/>
              </a:rPr>
              <a:t>Муниципальное </a:t>
            </a:r>
            <a:r>
              <a:rPr lang="ru-RU" sz="1400" dirty="0">
                <a:latin typeface="Arial Nova" panose="020B0504020202020204" pitchFamily="34" charset="0"/>
              </a:rPr>
              <a:t>бюджетное дошкольное образовательное учреждение</a:t>
            </a:r>
            <a:br>
              <a:rPr lang="ru-RU" sz="1400" dirty="0">
                <a:latin typeface="Arial Nova" panose="020B0504020202020204" pitchFamily="34" charset="0"/>
              </a:rPr>
            </a:br>
            <a:r>
              <a:rPr lang="ru-RU" sz="1400" dirty="0">
                <a:latin typeface="Arial Nova" panose="020B0504020202020204" pitchFamily="34" charset="0"/>
              </a:rPr>
              <a:t>                            «Детский сад №4» </a:t>
            </a:r>
            <a:r>
              <a:rPr lang="ru-RU" sz="1400" dirty="0" err="1">
                <a:latin typeface="Arial Nova" panose="020B0504020202020204" pitchFamily="34" charset="0"/>
              </a:rPr>
              <a:t>пгт</a:t>
            </a:r>
            <a:r>
              <a:rPr lang="ru-RU" sz="1400" dirty="0">
                <a:latin typeface="Arial Nova" panose="020B0504020202020204" pitchFamily="34" charset="0"/>
              </a:rPr>
              <a:t> Кавалерово</a:t>
            </a:r>
            <a:br>
              <a:rPr lang="ru-RU" sz="1400" dirty="0">
                <a:latin typeface="Arial Nova" panose="020B0504020202020204" pitchFamily="34" charset="0"/>
              </a:rPr>
            </a:br>
            <a:r>
              <a:rPr lang="ru-RU" sz="1400" dirty="0">
                <a:latin typeface="Arial Nova" panose="020B0504020202020204" pitchFamily="34" charset="0"/>
              </a:rPr>
              <a:t>        Кавалеровского муниципального округа Приморского края</a:t>
            </a:r>
            <a:br>
              <a:rPr lang="ru-RU" sz="1400" dirty="0">
                <a:latin typeface="Arial Nova" panose="020B0504020202020204" pitchFamily="34" charset="0"/>
              </a:rPr>
            </a:b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6021288"/>
            <a:ext cx="5896744" cy="383307"/>
          </a:xfrm>
        </p:spPr>
        <p:txBody>
          <a:bodyPr>
            <a:normAutofit fontScale="40000" lnSpcReduction="20000"/>
          </a:bodyPr>
          <a:lstStyle/>
          <a:p>
            <a:r>
              <a:rPr lang="ru-RU" sz="5400" dirty="0" err="1" smtClean="0"/>
              <a:t>Пелешок</a:t>
            </a:r>
            <a:r>
              <a:rPr lang="ru-RU" sz="5400" dirty="0" smtClean="0"/>
              <a:t> Н.М.</a:t>
            </a:r>
            <a:endParaRPr lang="ru-RU" sz="5400" dirty="0"/>
          </a:p>
        </p:txBody>
      </p:sp>
      <p:pic>
        <p:nvPicPr>
          <p:cNvPr id="4" name="Рисунок 3" descr="https://img.razrisyika.ru/kart/28/1200/108716-maslenica-dlya-detey-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4775795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714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32133" y="136282"/>
            <a:ext cx="7128792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русском быту Масленица – это один из ярких весенних праздников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05" y="515455"/>
            <a:ext cx="7398679" cy="613785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838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410" y="260648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Масленица — один из самых радостных и светлых праздников на Руси, который отмечается очень давно. Это весёлые проводы зимы, предвкушение весеннего солнца, долгожданного обновления природы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Масленица справляется за семь недель до Пасхи. А название «Масленица» возникло потому, что на этой неделе по православному обычаю мясо уже исключается из пищи, а молочные продукты ещё можно употреблять - вот и пекут блины масленые.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33" y="2132856"/>
            <a:ext cx="725652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843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260648"/>
            <a:ext cx="8928992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Есть древняя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легенда об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празднике.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 далёком Севере жила девочка по имени Масленица — дочка Мороза и Метелицы. Однажды люди забрели в эти места и их замело снежной бурей. Девочка Масленица помогла им выкарабкаться, а потом неожиданно превратилась во взрослую румяную женщину и накормила гостей блинами, а также развеселила своими песнями и танцами. Народ веселился целую неделю.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663" y="2132856"/>
            <a:ext cx="6160674" cy="4532497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95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58847"/>
            <a:ext cx="8928991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Сам же праздник пришёл их тех далёких времён, когда древние славяне (наши предки) поклонялись богам — Солнцу, Ветру, Дождю и т. д.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символом Масленицы считаются блины. В древности они олицетворяли собой солнце — такие же круглые, жёлтые и горячие. Люди верили, что вместе с блином они поглощают частицу солнечного тепла и могущества, которое даёт жизнь и силы всему живому на земле.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014" y="1534629"/>
            <a:ext cx="5113281" cy="518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0739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3" y="102981"/>
            <a:ext cx="3744416" cy="23083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Блины хозяюшки пекли самые разные: с маслом и сметаной, мёдом и вареньем, с икрой и грибами, с рыбой— на любой вкус. Мука использовалась пшеничная или гречневая. Самые вкусные блины — это свежеиспечённые, с пылу с жару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" y="3449069"/>
            <a:ext cx="496855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142" y="0"/>
            <a:ext cx="4667313" cy="4190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48064" y="5013176"/>
            <a:ext cx="3888432" cy="14773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Богатые люди начинали печь блины с понедельника, те же, что победнее — с четверга либо пятницы. Ели эту еду с утра до вечера. Запивали символ Масленицы горячим чаем, молоком. </a:t>
            </a:r>
          </a:p>
        </p:txBody>
      </p:sp>
    </p:spTree>
    <p:extLst>
      <p:ext uri="{BB962C8B-B14F-4D97-AF65-F5344CB8AC3E}">
        <p14:creationId xmlns:p14="http://schemas.microsoft.com/office/powerpoint/2010/main" val="169143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3942"/>
            <a:ext cx="8712968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Ещё один символ Масленицы — большая кукла-чучело, которую в воскресенье торжественно сжигали. Это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олицетворяло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то, что зима побеждена, уходит, а приходит весна.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805264"/>
            <a:ext cx="8712968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Куклу делали из соломы — в человеческий рост и даже больше, наряжали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цветные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лоскуты, на голову повязывали платок, на ноги надевали лапти. Изображалась она бабой или старухой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6" y="1180739"/>
            <a:ext cx="5995360" cy="449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" b="99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685" y="1412776"/>
            <a:ext cx="2986182" cy="336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1850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02" y="1340768"/>
            <a:ext cx="8528082" cy="5328592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516" y="116632"/>
            <a:ext cx="8712968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Чучело устанавливали на шесте и возили по улицам ещё с четверга: это был целый масленичный поезд со множеством лошадей, рядом скакали ряженые с шутками-прибаутками.</a:t>
            </a:r>
          </a:p>
        </p:txBody>
      </p:sp>
    </p:spTree>
    <p:extLst>
      <p:ext uri="{BB962C8B-B14F-4D97-AF65-F5344CB8AC3E}">
        <p14:creationId xmlns:p14="http://schemas.microsoft.com/office/powerpoint/2010/main" val="2921036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16632"/>
            <a:ext cx="8784976" cy="14773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Масленица на Руси всегда отмечалась на широкую ногу — отсюда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пошло определение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праздника «широкая Масленица». Русские люди пели, плясали под задорные прибаутки, частушки, водили хороводы. Шуты и скоморохи смешили всех до слёз. В уличных театрах и балаганах без конца шли представления. Прямо на улице устраивались маскарады.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1593960"/>
            <a:ext cx="6575179" cy="4931384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9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88640"/>
            <a:ext cx="8712968" cy="14773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Многие игровые традиции сохранились и до наших дней. В наше время традиционно на площадях всех городов и посёлков устраиваются гуляния — проводы зимы. Происходит это в воскресенье — последний день масленичной недели. Народу предлагаются различные забавы, соревнования — только мужчины залезают не на ледяной столб, а на обычный.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92" y="1665968"/>
            <a:ext cx="7386816" cy="4927006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371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67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50" y="1412776"/>
            <a:ext cx="8659830" cy="5195898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8552" y="465999"/>
            <a:ext cx="619268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Каждый день Масленицы имел свое название и свои забавы.</a:t>
            </a:r>
          </a:p>
        </p:txBody>
      </p:sp>
    </p:spTree>
    <p:extLst>
      <p:ext uri="{BB962C8B-B14F-4D97-AF65-F5344CB8AC3E}">
        <p14:creationId xmlns:p14="http://schemas.microsoft.com/office/powerpoint/2010/main" val="2786066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16632"/>
            <a:ext cx="8663508" cy="12926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Понедельник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это 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встреча Масленицы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». Взрослые и ребятня начинали строить горки и крепости, качели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пр. Мальчики, парни и мужчины сравнивали силу в кулачных боях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Хозяюшки же принимались печь блины, причём первый обычно отдавали нищим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29" y="1844823"/>
            <a:ext cx="8474290" cy="4689107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50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93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0540"/>
            <a:ext cx="8811344" cy="18466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Вторник —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Заигрыши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Молодёжь принималась кататься на санях, они украшались пёстрыми лоскутами, бубенцами, колокольчиками. Коней также наряжали разноцветными сбруями и дугами. Накатавшись же на санях, молодые шли угощаться блинами.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заигрышах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также было принять выбирать себе невесту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—парни приглашали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понравившуюся девушку покататься с горки, чтобы получше присмотреться друг к другу.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230" y="1877199"/>
            <a:ext cx="6641068" cy="498080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783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8595320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«Лакомка».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Женатые мужчины шли к своим тёщам на блины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угощение символизировало взаимную симпатию мужа и мамы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жены. Такая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традиция есть и сегодня: масленичную среду ещё называют «тёщины блины».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07" y="1412777"/>
            <a:ext cx="7124945" cy="5094336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000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88640"/>
            <a:ext cx="8667328" cy="12926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Четверг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«Разгул».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этот день было больше всего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развлечений.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Весь день по улицам катали соломенное чучело Масленицы, его сопровождали ряженые. Русский народ отправлялся на улицу с песнями и плясками. Самая главная забава в четверг — это взятие снежной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крепости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68277"/>
            <a:ext cx="5760640" cy="5209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50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05014"/>
            <a:ext cx="8568952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Пятница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«тёщины вечёрки».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этот раз тёща (бабушка) отправлялась в гости к семье дочери, причём приглашал её лично зять, кланяясь в пояс. С собой мама жены приносила различную утварь, необходимую для приготовления блинов (тарелки, сковородки и пр.). Все эти действия символизировали лад в семейных отношениях, почёт и уважение.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78866"/>
            <a:ext cx="6890438" cy="49496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408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88640"/>
            <a:ext cx="8640960" cy="12926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Суббота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золовкины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посиделки».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этот день молодожены приглашали к себе в гости родных и потчевали их угощением. Велись разговоры о житье-бытье, мирились, если до этого в ссоре находились. Вспоминали и умерших родственников, говорили о них хорошие и добрые слова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72" y="1628800"/>
            <a:ext cx="7099656" cy="5064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532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628800"/>
            <a:ext cx="2646040" cy="20313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последний день масленицы все просят друг у друга прощения, за все принесённые обиды. Все это сопровождалось поклонами и поцелуями.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4907"/>
            <a:ext cx="5616624" cy="64481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42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9266196" cy="683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588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9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516" y="88756"/>
            <a:ext cx="8712968" cy="11079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Воскресенье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«проводы Масленицы» и «Прощёное воскресенье».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Куклу Масленицу опять-таки возили по селу, а потом вывозили на околицу и под песни, хороводы и прочее веселье сжигали.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75657" y="1268760"/>
            <a:ext cx="6412350" cy="5472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3959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875</Words>
  <Application>Microsoft Office PowerPoint</Application>
  <PresentationFormat>Экран (4:3)</PresentationFormat>
  <Paragraphs>24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Arial Nova</vt:lpstr>
      <vt:lpstr>Calibri</vt:lpstr>
      <vt:lpstr>Times New Roman</vt:lpstr>
      <vt:lpstr>Тема Office</vt:lpstr>
      <vt:lpstr>Муниципальное бюджетное дошкольное образовательное учреждение                             «Детский сад №4» пгт Кавалерово         Кавалеровского муниципального округа Приморского края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масленица</dc:title>
  <dc:creator>USER</dc:creator>
  <cp:lastModifiedBy>Надежда Михайловна</cp:lastModifiedBy>
  <cp:revision>28</cp:revision>
  <dcterms:created xsi:type="dcterms:W3CDTF">2021-03-06T19:40:38Z</dcterms:created>
  <dcterms:modified xsi:type="dcterms:W3CDTF">2024-04-09T01:03:54Z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1821132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