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5" r:id="rId3"/>
    <p:sldId id="279" r:id="rId4"/>
    <p:sldId id="301" r:id="rId5"/>
    <p:sldId id="281" r:id="rId6"/>
    <p:sldId id="302" r:id="rId7"/>
    <p:sldId id="283" r:id="rId8"/>
    <p:sldId id="306" r:id="rId9"/>
    <p:sldId id="307" r:id="rId10"/>
    <p:sldId id="299" r:id="rId11"/>
    <p:sldId id="298" r:id="rId12"/>
    <p:sldId id="297" r:id="rId13"/>
    <p:sldId id="303" r:id="rId14"/>
    <p:sldId id="304" r:id="rId15"/>
    <p:sldId id="286" r:id="rId16"/>
    <p:sldId id="287" r:id="rId17"/>
    <p:sldId id="308" r:id="rId18"/>
    <p:sldId id="310" r:id="rId19"/>
    <p:sldId id="312" r:id="rId20"/>
    <p:sldId id="313" r:id="rId21"/>
    <p:sldId id="311" r:id="rId22"/>
    <p:sldId id="28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780"/>
            <a:ext cx="9144000" cy="688356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260648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Gabriola" pitchFamily="82" charset="0"/>
                <a:cs typeface="Arabic Typesetting" pitchFamily="66" charset="-78"/>
              </a:rPr>
              <a:t>МУНИЦИПАЛЬНОЕ БЮДЖЕТНОЕ ДОШКОЛЬНОЕ ОБРАЗОВАТЕЛЬНОЕ УЧРЕЖДЕНИЕ </a:t>
            </a:r>
            <a:endParaRPr lang="ru-RU" b="1" dirty="0">
              <a:solidFill>
                <a:srgbClr val="7030A0"/>
              </a:solidFill>
              <a:latin typeface="Gabriola" pitchFamily="82" charset="0"/>
              <a:cs typeface="Arabic Typesetting" pitchFamily="66" charset="-78"/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Gabriola" pitchFamily="82" charset="0"/>
                <a:cs typeface="Arabic Typesetting" pitchFamily="66" charset="-78"/>
              </a:rPr>
              <a:t>«ДЕТСКИЙ САД №4»  </a:t>
            </a:r>
            <a:r>
              <a:rPr lang="ru-RU" b="1" dirty="0" err="1" smtClean="0">
                <a:solidFill>
                  <a:srgbClr val="7030A0"/>
                </a:solidFill>
                <a:latin typeface="Gabriola" pitchFamily="82" charset="0"/>
                <a:cs typeface="Arabic Typesetting" pitchFamily="66" charset="-78"/>
              </a:rPr>
              <a:t>пгт</a:t>
            </a:r>
            <a:r>
              <a:rPr lang="ru-RU" b="1" dirty="0" smtClean="0">
                <a:solidFill>
                  <a:srgbClr val="7030A0"/>
                </a:solidFill>
                <a:latin typeface="Gabriola" pitchFamily="82" charset="0"/>
                <a:cs typeface="Arabic Typesetting" pitchFamily="66" charset="-78"/>
              </a:rPr>
              <a:t> КАВАЛЕРОВО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Gabriola" pitchFamily="82" charset="0"/>
                <a:cs typeface="Arabic Typesetting" pitchFamily="66" charset="-78"/>
              </a:rPr>
              <a:t>КАВАЛЕРОВСКОГО МУНИЦИПАЛЬНОГО ОКРУГА ПРИМОРСКОГО КРАЯ</a:t>
            </a:r>
            <a:endParaRPr lang="ru-RU" b="1" dirty="0">
              <a:solidFill>
                <a:srgbClr val="7030A0"/>
              </a:solidFill>
              <a:latin typeface="Gabriola" pitchFamily="82" charset="0"/>
              <a:cs typeface="Arabic Typesetting" pitchFamily="66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1000109"/>
            <a:ext cx="88222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b="1" dirty="0" smtClean="0">
              <a:solidFill>
                <a:srgbClr val="7030A0"/>
              </a:solidFill>
              <a:latin typeface="Gabriola" pitchFamily="82" charset="0"/>
              <a:cs typeface="Microsoft Uighur" pitchFamily="2" charset="-78"/>
            </a:endParaRPr>
          </a:p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Семинар-практикум для педагогов на тему «Развитие творческих способностей детей через нетрадиционные техники рисования»</a:t>
            </a:r>
          </a:p>
          <a:p>
            <a:pPr algn="r"/>
            <a:r>
              <a:rPr lang="ru-RU" sz="2400" b="1" dirty="0" smtClean="0"/>
              <a:t>Подготовила: Воспитатель 1 квалификационной категории</a:t>
            </a:r>
          </a:p>
          <a:p>
            <a:pPr algn="r"/>
            <a:r>
              <a:rPr lang="ru-RU" sz="2400" b="1" dirty="0" err="1" smtClean="0"/>
              <a:t>Шахотько</a:t>
            </a:r>
            <a:r>
              <a:rPr lang="ru-RU" sz="2400" b="1" dirty="0" smtClean="0"/>
              <a:t> Анастасия Юрьевна</a:t>
            </a:r>
            <a:endParaRPr lang="ru-RU" sz="2800" dirty="0" smtClean="0"/>
          </a:p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Gabriola" pitchFamily="82" charset="0"/>
                <a:cs typeface="Microsoft Uighur" pitchFamily="2" charset="-78"/>
              </a:rPr>
              <a:t> </a:t>
            </a:r>
          </a:p>
        </p:txBody>
      </p:sp>
      <p:pic>
        <p:nvPicPr>
          <p:cNvPr id="8" name="Рисунок 7"/>
          <p:cNvPicPr/>
          <p:nvPr/>
        </p:nvPicPr>
        <p:blipFill rotWithShape="1">
          <a:blip r:embed="rId3"/>
          <a:srcRect l="35577" t="35507" r="34615" b="4237"/>
          <a:stretch/>
        </p:blipFill>
        <p:spPr bwMode="auto">
          <a:xfrm>
            <a:off x="428596" y="4357694"/>
            <a:ext cx="2857520" cy="22145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71472" y="357166"/>
            <a:ext cx="800105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Расширить знания педагогов о нетрадиционных техниках</a:t>
            </a:r>
            <a:r>
              <a:rPr kumimoji="0" lang="ru-RU" sz="240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рисования</a:t>
            </a:r>
            <a:r>
              <a:rPr kumimoji="0" lang="ru-RU" sz="2400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как средстве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формирования творческих способностей детей дошкольного возраста</a:t>
            </a:r>
            <a:endParaRPr kumimoji="0" lang="ru-RU" sz="24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Раскрыть значение нетрадиционных техник в рисовании в работе с дошкольниками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 развития творческих способностей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4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Показать актуальность нетрадиционных техник рисования в детском саду.</a:t>
            </a:r>
            <a:endParaRPr kumimoji="0" lang="ru-RU" sz="24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Познакомить педагогов с многообразием нетрадиционных техник рисования, в частности с техникой 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Пластилинография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041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8929718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Художника-педагога Якова Александровича 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Башилова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«Как плохой инструмент не стимулирует  к определенным достижениям в музыке, так и бедный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изоматериал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дает ребенку соответствующих импульсов в работе».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3" cstate="print"/>
          <a:srcRect t="60338"/>
          <a:stretch/>
        </p:blipFill>
        <p:spPr bwMode="auto">
          <a:xfrm>
            <a:off x="2285984" y="4071942"/>
            <a:ext cx="4643470" cy="26694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27827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55" y="64702"/>
            <a:ext cx="9144000" cy="6883561"/>
          </a:xfrm>
          <a:prstGeom prst="rect">
            <a:avLst/>
          </a:prstGeom>
          <a:noFill/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8786842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Превращение ребенка в творческую личность зависит от технологии педагогического процесса. Только в творческой деятельности происходит развитие творческих способностей . Отсюда возникает необходимость активизировать творческую познавательную и практическую деятельность детей. Мы хотим видеть наших воспитанников любознательными, общительными, самостоятельными творческими личностями, умеющими ориентироваться в окружающей обстановке, решать возникающие проблемы. А это во многом зависит от нас.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Детство - очень важный период жизни детей. Именно в этом возрасте каждый ребенок представляет собой маленького исследователя, с радостью и удивлением открывающего для себя незнакомый и удивительный окружающий мир. Чем многообразнее детская деятельность, тем успешнее идет разностороннее развитие ребенка, реализуются его потенциальные возможности и первые проявления творчества. Вот почему одним из наиболее близким и доступным видом работы с детьми является изобразительная деятельность, создающая условия для вовлечения ребенка в собственное творчество, в процессе которого создается что- то красивое, необычное. Этому нужно учить шаг за шагом, от простого к сложному.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77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504" y="116632"/>
            <a:ext cx="88569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Художественное творчество является важнейшим средством познания окружающей действительности и положительно сказывается на общем интеллектуальном развитии ребенка, так как именно рисование связано с самостоятельной, практической и творческой деятельностью детей. Ребенок рисует, лепит, конструирует не только для себя, но и для окружающих. Ему хочется, чтобы его работа что- то сказала, чтобы изображение его узнали. </a:t>
            </a:r>
          </a:p>
          <a:p>
            <a:r>
              <a:rPr lang="ru-RU" sz="2800" dirty="0" smtClean="0"/>
              <a:t> </a:t>
            </a:r>
            <a:endParaRPr lang="ru-RU" sz="2800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3" cstate="print"/>
          <a:srcRect t="60338"/>
          <a:stretch/>
        </p:blipFill>
        <p:spPr bwMode="auto">
          <a:xfrm>
            <a:off x="2285984" y="4071942"/>
            <a:ext cx="4643470" cy="26694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59137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188641"/>
            <a:ext cx="8568952" cy="4642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Нестандартные подходы к организации изобразительной деятельности удивляют и восхищают детей, тем самым вызывая стремление заниматься таким интересным делом.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 же такое нетрадиционное рисование?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Это рисование направленное на умение отходить от стандарта. Главное условие: самостоятельное мышление получение неограниченных возможностей выразить в рисунке свои чувства и мысли, погрузиться в удивительный мир творчества.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Это эффективное средство изображения, включающие новые художественно- выразительные приемы создания художественного образа, композиции и колорита, позволяющие обеспечить наибольшую выразительность образа в творческой работе, чтобы у детей не создавалась шаблона.</a:t>
            </a:r>
          </a:p>
          <a:p>
            <a:pPr>
              <a:lnSpc>
                <a:spcPct val="150000"/>
              </a:lnSpc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16416" t="69554" r="12451" b="3383"/>
          <a:stretch/>
        </p:blipFill>
        <p:spPr>
          <a:xfrm>
            <a:off x="2000232" y="3857628"/>
            <a:ext cx="4968551" cy="2651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67740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04" y="0"/>
            <a:ext cx="9144000" cy="688356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033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Применение в работе нетрадиционных техник рисования оказывает большое влияние развитие ребенка :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-развивает у детей уверенность в собственных силах;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-учит детей свободно выражать свой замысел (самостоятельность, инициатива);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-развивает навыки ориентации на листе бумаги;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-учит детей работать с разнообразными традиционными и нетрадиционными материалами и инструментами;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-развивает чувство композиции, ритма, колорита,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цветовосприятия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, фантазию, эстетический вкус;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-оказывает влияние на развитие психических функций ребенка- развивает память, внимание, логическое и образное мышление, воображение;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-развивает тактильную чувствительность дошкольников;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-не утомляет дошкольников, повышает работоспособность;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-развивает творческие способности детей.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9282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5561"/>
            <a:ext cx="9144000" cy="6883561"/>
          </a:xfrm>
          <a:prstGeom prst="rect">
            <a:avLst/>
          </a:prstGeom>
          <a:noFill/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основу моей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педагогической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работы легли принципы, направленные на личностно- ориентированный подход к обучению и воспитанию: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-принцип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поэтапности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(от простого к сложному)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-принцип наглядности (у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детей лучше развита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наглядно- образная память чем словесно- логическая);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-принцип индивидуализации (учет темперамента, характера ребенка, вовлечение каждого ребенка в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педагогический процесс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-принцип сравнения (разнообразие вариантов и поиск новых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техник и материалов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-принцип непосредственной связи с реальной жизнью (опора изображения на впечатление, полученное от окружающей действительности).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04" y="0"/>
            <a:ext cx="9144000" cy="6883561"/>
          </a:xfrm>
          <a:prstGeom prst="rect">
            <a:avLst/>
          </a:prstGeom>
          <a:noFill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систематизации знаний детей и развитие их творческого потенциала я поставила задачи: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-формировать умение использовать в своей работе продуктивной деятельности разные материалы и сочетать их с нетрадиционными изобразительными техниками рисования;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-развивать творческие способности посредством нетрадиционных техник рисования;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-развивать зрительно- моторную координацию;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-развивать умение сочетать традиционные и нетрадиционные изобразительные техники рисования;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-развивать умения и навыки в свободном экспериментировании с различным изобразительным материалом для получения более выразительного образа.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260648"/>
            <a:ext cx="849694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много техник нетрадиционного рисования. </a:t>
            </a:r>
          </a:p>
          <a:p>
            <a:pPr fontAlgn="base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Кляксография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Фантазия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потом подскажет, на кого стала похожа полученная клякса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(тематическое событие) Неделя здорового образа жизни ЗОЖ.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/>
          </a:p>
        </p:txBody>
      </p:sp>
      <p:pic>
        <p:nvPicPr>
          <p:cNvPr id="6" name="Рисунок 5" descr="C:\Users\копи-комп\Desktop\Фото к презентации\IMG-20240119-WA027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113" y="1916832"/>
            <a:ext cx="2880319" cy="21602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C:\Users\копи-комп\Desktop\Фото к презентации\IMG-20240119-WA027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669" y="4360734"/>
            <a:ext cx="2815763" cy="21602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Рисунок 7" descr="C:\Users\копи-комп\Desktop\Фото к презентации\IMG-20240119-WA0273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66"/>
          <a:stretch/>
        </p:blipFill>
        <p:spPr bwMode="auto">
          <a:xfrm>
            <a:off x="3483140" y="1916832"/>
            <a:ext cx="5040560" cy="35494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9360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504" y="207405"/>
            <a:ext cx="878497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ладонью и пальцами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«Букет для мамы»</a:t>
            </a: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«Белый медведь»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копи-комп\Desktop\Фото к презентации\IMG-20240119-WA019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333" r="4577" b="13667"/>
          <a:stretch/>
        </p:blipFill>
        <p:spPr bwMode="auto">
          <a:xfrm>
            <a:off x="107504" y="908720"/>
            <a:ext cx="2581275" cy="2057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Рисунок 6" descr="C:\Users\копи-комп\Desktop\Фото к презентации\IMG-20240119-WA0198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68" t="14054" r="6034" b="16487"/>
          <a:stretch/>
        </p:blipFill>
        <p:spPr bwMode="auto">
          <a:xfrm>
            <a:off x="6372200" y="207405"/>
            <a:ext cx="2638425" cy="24479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Рисунок 8" descr="C:\Users\копи-комп\Desktop\Фото к презентации\IMG-20240119-WA0195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617" r="18591" b="14917"/>
          <a:stretch/>
        </p:blipFill>
        <p:spPr bwMode="auto">
          <a:xfrm>
            <a:off x="87791" y="3717032"/>
            <a:ext cx="2810335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копи-комп\Desktop\Фото к презентации\IMG-20240119-WA0253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6" t="8796" b="28387"/>
          <a:stretch/>
        </p:blipFill>
        <p:spPr bwMode="auto">
          <a:xfrm>
            <a:off x="3275857" y="3634471"/>
            <a:ext cx="5256584" cy="27986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Рисунок 12" descr="C:\Users\копи-комп\Desktop\Фото к презентации\IMG-20240119-WA0223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922" b="8051"/>
          <a:stretch/>
        </p:blipFill>
        <p:spPr bwMode="auto">
          <a:xfrm rot="5400000">
            <a:off x="3192226" y="261809"/>
            <a:ext cx="2676525" cy="36834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9360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80"/>
            <a:ext cx="9144000" cy="68835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116632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солью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(проблемно-обучающая ситуация) «Зимние узоры»</a:t>
            </a:r>
          </a:p>
          <a:p>
            <a:pPr fontAlgn="base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копи-комп\Desktop\Фото к презентации\IMG-20240119-WA025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608" r="6904"/>
          <a:stretch/>
        </p:blipFill>
        <p:spPr bwMode="auto">
          <a:xfrm>
            <a:off x="395536" y="712153"/>
            <a:ext cx="2619107" cy="24407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C:\Users\копи-комп\Desktop\Фото к презентации\IMG-20240119-WA0256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01" t="10451" b="9557"/>
          <a:stretch/>
        </p:blipFill>
        <p:spPr bwMode="auto">
          <a:xfrm>
            <a:off x="4788024" y="712153"/>
            <a:ext cx="3515469" cy="25063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Рисунок 7" descr="C:\Users\копи-комп\Desktop\Фото к презентации\IMG-20240119-WA0247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65" t="5789" b="13158"/>
          <a:stretch/>
        </p:blipFill>
        <p:spPr bwMode="auto">
          <a:xfrm>
            <a:off x="1890757" y="3356992"/>
            <a:ext cx="6160907" cy="33730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9360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012" y="-47768"/>
            <a:ext cx="9144000" cy="68835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260649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Набрызг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(образовательная ситуация) «Удивительный космос»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6" name="Рисунок 5" descr="C:\Users\копи-комп\Desktop\170596845037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50" t="28319" r="1922" b="12167"/>
          <a:stretch/>
        </p:blipFill>
        <p:spPr bwMode="auto">
          <a:xfrm>
            <a:off x="1331640" y="866775"/>
            <a:ext cx="4641354" cy="24182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Рисунок 6" descr="C:\Users\копи-комп\Desktop\ФОТО през 2\170596845036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006" t="5208" r="14416"/>
          <a:stretch/>
        </p:blipFill>
        <p:spPr bwMode="auto">
          <a:xfrm rot="5400000">
            <a:off x="3001487" y="891227"/>
            <a:ext cx="3275347" cy="82809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00303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166" y="0"/>
            <a:ext cx="9144000" cy="68835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116632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 –  «Защитники Отечества»</a:t>
            </a:r>
          </a:p>
        </p:txBody>
      </p:sp>
      <p:pic>
        <p:nvPicPr>
          <p:cNvPr id="6" name="Рисунок 5" descr="C:\Users\копи-комп\Desktop\ФОТО Проект 23\170597019444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688" t="25120" r="11966" b="25240"/>
          <a:stretch/>
        </p:blipFill>
        <p:spPr bwMode="auto">
          <a:xfrm rot="5400000">
            <a:off x="3839482" y="410699"/>
            <a:ext cx="1495425" cy="19450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8" name="Рисунок 7" descr="C:\Users\копи-комп\Desktop\ФОТО Проект 23\170597019460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148" t="20433" r="16146"/>
          <a:stretch/>
        </p:blipFill>
        <p:spPr bwMode="auto">
          <a:xfrm rot="5400000">
            <a:off x="669762" y="51052"/>
            <a:ext cx="1732916" cy="26642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Рисунок 8" descr="C:\Users\копи-комп\Desktop\ФОТО Проект 23\IMG_20230214_094845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584" b="2965"/>
          <a:stretch/>
        </p:blipFill>
        <p:spPr bwMode="auto">
          <a:xfrm rot="5400000">
            <a:off x="6725925" y="297513"/>
            <a:ext cx="2083435" cy="21056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" name="Рисунок 9" descr="C:\Users\копи-комп\Desktop\ФОТО Проект 23\IMG_20230216_095425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83" t="1057" r="9562" b="1888"/>
          <a:stretch/>
        </p:blipFill>
        <p:spPr bwMode="auto">
          <a:xfrm rot="5400000">
            <a:off x="3378472" y="4308873"/>
            <a:ext cx="2006600" cy="2355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1" name="Рисунок 10" descr="C:\Users\копи-комп\Desktop\ФОТО Проект 23\IMG_20230216_170914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993" t="801" r="11059" b="4970"/>
          <a:stretch/>
        </p:blipFill>
        <p:spPr bwMode="auto">
          <a:xfrm rot="5400000">
            <a:off x="437582" y="4600217"/>
            <a:ext cx="1779270" cy="2467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2" name="Рисунок 11" descr="C:\Users\копи-комп\Desktop\ФОТО Проект 23\IMG_20230217_104803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9455" y="2294017"/>
            <a:ext cx="2295525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копи-комп\Desktop\ФОТО Проект 23\IMG_20230217_105621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415" t="32371" r="35337" b="4567"/>
          <a:stretch/>
        </p:blipFill>
        <p:spPr bwMode="auto">
          <a:xfrm rot="5400000">
            <a:off x="7015715" y="1976366"/>
            <a:ext cx="1283970" cy="27692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4" name="Рисунок 13" descr="C:\Users\копи-комп\Desktop\ФОТО Проект 23\IMG_20230217_103708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147" t="1351" r="23745"/>
          <a:stretch/>
        </p:blipFill>
        <p:spPr bwMode="auto">
          <a:xfrm rot="5400000">
            <a:off x="3793616" y="2059384"/>
            <a:ext cx="1628775" cy="27647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5" name="Рисунок 14" descr="C:\Users\копи-комп\Desktop\ФОТО Проект 23\IMG_20230221_150924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7" t="1762" r="4647" b="9295"/>
          <a:stretch/>
        </p:blipFill>
        <p:spPr bwMode="auto">
          <a:xfrm rot="5400000">
            <a:off x="6287288" y="4236882"/>
            <a:ext cx="2552700" cy="24980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06814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pic>
        <p:nvPicPr>
          <p:cNvPr id="6" name="Рисунок 5" descr="C:\Users\копи-комп\Desktop\Фото к презентации\IMG-20240120-WA010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9408" y="692696"/>
            <a:ext cx="2878832" cy="2964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копи-комп\Desktop\Фото к презентации\IMG-20240120-WA01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950933"/>
            <a:ext cx="2540124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копи-комп\Desktop\Фото к презентации\IMG-20240120-WA010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8608" y="3789040"/>
            <a:ext cx="2590800" cy="292494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395536" y="188640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Отпечатывание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(родитель – ребёнок)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82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pic>
        <p:nvPicPr>
          <p:cNvPr id="8" name="Рисунок 7" descr="C:\Users\копи-комп\Desktop\Фото к презентации\IMG-20240121-WA012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3" y="1336010"/>
            <a:ext cx="1990725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копи-комп\Desktop\Фото к презентации\IMG-20240121-WA012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336011"/>
            <a:ext cx="2113915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копи-комп\Desktop\Фото к презентации\IMG-20240121-WA013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363154"/>
            <a:ext cx="2095500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копи-комп\Desktop\Фото к презентации\IMG-20240121-WA012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3" y="3861048"/>
            <a:ext cx="2959152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копи-комп\Desktop\Фото к презентации\IMG-20240121-WA013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956298"/>
            <a:ext cx="4111724" cy="27130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23528" y="188640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Граттаж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(скрести, царапать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 - ребёнок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442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04" y="0"/>
            <a:ext cx="9144000" cy="6883561"/>
          </a:xfrm>
          <a:prstGeom prst="rect">
            <a:avLst/>
          </a:prstGeom>
          <a:noFill/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885828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Каждая из этих техник — маленькая игра. Их использование позволяет детям чувствовать себя раскованнее, смелее, непосредственнее, развивает воображение, дает полную свободу для самовыражения.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Нетрадиционные техники рисования демонстрируют необычные сочетания материалов и инструментов. Несомненно, достоинством таких техник является универсальность их использования. Технология их выполнения интересна и доступна как взрослому, так и ребенку.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04" y="0"/>
            <a:ext cx="9144000" cy="6883561"/>
          </a:xfrm>
          <a:prstGeom prst="rect">
            <a:avLst/>
          </a:prstGeom>
          <a:noFill/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8429652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Свою теоретическую часть хочу закончить словами Маргариты 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Шкляровой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«Нетрадиционные техники рисования помогут детям почувствовать себя свободными, помогут раскрепоститься, увидеть и передать на бумаге то, что обычными способами сделать на много труднее. А главное, нетрадиционные техники рисования дают ребенку возможность удивиться и порадоваться миру.»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04" y="0"/>
            <a:ext cx="9144000" cy="6883561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857252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Техника пластилиновой живописи достаточно проста, но очень кропотливая. Вся аппликация выполнена из пластилиновых жгутиков, которые скручиваются в круг, овал, треугольник. Из нити или жгута можно делать простые работы, лепить буквы, изучать геометрические фигуры. Самые простые работы доступны даже малышам.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Рисование пластилиновыми жгутами: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Учит работать как по образцу, так и по собственному замыслу, развивая фантазию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Повышает интерес детей к художественному творчеству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Учится анализировать формы и размеры объекта труда, наблюдать, сравнивать, выделять черты сходства и различия предметов по размеру, по расположению в пространстве, находить нужное количество деталей и места их соединения.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Воспитывает и развивает любознательную активную, самостоятельную и творческую личность.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04" y="0"/>
            <a:ext cx="9144000" cy="6883561"/>
          </a:xfrm>
          <a:prstGeom prst="rect">
            <a:avLst/>
          </a:prstGeom>
          <a:noFill/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871540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 каждой работой с пластилином необходимо детям напомнить о правилах безопасного обращения с материалом.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Правила безопасности: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Пластилин – это не еда,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Брать в рот его нельзя.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 работой на стол клеёнку постели,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одежду и пол его не лепи.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ещё совет простой,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 работы,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Вытри руки и помой.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3"/>
          <a:srcRect l="16416" t="69554" r="12451" b="3383"/>
          <a:stretch/>
        </p:blipFill>
        <p:spPr>
          <a:xfrm>
            <a:off x="2143108" y="4286256"/>
            <a:ext cx="4825675" cy="2222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04" y="0"/>
            <a:ext cx="9144000" cy="6883561"/>
          </a:xfrm>
          <a:prstGeom prst="rect">
            <a:avLst/>
          </a:prstGeom>
          <a:noFill/>
        </p:spPr>
      </p:pic>
      <p:pic>
        <p:nvPicPr>
          <p:cNvPr id="3" name="Рисунок 2" descr="68bc31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14290"/>
            <a:ext cx="2928958" cy="2928958"/>
          </a:xfrm>
          <a:prstGeom prst="rect">
            <a:avLst/>
          </a:prstGeom>
        </p:spPr>
      </p:pic>
      <p:pic>
        <p:nvPicPr>
          <p:cNvPr id="4" name="Рисунок 3" descr="detsad-213569-15507365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214290"/>
            <a:ext cx="2461212" cy="3286124"/>
          </a:xfrm>
          <a:prstGeom prst="rect">
            <a:avLst/>
          </a:prstGeom>
        </p:spPr>
      </p:pic>
      <p:pic>
        <p:nvPicPr>
          <p:cNvPr id="5" name="Рисунок 4" descr="пл.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388" y="214290"/>
            <a:ext cx="2518190" cy="3357586"/>
          </a:xfrm>
          <a:prstGeom prst="rect">
            <a:avLst/>
          </a:prstGeom>
        </p:spPr>
      </p:pic>
      <p:pic>
        <p:nvPicPr>
          <p:cNvPr id="6" name="Рисунок 5" descr="risovanie-plastilinovymi-zhgutikami-images-bi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596" y="3214686"/>
            <a:ext cx="3214480" cy="3209821"/>
          </a:xfrm>
          <a:prstGeom prst="rect">
            <a:avLst/>
          </a:prstGeom>
        </p:spPr>
      </p:pic>
      <p:pic>
        <p:nvPicPr>
          <p:cNvPr id="7" name="Рисунок 6" descr="442319-plastilinom-1-klass-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9124" y="3286124"/>
            <a:ext cx="2449804" cy="321468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://pedsovet.su/_ld/266/523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76"/>
            <a:ext cx="9143999" cy="685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3783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183</Words>
  <Application>Microsoft Office PowerPoint</Application>
  <PresentationFormat>Экран (4:3)</PresentationFormat>
  <Paragraphs>91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          Применение в работе нетрадиционных техник рисования оказывает большое влияние развитие ребенка : -развивает у детей уверенность в собственных силах; -учит детей свободно выражать свой замысел (самостоятельность, инициатива); -развивает навыки ориентации на листе бумаги; -учит детей работать с разнообразными традиционными и нетрадиционными материалами и инструментами; -развивает чувство композиции, ритма, колорита, цветовосприятия, фантазию, эстетический вкус; -оказывает влияние на развитие психических функций ребенка- развивает память, внимание, логическое и образное мышление, воображение; -развивает тактильную чувствительность дошкольников; -не утомляет дошкольников, повышает работоспособность; -развивает творческие способности детей.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Admin</cp:lastModifiedBy>
  <cp:revision>115</cp:revision>
  <dcterms:created xsi:type="dcterms:W3CDTF">2016-04-20T15:33:21Z</dcterms:created>
  <dcterms:modified xsi:type="dcterms:W3CDTF">2024-03-25T10:44:57Z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2021002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S9.1.0</vt:lpwstr>
  </property>
</Properties>
</file>