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9" r:id="rId4"/>
    <p:sldId id="270" r:id="rId5"/>
    <p:sldId id="271" r:id="rId6"/>
    <p:sldId id="272" r:id="rId7"/>
    <p:sldId id="265" r:id="rId8"/>
    <p:sldId id="274" r:id="rId9"/>
    <p:sldId id="275" r:id="rId10"/>
    <p:sldId id="276" r:id="rId11"/>
    <p:sldId id="277" r:id="rId12"/>
    <p:sldId id="278" r:id="rId13"/>
    <p:sldId id="279" r:id="rId14"/>
    <p:sldId id="280" r:id="rId15"/>
    <p:sldId id="281" r:id="rId16"/>
    <p:sldId id="282" r:id="rId17"/>
    <p:sldId id="283" r:id="rId18"/>
    <p:sldId id="284" r:id="rId19"/>
    <p:sldId id="258" r:id="rId20"/>
    <p:sldId id="28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C67F7-E23F-4A3C-8C5E-DB2ECF39CF23}" type="doc">
      <dgm:prSet loTypeId="urn:microsoft.com/office/officeart/2008/layout/VerticalCurvedList" loCatId="list" qsTypeId="urn:microsoft.com/office/officeart/2005/8/quickstyle/simple1" qsCatId="simple" csTypeId="urn:microsoft.com/office/officeart/2005/8/colors/colorful1#1" csCatId="colorful" phldr="1"/>
      <dgm:spPr/>
      <dgm:t>
        <a:bodyPr/>
        <a:lstStyle/>
        <a:p>
          <a:endParaRPr lang="ru-RU"/>
        </a:p>
      </dgm:t>
    </dgm:pt>
    <dgm:pt modelId="{A0A40EE4-866B-4839-BBB2-D75EAE19F3A8}">
      <dgm:prSet/>
      <dgm:spPr/>
      <dgm:t>
        <a:bodyPr/>
        <a:lstStyle/>
        <a:p>
          <a:r>
            <a:rPr lang="ru-RU" smtClean="0"/>
            <a:t>Дискуссия</a:t>
          </a:r>
          <a:endParaRPr lang="ru-RU" dirty="0" smtClean="0"/>
        </a:p>
      </dgm:t>
    </dgm:pt>
    <dgm:pt modelId="{94D3AEBE-F9AD-444B-8E2F-E2D389D4A299}" type="parTrans" cxnId="{646CB1E6-E384-4000-B907-1D8355FBEEB6}">
      <dgm:prSet/>
      <dgm:spPr/>
      <dgm:t>
        <a:bodyPr/>
        <a:lstStyle/>
        <a:p>
          <a:endParaRPr lang="ru-RU"/>
        </a:p>
      </dgm:t>
    </dgm:pt>
    <dgm:pt modelId="{75D210AA-8B88-4383-8632-A7F88DF34123}" type="sibTrans" cxnId="{646CB1E6-E384-4000-B907-1D8355FBEEB6}">
      <dgm:prSet/>
      <dgm:spPr/>
      <dgm:t>
        <a:bodyPr/>
        <a:lstStyle/>
        <a:p>
          <a:endParaRPr lang="ru-RU"/>
        </a:p>
      </dgm:t>
    </dgm:pt>
    <dgm:pt modelId="{6C70416E-2695-4B5A-B667-191675B11F3A}">
      <dgm:prSet/>
      <dgm:spPr/>
      <dgm:t>
        <a:bodyPr/>
        <a:lstStyle/>
        <a:p>
          <a:r>
            <a:rPr lang="ru-RU" smtClean="0"/>
            <a:t>«Мозговой штурм»</a:t>
          </a:r>
          <a:endParaRPr lang="ru-RU" dirty="0" smtClean="0"/>
        </a:p>
      </dgm:t>
    </dgm:pt>
    <dgm:pt modelId="{0F6D7F13-4092-4D51-8B06-850FB4F44E9A}" type="parTrans" cxnId="{1239E5CC-0A96-4B91-B782-93FBA399849A}">
      <dgm:prSet/>
      <dgm:spPr/>
      <dgm:t>
        <a:bodyPr/>
        <a:lstStyle/>
        <a:p>
          <a:endParaRPr lang="ru-RU"/>
        </a:p>
      </dgm:t>
    </dgm:pt>
    <dgm:pt modelId="{B359D69B-ACF1-40F4-9113-F179CE3A1BFA}" type="sibTrans" cxnId="{1239E5CC-0A96-4B91-B782-93FBA399849A}">
      <dgm:prSet/>
      <dgm:spPr/>
      <dgm:t>
        <a:bodyPr/>
        <a:lstStyle/>
        <a:p>
          <a:endParaRPr lang="ru-RU"/>
        </a:p>
      </dgm:t>
    </dgm:pt>
    <dgm:pt modelId="{8A14B9B0-BD2C-471C-BCEC-D8423D9BA43C}">
      <dgm:prSet/>
      <dgm:spPr/>
      <dgm:t>
        <a:bodyPr/>
        <a:lstStyle/>
        <a:p>
          <a:r>
            <a:rPr lang="ru-RU" dirty="0" smtClean="0"/>
            <a:t>Ролевые, интерактивные игры</a:t>
          </a:r>
        </a:p>
      </dgm:t>
    </dgm:pt>
    <dgm:pt modelId="{C48C4262-0906-4F95-BAFE-8E9E0B3F973C}" type="parTrans" cxnId="{A07BDE24-6F9F-4A08-B526-02076CFA72FF}">
      <dgm:prSet/>
      <dgm:spPr/>
      <dgm:t>
        <a:bodyPr/>
        <a:lstStyle/>
        <a:p>
          <a:endParaRPr lang="ru-RU"/>
        </a:p>
      </dgm:t>
    </dgm:pt>
    <dgm:pt modelId="{12644EA6-7B06-4E54-A207-36E1C36F2CF1}" type="sibTrans" cxnId="{A07BDE24-6F9F-4A08-B526-02076CFA72FF}">
      <dgm:prSet/>
      <dgm:spPr/>
      <dgm:t>
        <a:bodyPr/>
        <a:lstStyle/>
        <a:p>
          <a:endParaRPr lang="ru-RU"/>
        </a:p>
      </dgm:t>
    </dgm:pt>
    <dgm:pt modelId="{6F440A59-963D-4B1A-9C90-90BECF03E499}">
      <dgm:prSet/>
      <dgm:spPr/>
      <dgm:t>
        <a:bodyPr/>
        <a:lstStyle/>
        <a:p>
          <a:r>
            <a:rPr lang="ru-RU" smtClean="0"/>
            <a:t>Кейс – метод</a:t>
          </a:r>
          <a:endParaRPr lang="ru-RU" dirty="0" smtClean="0"/>
        </a:p>
      </dgm:t>
    </dgm:pt>
    <dgm:pt modelId="{1868B08C-4B6A-450D-84A7-CE90375DBA69}" type="parTrans" cxnId="{F1DEB167-B2BF-47FE-AB7F-67F1999D80DE}">
      <dgm:prSet/>
      <dgm:spPr/>
      <dgm:t>
        <a:bodyPr/>
        <a:lstStyle/>
        <a:p>
          <a:endParaRPr lang="ru-RU"/>
        </a:p>
      </dgm:t>
    </dgm:pt>
    <dgm:pt modelId="{ABBD8E87-7FD0-41A1-971E-1D8BCBAC3F2D}" type="sibTrans" cxnId="{F1DEB167-B2BF-47FE-AB7F-67F1999D80DE}">
      <dgm:prSet/>
      <dgm:spPr/>
      <dgm:t>
        <a:bodyPr/>
        <a:lstStyle/>
        <a:p>
          <a:endParaRPr lang="ru-RU"/>
        </a:p>
      </dgm:t>
    </dgm:pt>
    <dgm:pt modelId="{6FDCC872-D32A-47A4-AAD8-96C26FC7049D}">
      <dgm:prSet/>
      <dgm:spPr/>
      <dgm:t>
        <a:bodyPr/>
        <a:lstStyle/>
        <a:p>
          <a:r>
            <a:rPr lang="ru-RU" smtClean="0"/>
            <a:t>Метод проектов</a:t>
          </a:r>
          <a:endParaRPr lang="ru-RU" dirty="0"/>
        </a:p>
      </dgm:t>
    </dgm:pt>
    <dgm:pt modelId="{FF0B5619-7827-4325-AA4A-9EDC7643AE61}" type="parTrans" cxnId="{D93FB3E5-F816-41D9-87BE-30BB788825C9}">
      <dgm:prSet/>
      <dgm:spPr/>
      <dgm:t>
        <a:bodyPr/>
        <a:lstStyle/>
        <a:p>
          <a:endParaRPr lang="ru-RU"/>
        </a:p>
      </dgm:t>
    </dgm:pt>
    <dgm:pt modelId="{49E0CDDA-8499-4254-B11A-0D829BD789F7}" type="sibTrans" cxnId="{D93FB3E5-F816-41D9-87BE-30BB788825C9}">
      <dgm:prSet/>
      <dgm:spPr/>
      <dgm:t>
        <a:bodyPr/>
        <a:lstStyle/>
        <a:p>
          <a:endParaRPr lang="ru-RU"/>
        </a:p>
      </dgm:t>
    </dgm:pt>
    <dgm:pt modelId="{DCB7DE60-D589-432E-9F22-4FC8606537FD}">
      <dgm:prSet/>
      <dgm:spPr/>
      <dgm:t>
        <a:bodyPr/>
        <a:lstStyle/>
        <a:p>
          <a:r>
            <a:rPr lang="ru-RU" dirty="0" smtClean="0"/>
            <a:t>Метод ассоциаций и др.</a:t>
          </a:r>
        </a:p>
      </dgm:t>
    </dgm:pt>
    <dgm:pt modelId="{C01F74E9-D3CD-468E-85D7-8A37F4A76940}" type="parTrans" cxnId="{63263400-D17B-452D-A472-60F40BFC907E}">
      <dgm:prSet/>
      <dgm:spPr/>
      <dgm:t>
        <a:bodyPr/>
        <a:lstStyle/>
        <a:p>
          <a:endParaRPr lang="ru-RU"/>
        </a:p>
      </dgm:t>
    </dgm:pt>
    <dgm:pt modelId="{9B148739-D539-4865-A155-92A350D210C6}" type="sibTrans" cxnId="{63263400-D17B-452D-A472-60F40BFC907E}">
      <dgm:prSet/>
      <dgm:spPr/>
      <dgm:t>
        <a:bodyPr/>
        <a:lstStyle/>
        <a:p>
          <a:endParaRPr lang="ru-RU"/>
        </a:p>
      </dgm:t>
    </dgm:pt>
    <dgm:pt modelId="{7E88A726-0929-4681-918B-BB78BA957443}" type="pres">
      <dgm:prSet presAssocID="{0B3C67F7-E23F-4A3C-8C5E-DB2ECF39CF23}" presName="Name0" presStyleCnt="0">
        <dgm:presLayoutVars>
          <dgm:chMax val="7"/>
          <dgm:chPref val="7"/>
          <dgm:dir/>
        </dgm:presLayoutVars>
      </dgm:prSet>
      <dgm:spPr/>
      <dgm:t>
        <a:bodyPr/>
        <a:lstStyle/>
        <a:p>
          <a:endParaRPr lang="ru-RU"/>
        </a:p>
      </dgm:t>
    </dgm:pt>
    <dgm:pt modelId="{66400C9B-0D52-430C-A3CD-1CAF509F288A}" type="pres">
      <dgm:prSet presAssocID="{0B3C67F7-E23F-4A3C-8C5E-DB2ECF39CF23}" presName="Name1" presStyleCnt="0"/>
      <dgm:spPr/>
    </dgm:pt>
    <dgm:pt modelId="{CF757E27-F705-4F45-8289-B328D421DA49}" type="pres">
      <dgm:prSet presAssocID="{0B3C67F7-E23F-4A3C-8C5E-DB2ECF39CF23}" presName="cycle" presStyleCnt="0"/>
      <dgm:spPr/>
    </dgm:pt>
    <dgm:pt modelId="{F93C5E15-3BAD-4A60-A53F-A72B24F816DD}" type="pres">
      <dgm:prSet presAssocID="{0B3C67F7-E23F-4A3C-8C5E-DB2ECF39CF23}" presName="srcNode" presStyleLbl="node1" presStyleIdx="0" presStyleCnt="6"/>
      <dgm:spPr/>
    </dgm:pt>
    <dgm:pt modelId="{3C60FA94-A761-4ED5-99A8-B4AF1886126C}" type="pres">
      <dgm:prSet presAssocID="{0B3C67F7-E23F-4A3C-8C5E-DB2ECF39CF23}" presName="conn" presStyleLbl="parChTrans1D2" presStyleIdx="0" presStyleCnt="1"/>
      <dgm:spPr/>
      <dgm:t>
        <a:bodyPr/>
        <a:lstStyle/>
        <a:p>
          <a:endParaRPr lang="ru-RU"/>
        </a:p>
      </dgm:t>
    </dgm:pt>
    <dgm:pt modelId="{B56CDE1A-90E2-4B52-AF35-528994FAC3AC}" type="pres">
      <dgm:prSet presAssocID="{0B3C67F7-E23F-4A3C-8C5E-DB2ECF39CF23}" presName="extraNode" presStyleLbl="node1" presStyleIdx="0" presStyleCnt="6"/>
      <dgm:spPr/>
    </dgm:pt>
    <dgm:pt modelId="{0B324106-227B-497A-8EC7-367DB4364EB6}" type="pres">
      <dgm:prSet presAssocID="{0B3C67F7-E23F-4A3C-8C5E-DB2ECF39CF23}" presName="dstNode" presStyleLbl="node1" presStyleIdx="0" presStyleCnt="6"/>
      <dgm:spPr/>
    </dgm:pt>
    <dgm:pt modelId="{8B868894-F43E-47EC-B274-E56D7EE0C568}" type="pres">
      <dgm:prSet presAssocID="{6F440A59-963D-4B1A-9C90-90BECF03E499}" presName="text_1" presStyleLbl="node1" presStyleIdx="0" presStyleCnt="6">
        <dgm:presLayoutVars>
          <dgm:bulletEnabled val="1"/>
        </dgm:presLayoutVars>
      </dgm:prSet>
      <dgm:spPr/>
      <dgm:t>
        <a:bodyPr/>
        <a:lstStyle/>
        <a:p>
          <a:endParaRPr lang="ru-RU"/>
        </a:p>
      </dgm:t>
    </dgm:pt>
    <dgm:pt modelId="{2F6116D6-0186-4FEA-AC00-33E7A8E23F6F}" type="pres">
      <dgm:prSet presAssocID="{6F440A59-963D-4B1A-9C90-90BECF03E499}" presName="accent_1" presStyleCnt="0"/>
      <dgm:spPr/>
    </dgm:pt>
    <dgm:pt modelId="{B9757E4A-5C27-4128-A0A5-682545EC29C0}" type="pres">
      <dgm:prSet presAssocID="{6F440A59-963D-4B1A-9C90-90BECF03E499}" presName="accentRepeatNode" presStyleLbl="solidFgAcc1" presStyleIdx="0" presStyleCnt="6"/>
      <dgm:spPr/>
    </dgm:pt>
    <dgm:pt modelId="{A336FC39-136E-4E25-A432-0BC7A8A083FE}" type="pres">
      <dgm:prSet presAssocID="{6C70416E-2695-4B5A-B667-191675B11F3A}" presName="text_2" presStyleLbl="node1" presStyleIdx="1" presStyleCnt="6">
        <dgm:presLayoutVars>
          <dgm:bulletEnabled val="1"/>
        </dgm:presLayoutVars>
      </dgm:prSet>
      <dgm:spPr/>
      <dgm:t>
        <a:bodyPr/>
        <a:lstStyle/>
        <a:p>
          <a:endParaRPr lang="ru-RU"/>
        </a:p>
      </dgm:t>
    </dgm:pt>
    <dgm:pt modelId="{1FFA7FEF-7BE2-4416-8A83-538FDAA615B4}" type="pres">
      <dgm:prSet presAssocID="{6C70416E-2695-4B5A-B667-191675B11F3A}" presName="accent_2" presStyleCnt="0"/>
      <dgm:spPr/>
    </dgm:pt>
    <dgm:pt modelId="{D1964602-97A4-4CCD-8B18-6003177F6E8D}" type="pres">
      <dgm:prSet presAssocID="{6C70416E-2695-4B5A-B667-191675B11F3A}" presName="accentRepeatNode" presStyleLbl="solidFgAcc1" presStyleIdx="1" presStyleCnt="6"/>
      <dgm:spPr/>
    </dgm:pt>
    <dgm:pt modelId="{1C15E87C-DEAC-4040-A9F7-91020CE8D8E7}" type="pres">
      <dgm:prSet presAssocID="{A0A40EE4-866B-4839-BBB2-D75EAE19F3A8}" presName="text_3" presStyleLbl="node1" presStyleIdx="2" presStyleCnt="6">
        <dgm:presLayoutVars>
          <dgm:bulletEnabled val="1"/>
        </dgm:presLayoutVars>
      </dgm:prSet>
      <dgm:spPr/>
      <dgm:t>
        <a:bodyPr/>
        <a:lstStyle/>
        <a:p>
          <a:endParaRPr lang="ru-RU"/>
        </a:p>
      </dgm:t>
    </dgm:pt>
    <dgm:pt modelId="{E797447B-ABC8-4C5A-A5E5-5271C343D2CB}" type="pres">
      <dgm:prSet presAssocID="{A0A40EE4-866B-4839-BBB2-D75EAE19F3A8}" presName="accent_3" presStyleCnt="0"/>
      <dgm:spPr/>
    </dgm:pt>
    <dgm:pt modelId="{027FFE1B-D8C1-4490-8F11-9161D9DE28C5}" type="pres">
      <dgm:prSet presAssocID="{A0A40EE4-866B-4839-BBB2-D75EAE19F3A8}" presName="accentRepeatNode" presStyleLbl="solidFgAcc1" presStyleIdx="2" presStyleCnt="6"/>
      <dgm:spPr/>
    </dgm:pt>
    <dgm:pt modelId="{C625824D-0C63-4507-93D4-3E1EA69A120A}" type="pres">
      <dgm:prSet presAssocID="{6FDCC872-D32A-47A4-AAD8-96C26FC7049D}" presName="text_4" presStyleLbl="node1" presStyleIdx="3" presStyleCnt="6">
        <dgm:presLayoutVars>
          <dgm:bulletEnabled val="1"/>
        </dgm:presLayoutVars>
      </dgm:prSet>
      <dgm:spPr/>
      <dgm:t>
        <a:bodyPr/>
        <a:lstStyle/>
        <a:p>
          <a:endParaRPr lang="ru-RU"/>
        </a:p>
      </dgm:t>
    </dgm:pt>
    <dgm:pt modelId="{67250518-C14B-4E19-BB19-E84C66CA7F25}" type="pres">
      <dgm:prSet presAssocID="{6FDCC872-D32A-47A4-AAD8-96C26FC7049D}" presName="accent_4" presStyleCnt="0"/>
      <dgm:spPr/>
    </dgm:pt>
    <dgm:pt modelId="{4FEB36DA-5B06-4C92-8340-AC6DBC3C8D75}" type="pres">
      <dgm:prSet presAssocID="{6FDCC872-D32A-47A4-AAD8-96C26FC7049D}" presName="accentRepeatNode" presStyleLbl="solidFgAcc1" presStyleIdx="3" presStyleCnt="6"/>
      <dgm:spPr/>
    </dgm:pt>
    <dgm:pt modelId="{FDACB40A-C612-4FBD-B878-F8421CC7573A}" type="pres">
      <dgm:prSet presAssocID="{8A14B9B0-BD2C-471C-BCEC-D8423D9BA43C}" presName="text_5" presStyleLbl="node1" presStyleIdx="4" presStyleCnt="6">
        <dgm:presLayoutVars>
          <dgm:bulletEnabled val="1"/>
        </dgm:presLayoutVars>
      </dgm:prSet>
      <dgm:spPr/>
      <dgm:t>
        <a:bodyPr/>
        <a:lstStyle/>
        <a:p>
          <a:endParaRPr lang="ru-RU"/>
        </a:p>
      </dgm:t>
    </dgm:pt>
    <dgm:pt modelId="{1D6337BD-D833-4F80-B822-9C588F59C1DF}" type="pres">
      <dgm:prSet presAssocID="{8A14B9B0-BD2C-471C-BCEC-D8423D9BA43C}" presName="accent_5" presStyleCnt="0"/>
      <dgm:spPr/>
    </dgm:pt>
    <dgm:pt modelId="{078698B3-9768-4761-BFBE-C4065E5D8300}" type="pres">
      <dgm:prSet presAssocID="{8A14B9B0-BD2C-471C-BCEC-D8423D9BA43C}" presName="accentRepeatNode" presStyleLbl="solidFgAcc1" presStyleIdx="4" presStyleCnt="6"/>
      <dgm:spPr/>
    </dgm:pt>
    <dgm:pt modelId="{DBCDE1DD-4DFE-41A4-9A57-D469E437B818}" type="pres">
      <dgm:prSet presAssocID="{DCB7DE60-D589-432E-9F22-4FC8606537FD}" presName="text_6" presStyleLbl="node1" presStyleIdx="5" presStyleCnt="6">
        <dgm:presLayoutVars>
          <dgm:bulletEnabled val="1"/>
        </dgm:presLayoutVars>
      </dgm:prSet>
      <dgm:spPr/>
      <dgm:t>
        <a:bodyPr/>
        <a:lstStyle/>
        <a:p>
          <a:endParaRPr lang="ru-RU"/>
        </a:p>
      </dgm:t>
    </dgm:pt>
    <dgm:pt modelId="{1E6F5734-1B83-416A-AF12-A06FBA8783CB}" type="pres">
      <dgm:prSet presAssocID="{DCB7DE60-D589-432E-9F22-4FC8606537FD}" presName="accent_6" presStyleCnt="0"/>
      <dgm:spPr/>
    </dgm:pt>
    <dgm:pt modelId="{0C0498A5-D6F7-4FF4-8365-C026C8EBE4B6}" type="pres">
      <dgm:prSet presAssocID="{DCB7DE60-D589-432E-9F22-4FC8606537FD}" presName="accentRepeatNode" presStyleLbl="solidFgAcc1" presStyleIdx="5" presStyleCnt="6"/>
      <dgm:spPr/>
    </dgm:pt>
  </dgm:ptLst>
  <dgm:cxnLst>
    <dgm:cxn modelId="{E8B5627F-2AA7-4913-B3A0-BDDAA1D696C3}" type="presOf" srcId="{6FDCC872-D32A-47A4-AAD8-96C26FC7049D}" destId="{C625824D-0C63-4507-93D4-3E1EA69A120A}" srcOrd="0" destOrd="0" presId="urn:microsoft.com/office/officeart/2008/layout/VerticalCurvedList"/>
    <dgm:cxn modelId="{63263400-D17B-452D-A472-60F40BFC907E}" srcId="{0B3C67F7-E23F-4A3C-8C5E-DB2ECF39CF23}" destId="{DCB7DE60-D589-432E-9F22-4FC8606537FD}" srcOrd="5" destOrd="0" parTransId="{C01F74E9-D3CD-468E-85D7-8A37F4A76940}" sibTransId="{9B148739-D539-4865-A155-92A350D210C6}"/>
    <dgm:cxn modelId="{F1DEB167-B2BF-47FE-AB7F-67F1999D80DE}" srcId="{0B3C67F7-E23F-4A3C-8C5E-DB2ECF39CF23}" destId="{6F440A59-963D-4B1A-9C90-90BECF03E499}" srcOrd="0" destOrd="0" parTransId="{1868B08C-4B6A-450D-84A7-CE90375DBA69}" sibTransId="{ABBD8E87-7FD0-41A1-971E-1D8BCBAC3F2D}"/>
    <dgm:cxn modelId="{5F865C4D-3414-436B-B8A9-3DF787352182}" type="presOf" srcId="{6F440A59-963D-4B1A-9C90-90BECF03E499}" destId="{8B868894-F43E-47EC-B274-E56D7EE0C568}" srcOrd="0" destOrd="0" presId="urn:microsoft.com/office/officeart/2008/layout/VerticalCurvedList"/>
    <dgm:cxn modelId="{646CB1E6-E384-4000-B907-1D8355FBEEB6}" srcId="{0B3C67F7-E23F-4A3C-8C5E-DB2ECF39CF23}" destId="{A0A40EE4-866B-4839-BBB2-D75EAE19F3A8}" srcOrd="2" destOrd="0" parTransId="{94D3AEBE-F9AD-444B-8E2F-E2D389D4A299}" sibTransId="{75D210AA-8B88-4383-8632-A7F88DF34123}"/>
    <dgm:cxn modelId="{A07BDE24-6F9F-4A08-B526-02076CFA72FF}" srcId="{0B3C67F7-E23F-4A3C-8C5E-DB2ECF39CF23}" destId="{8A14B9B0-BD2C-471C-BCEC-D8423D9BA43C}" srcOrd="4" destOrd="0" parTransId="{C48C4262-0906-4F95-BAFE-8E9E0B3F973C}" sibTransId="{12644EA6-7B06-4E54-A207-36E1C36F2CF1}"/>
    <dgm:cxn modelId="{D93FB3E5-F816-41D9-87BE-30BB788825C9}" srcId="{0B3C67F7-E23F-4A3C-8C5E-DB2ECF39CF23}" destId="{6FDCC872-D32A-47A4-AAD8-96C26FC7049D}" srcOrd="3" destOrd="0" parTransId="{FF0B5619-7827-4325-AA4A-9EDC7643AE61}" sibTransId="{49E0CDDA-8499-4254-B11A-0D829BD789F7}"/>
    <dgm:cxn modelId="{E0B2042C-E962-4DCE-8BCA-C776032F09F0}" type="presOf" srcId="{A0A40EE4-866B-4839-BBB2-D75EAE19F3A8}" destId="{1C15E87C-DEAC-4040-A9F7-91020CE8D8E7}" srcOrd="0" destOrd="0" presId="urn:microsoft.com/office/officeart/2008/layout/VerticalCurvedList"/>
    <dgm:cxn modelId="{62224C25-1EF9-4185-A634-0A686EDEB592}" type="presOf" srcId="{0B3C67F7-E23F-4A3C-8C5E-DB2ECF39CF23}" destId="{7E88A726-0929-4681-918B-BB78BA957443}" srcOrd="0" destOrd="0" presId="urn:microsoft.com/office/officeart/2008/layout/VerticalCurvedList"/>
    <dgm:cxn modelId="{CC839E2E-03B8-4BA9-BD2E-39B7B544C6F6}" type="presOf" srcId="{6C70416E-2695-4B5A-B667-191675B11F3A}" destId="{A336FC39-136E-4E25-A432-0BC7A8A083FE}" srcOrd="0" destOrd="0" presId="urn:microsoft.com/office/officeart/2008/layout/VerticalCurvedList"/>
    <dgm:cxn modelId="{F54105DF-B771-48C2-86AF-BBD4069500C9}" type="presOf" srcId="{8A14B9B0-BD2C-471C-BCEC-D8423D9BA43C}" destId="{FDACB40A-C612-4FBD-B878-F8421CC7573A}" srcOrd="0" destOrd="0" presId="urn:microsoft.com/office/officeart/2008/layout/VerticalCurvedList"/>
    <dgm:cxn modelId="{D18C7FC6-0C01-4B0C-8B94-70071D24C269}" type="presOf" srcId="{DCB7DE60-D589-432E-9F22-4FC8606537FD}" destId="{DBCDE1DD-4DFE-41A4-9A57-D469E437B818}" srcOrd="0" destOrd="0" presId="urn:microsoft.com/office/officeart/2008/layout/VerticalCurvedList"/>
    <dgm:cxn modelId="{1239E5CC-0A96-4B91-B782-93FBA399849A}" srcId="{0B3C67F7-E23F-4A3C-8C5E-DB2ECF39CF23}" destId="{6C70416E-2695-4B5A-B667-191675B11F3A}" srcOrd="1" destOrd="0" parTransId="{0F6D7F13-4092-4D51-8B06-850FB4F44E9A}" sibTransId="{B359D69B-ACF1-40F4-9113-F179CE3A1BFA}"/>
    <dgm:cxn modelId="{85EB6653-CC2F-441D-99F3-C7C86A66EF31}" type="presOf" srcId="{ABBD8E87-7FD0-41A1-971E-1D8BCBAC3F2D}" destId="{3C60FA94-A761-4ED5-99A8-B4AF1886126C}" srcOrd="0" destOrd="0" presId="urn:microsoft.com/office/officeart/2008/layout/VerticalCurvedList"/>
    <dgm:cxn modelId="{17ADC853-7C0F-4AEA-BA5F-544B48E30F4B}" type="presParOf" srcId="{7E88A726-0929-4681-918B-BB78BA957443}" destId="{66400C9B-0D52-430C-A3CD-1CAF509F288A}" srcOrd="0" destOrd="0" presId="urn:microsoft.com/office/officeart/2008/layout/VerticalCurvedList"/>
    <dgm:cxn modelId="{C76406A4-7066-448F-9A48-9853330B5D61}" type="presParOf" srcId="{66400C9B-0D52-430C-A3CD-1CAF509F288A}" destId="{CF757E27-F705-4F45-8289-B328D421DA49}" srcOrd="0" destOrd="0" presId="urn:microsoft.com/office/officeart/2008/layout/VerticalCurvedList"/>
    <dgm:cxn modelId="{33BB5077-9187-4D94-B4CB-9E9E36A67270}" type="presParOf" srcId="{CF757E27-F705-4F45-8289-B328D421DA49}" destId="{F93C5E15-3BAD-4A60-A53F-A72B24F816DD}" srcOrd="0" destOrd="0" presId="urn:microsoft.com/office/officeart/2008/layout/VerticalCurvedList"/>
    <dgm:cxn modelId="{EFEECDCB-E745-41B2-BBEE-D0803124F947}" type="presParOf" srcId="{CF757E27-F705-4F45-8289-B328D421DA49}" destId="{3C60FA94-A761-4ED5-99A8-B4AF1886126C}" srcOrd="1" destOrd="0" presId="urn:microsoft.com/office/officeart/2008/layout/VerticalCurvedList"/>
    <dgm:cxn modelId="{F249447D-D6F6-41EA-96C5-73E91E112B2B}" type="presParOf" srcId="{CF757E27-F705-4F45-8289-B328D421DA49}" destId="{B56CDE1A-90E2-4B52-AF35-528994FAC3AC}" srcOrd="2" destOrd="0" presId="urn:microsoft.com/office/officeart/2008/layout/VerticalCurvedList"/>
    <dgm:cxn modelId="{B3E5D63C-8F8D-4436-B0B5-D015DF2E4D84}" type="presParOf" srcId="{CF757E27-F705-4F45-8289-B328D421DA49}" destId="{0B324106-227B-497A-8EC7-367DB4364EB6}" srcOrd="3" destOrd="0" presId="urn:microsoft.com/office/officeart/2008/layout/VerticalCurvedList"/>
    <dgm:cxn modelId="{58808E43-B6E3-4548-B2A6-BBBDEA7A78B9}" type="presParOf" srcId="{66400C9B-0D52-430C-A3CD-1CAF509F288A}" destId="{8B868894-F43E-47EC-B274-E56D7EE0C568}" srcOrd="1" destOrd="0" presId="urn:microsoft.com/office/officeart/2008/layout/VerticalCurvedList"/>
    <dgm:cxn modelId="{38A79D8C-F59E-4857-8754-BF22FD4E26EA}" type="presParOf" srcId="{66400C9B-0D52-430C-A3CD-1CAF509F288A}" destId="{2F6116D6-0186-4FEA-AC00-33E7A8E23F6F}" srcOrd="2" destOrd="0" presId="urn:microsoft.com/office/officeart/2008/layout/VerticalCurvedList"/>
    <dgm:cxn modelId="{1B9237A6-5F03-4738-B59A-916DAB8DCE04}" type="presParOf" srcId="{2F6116D6-0186-4FEA-AC00-33E7A8E23F6F}" destId="{B9757E4A-5C27-4128-A0A5-682545EC29C0}" srcOrd="0" destOrd="0" presId="urn:microsoft.com/office/officeart/2008/layout/VerticalCurvedList"/>
    <dgm:cxn modelId="{9A24D11B-9633-4288-A580-D222F29CBE78}" type="presParOf" srcId="{66400C9B-0D52-430C-A3CD-1CAF509F288A}" destId="{A336FC39-136E-4E25-A432-0BC7A8A083FE}" srcOrd="3" destOrd="0" presId="urn:microsoft.com/office/officeart/2008/layout/VerticalCurvedList"/>
    <dgm:cxn modelId="{F296B0B8-8C46-418C-B235-4E99DD243DA0}" type="presParOf" srcId="{66400C9B-0D52-430C-A3CD-1CAF509F288A}" destId="{1FFA7FEF-7BE2-4416-8A83-538FDAA615B4}" srcOrd="4" destOrd="0" presId="urn:microsoft.com/office/officeart/2008/layout/VerticalCurvedList"/>
    <dgm:cxn modelId="{31683BDE-EC0B-42DC-81E0-5D033CB2071B}" type="presParOf" srcId="{1FFA7FEF-7BE2-4416-8A83-538FDAA615B4}" destId="{D1964602-97A4-4CCD-8B18-6003177F6E8D}" srcOrd="0" destOrd="0" presId="urn:microsoft.com/office/officeart/2008/layout/VerticalCurvedList"/>
    <dgm:cxn modelId="{38A7205B-BCEE-4A07-A017-ED9BDD41C939}" type="presParOf" srcId="{66400C9B-0D52-430C-A3CD-1CAF509F288A}" destId="{1C15E87C-DEAC-4040-A9F7-91020CE8D8E7}" srcOrd="5" destOrd="0" presId="urn:microsoft.com/office/officeart/2008/layout/VerticalCurvedList"/>
    <dgm:cxn modelId="{D8CF1074-2AC3-4556-87C9-EA74F16BF8E5}" type="presParOf" srcId="{66400C9B-0D52-430C-A3CD-1CAF509F288A}" destId="{E797447B-ABC8-4C5A-A5E5-5271C343D2CB}" srcOrd="6" destOrd="0" presId="urn:microsoft.com/office/officeart/2008/layout/VerticalCurvedList"/>
    <dgm:cxn modelId="{BDC12050-5984-48C7-8FE6-EB18A4CCA750}" type="presParOf" srcId="{E797447B-ABC8-4C5A-A5E5-5271C343D2CB}" destId="{027FFE1B-D8C1-4490-8F11-9161D9DE28C5}" srcOrd="0" destOrd="0" presId="urn:microsoft.com/office/officeart/2008/layout/VerticalCurvedList"/>
    <dgm:cxn modelId="{D8C6C6E3-640D-4595-BB13-77814208786A}" type="presParOf" srcId="{66400C9B-0D52-430C-A3CD-1CAF509F288A}" destId="{C625824D-0C63-4507-93D4-3E1EA69A120A}" srcOrd="7" destOrd="0" presId="urn:microsoft.com/office/officeart/2008/layout/VerticalCurvedList"/>
    <dgm:cxn modelId="{C30BE8E1-8293-49B8-8DD3-8EA4C4B4BE6B}" type="presParOf" srcId="{66400C9B-0D52-430C-A3CD-1CAF509F288A}" destId="{67250518-C14B-4E19-BB19-E84C66CA7F25}" srcOrd="8" destOrd="0" presId="urn:microsoft.com/office/officeart/2008/layout/VerticalCurvedList"/>
    <dgm:cxn modelId="{E9A2B33E-4648-4F8B-95EC-8A80056572F3}" type="presParOf" srcId="{67250518-C14B-4E19-BB19-E84C66CA7F25}" destId="{4FEB36DA-5B06-4C92-8340-AC6DBC3C8D75}" srcOrd="0" destOrd="0" presId="urn:microsoft.com/office/officeart/2008/layout/VerticalCurvedList"/>
    <dgm:cxn modelId="{CC89BE75-366A-42E8-85B3-B65B4FB5C951}" type="presParOf" srcId="{66400C9B-0D52-430C-A3CD-1CAF509F288A}" destId="{FDACB40A-C612-4FBD-B878-F8421CC7573A}" srcOrd="9" destOrd="0" presId="urn:microsoft.com/office/officeart/2008/layout/VerticalCurvedList"/>
    <dgm:cxn modelId="{65529B78-91D8-4D97-938A-C141B2AD8D61}" type="presParOf" srcId="{66400C9B-0D52-430C-A3CD-1CAF509F288A}" destId="{1D6337BD-D833-4F80-B822-9C588F59C1DF}" srcOrd="10" destOrd="0" presId="urn:microsoft.com/office/officeart/2008/layout/VerticalCurvedList"/>
    <dgm:cxn modelId="{B03ED565-5FD1-4732-9DE8-B59F70D0BC54}" type="presParOf" srcId="{1D6337BD-D833-4F80-B822-9C588F59C1DF}" destId="{078698B3-9768-4761-BFBE-C4065E5D8300}" srcOrd="0" destOrd="0" presId="urn:microsoft.com/office/officeart/2008/layout/VerticalCurvedList"/>
    <dgm:cxn modelId="{5DFF94F3-057D-48A0-908D-BAC189541D4A}" type="presParOf" srcId="{66400C9B-0D52-430C-A3CD-1CAF509F288A}" destId="{DBCDE1DD-4DFE-41A4-9A57-D469E437B818}" srcOrd="11" destOrd="0" presId="urn:microsoft.com/office/officeart/2008/layout/VerticalCurvedList"/>
    <dgm:cxn modelId="{D0F57605-17AE-4846-B903-4F688688ED72}" type="presParOf" srcId="{66400C9B-0D52-430C-A3CD-1CAF509F288A}" destId="{1E6F5734-1B83-416A-AF12-A06FBA8783CB}" srcOrd="12" destOrd="0" presId="urn:microsoft.com/office/officeart/2008/layout/VerticalCurvedList"/>
    <dgm:cxn modelId="{DF390F3B-EAA8-4FF6-8D3D-488E91BB3399}" type="presParOf" srcId="{1E6F5734-1B83-416A-AF12-A06FBA8783CB}" destId="{0C0498A5-D6F7-4FF4-8365-C026C8EBE4B6}"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0FA94-A761-4ED5-99A8-B4AF1886126C}">
      <dsp:nvSpPr>
        <dsp:cNvPr id="0" name=""/>
        <dsp:cNvSpPr/>
      </dsp:nvSpPr>
      <dsp:spPr>
        <a:xfrm>
          <a:off x="-5210386" y="-798064"/>
          <a:ext cx="6204640" cy="6204640"/>
        </a:xfrm>
        <a:prstGeom prst="blockArc">
          <a:avLst>
            <a:gd name="adj1" fmla="val 18900000"/>
            <a:gd name="adj2" fmla="val 2700000"/>
            <a:gd name="adj3" fmla="val 34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868894-F43E-47EC-B274-E56D7EE0C568}">
      <dsp:nvSpPr>
        <dsp:cNvPr id="0" name=""/>
        <dsp:cNvSpPr/>
      </dsp:nvSpPr>
      <dsp:spPr>
        <a:xfrm>
          <a:off x="370796" y="242684"/>
          <a:ext cx="5902121" cy="4851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ru-RU" sz="2500" kern="1200" smtClean="0"/>
            <a:t>Кейс – метод</a:t>
          </a:r>
          <a:endParaRPr lang="ru-RU" sz="2500" kern="1200" dirty="0" smtClean="0"/>
        </a:p>
      </dsp:txBody>
      <dsp:txXfrm>
        <a:off x="370796" y="242684"/>
        <a:ext cx="5902121" cy="485184"/>
      </dsp:txXfrm>
    </dsp:sp>
    <dsp:sp modelId="{B9757E4A-5C27-4128-A0A5-682545EC29C0}">
      <dsp:nvSpPr>
        <dsp:cNvPr id="0" name=""/>
        <dsp:cNvSpPr/>
      </dsp:nvSpPr>
      <dsp:spPr>
        <a:xfrm>
          <a:off x="67556" y="182036"/>
          <a:ext cx="606480" cy="60648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6FC39-136E-4E25-A432-0BC7A8A083FE}">
      <dsp:nvSpPr>
        <dsp:cNvPr id="0" name=""/>
        <dsp:cNvSpPr/>
      </dsp:nvSpPr>
      <dsp:spPr>
        <a:xfrm>
          <a:off x="769893" y="970368"/>
          <a:ext cx="5503024" cy="4851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ru-RU" sz="2500" kern="1200" smtClean="0"/>
            <a:t>«Мозговой штурм»</a:t>
          </a:r>
          <a:endParaRPr lang="ru-RU" sz="2500" kern="1200" dirty="0" smtClean="0"/>
        </a:p>
      </dsp:txBody>
      <dsp:txXfrm>
        <a:off x="769893" y="970368"/>
        <a:ext cx="5503024" cy="485184"/>
      </dsp:txXfrm>
    </dsp:sp>
    <dsp:sp modelId="{D1964602-97A4-4CCD-8B18-6003177F6E8D}">
      <dsp:nvSpPr>
        <dsp:cNvPr id="0" name=""/>
        <dsp:cNvSpPr/>
      </dsp:nvSpPr>
      <dsp:spPr>
        <a:xfrm>
          <a:off x="466653" y="909720"/>
          <a:ext cx="606480" cy="60648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5E87C-DEAC-4040-A9F7-91020CE8D8E7}">
      <dsp:nvSpPr>
        <dsp:cNvPr id="0" name=""/>
        <dsp:cNvSpPr/>
      </dsp:nvSpPr>
      <dsp:spPr>
        <a:xfrm>
          <a:off x="952390" y="1698052"/>
          <a:ext cx="5320527" cy="48518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ru-RU" sz="2500" kern="1200" smtClean="0"/>
            <a:t>Дискуссия</a:t>
          </a:r>
          <a:endParaRPr lang="ru-RU" sz="2500" kern="1200" dirty="0" smtClean="0"/>
        </a:p>
      </dsp:txBody>
      <dsp:txXfrm>
        <a:off x="952390" y="1698052"/>
        <a:ext cx="5320527" cy="485184"/>
      </dsp:txXfrm>
    </dsp:sp>
    <dsp:sp modelId="{027FFE1B-D8C1-4490-8F11-9161D9DE28C5}">
      <dsp:nvSpPr>
        <dsp:cNvPr id="0" name=""/>
        <dsp:cNvSpPr/>
      </dsp:nvSpPr>
      <dsp:spPr>
        <a:xfrm>
          <a:off x="649150" y="1637404"/>
          <a:ext cx="606480" cy="60648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25824D-0C63-4507-93D4-3E1EA69A120A}">
      <dsp:nvSpPr>
        <dsp:cNvPr id="0" name=""/>
        <dsp:cNvSpPr/>
      </dsp:nvSpPr>
      <dsp:spPr>
        <a:xfrm>
          <a:off x="952390" y="2425275"/>
          <a:ext cx="5320527" cy="4851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ru-RU" sz="2500" kern="1200" smtClean="0"/>
            <a:t>Метод проектов</a:t>
          </a:r>
          <a:endParaRPr lang="ru-RU" sz="2500" kern="1200" dirty="0"/>
        </a:p>
      </dsp:txBody>
      <dsp:txXfrm>
        <a:off x="952390" y="2425275"/>
        <a:ext cx="5320527" cy="485184"/>
      </dsp:txXfrm>
    </dsp:sp>
    <dsp:sp modelId="{4FEB36DA-5B06-4C92-8340-AC6DBC3C8D75}">
      <dsp:nvSpPr>
        <dsp:cNvPr id="0" name=""/>
        <dsp:cNvSpPr/>
      </dsp:nvSpPr>
      <dsp:spPr>
        <a:xfrm>
          <a:off x="649150" y="2364627"/>
          <a:ext cx="606480" cy="60648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ACB40A-C612-4FBD-B878-F8421CC7573A}">
      <dsp:nvSpPr>
        <dsp:cNvPr id="0" name=""/>
        <dsp:cNvSpPr/>
      </dsp:nvSpPr>
      <dsp:spPr>
        <a:xfrm>
          <a:off x="769893" y="3152959"/>
          <a:ext cx="5503024" cy="48518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ru-RU" sz="2500" kern="1200" dirty="0" smtClean="0"/>
            <a:t>Ролевые, интерактивные игры</a:t>
          </a:r>
        </a:p>
      </dsp:txBody>
      <dsp:txXfrm>
        <a:off x="769893" y="3152959"/>
        <a:ext cx="5503024" cy="485184"/>
      </dsp:txXfrm>
    </dsp:sp>
    <dsp:sp modelId="{078698B3-9768-4761-BFBE-C4065E5D8300}">
      <dsp:nvSpPr>
        <dsp:cNvPr id="0" name=""/>
        <dsp:cNvSpPr/>
      </dsp:nvSpPr>
      <dsp:spPr>
        <a:xfrm>
          <a:off x="466653" y="3092311"/>
          <a:ext cx="606480" cy="60648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CDE1DD-4DFE-41A4-9A57-D469E437B818}">
      <dsp:nvSpPr>
        <dsp:cNvPr id="0" name=""/>
        <dsp:cNvSpPr/>
      </dsp:nvSpPr>
      <dsp:spPr>
        <a:xfrm>
          <a:off x="370796" y="3880643"/>
          <a:ext cx="5902121" cy="4851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115" tIns="63500" rIns="63500" bIns="63500" numCol="1" spcCol="1270" anchor="ctr" anchorCtr="0">
          <a:noAutofit/>
        </a:bodyPr>
        <a:lstStyle/>
        <a:p>
          <a:pPr lvl="0" algn="l" defTabSz="1111250">
            <a:lnSpc>
              <a:spcPct val="90000"/>
            </a:lnSpc>
            <a:spcBef>
              <a:spcPct val="0"/>
            </a:spcBef>
            <a:spcAft>
              <a:spcPct val="35000"/>
            </a:spcAft>
          </a:pPr>
          <a:r>
            <a:rPr lang="ru-RU" sz="2500" kern="1200" dirty="0" smtClean="0"/>
            <a:t>Метод ассоциаций и др.</a:t>
          </a:r>
        </a:p>
      </dsp:txBody>
      <dsp:txXfrm>
        <a:off x="370796" y="3880643"/>
        <a:ext cx="5902121" cy="485184"/>
      </dsp:txXfrm>
    </dsp:sp>
    <dsp:sp modelId="{0C0498A5-D6F7-4FF4-8365-C026C8EBE4B6}">
      <dsp:nvSpPr>
        <dsp:cNvPr id="0" name=""/>
        <dsp:cNvSpPr/>
      </dsp:nvSpPr>
      <dsp:spPr>
        <a:xfrm>
          <a:off x="67556" y="3819995"/>
          <a:ext cx="606480" cy="60648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DDCF97-ED23-45C3-807A-82F47CDBD613}" type="datetimeFigureOut">
              <a:rPr lang="ru-RU" smtClean="0"/>
              <a:pPr/>
              <a:t>05.12.2018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xmlns="" val="403881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DDCF97-ED23-45C3-807A-82F47CDBD613}" type="datetimeFigureOut">
              <a:rPr lang="ru-RU" smtClean="0"/>
              <a:pPr/>
              <a:t>05.12.2018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xmlns="" val="112839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DDCF97-ED23-45C3-807A-82F47CDBD613}" type="datetimeFigureOut">
              <a:rPr lang="ru-RU" smtClean="0"/>
              <a:pPr/>
              <a:t>05.12.2018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xmlns="" val="429095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DDCF97-ED23-45C3-807A-82F47CDBD613}" type="datetimeFigureOut">
              <a:rPr lang="ru-RU" smtClean="0"/>
              <a:pPr/>
              <a:t>05.12.2018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xmlns="" val="46612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DDCF97-ED23-45C3-807A-82F47CDBD613}" type="datetimeFigureOut">
              <a:rPr lang="ru-RU" smtClean="0"/>
              <a:pPr/>
              <a:t>05.12.2018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xmlns="" val="251592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DDCF97-ED23-45C3-807A-82F47CDBD613}" type="datetimeFigureOut">
              <a:rPr lang="ru-RU" smtClean="0"/>
              <a:pPr/>
              <a:t>05.12.2018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xmlns="" val="369279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DDCF97-ED23-45C3-807A-82F47CDBD613}" type="datetimeFigureOut">
              <a:rPr lang="ru-RU" smtClean="0"/>
              <a:pPr/>
              <a:t>05.12.2018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xmlns="" val="312948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DDCF97-ED23-45C3-807A-82F47CDBD613}" type="datetimeFigureOut">
              <a:rPr lang="ru-RU" smtClean="0"/>
              <a:pPr/>
              <a:t>05.12.2018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xmlns="" val="176155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DDCF97-ED23-45C3-807A-82F47CDBD613}" type="datetimeFigureOut">
              <a:rPr lang="ru-RU" smtClean="0"/>
              <a:pPr/>
              <a:t>05.12.2018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xmlns="" val="130694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DDCF97-ED23-45C3-807A-82F47CDBD613}" type="datetimeFigureOut">
              <a:rPr lang="ru-RU" smtClean="0"/>
              <a:pPr/>
              <a:t>05.12.2018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xmlns="" val="309859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DDCF97-ED23-45C3-807A-82F47CDBD613}" type="datetimeFigureOut">
              <a:rPr lang="ru-RU" smtClean="0"/>
              <a:pPr/>
              <a:t>05.12.2018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CC9056-D52B-440B-ACCD-22C905CD52C6}" type="slidenum">
              <a:rPr lang="ru-RU" smtClean="0"/>
              <a:pPr/>
              <a:t>‹#›</a:t>
            </a:fld>
            <a:endParaRPr lang="ru-RU"/>
          </a:p>
        </p:txBody>
      </p:sp>
    </p:spTree>
    <p:extLst>
      <p:ext uri="{BB962C8B-B14F-4D97-AF65-F5344CB8AC3E}">
        <p14:creationId xmlns:p14="http://schemas.microsoft.com/office/powerpoint/2010/main" xmlns="" val="123986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DCF97-ED23-45C3-807A-82F47CDBD613}" type="datetimeFigureOut">
              <a:rPr lang="ru-RU" smtClean="0"/>
              <a:pPr/>
              <a:t>05.12.2018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C9056-D52B-440B-ACCD-22C905CD52C6}" type="slidenum">
              <a:rPr lang="ru-RU" smtClean="0"/>
              <a:pPr/>
              <a:t>‹#›</a:t>
            </a:fld>
            <a:endParaRPr lang="ru-RU"/>
          </a:p>
        </p:txBody>
      </p:sp>
    </p:spTree>
    <p:extLst>
      <p:ext uri="{BB962C8B-B14F-4D97-AF65-F5344CB8AC3E}">
        <p14:creationId xmlns:p14="http://schemas.microsoft.com/office/powerpoint/2010/main" xmlns="" val="12857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052736"/>
            <a:ext cx="8784976" cy="4392488"/>
          </a:xfrm>
        </p:spPr>
        <p:txBody>
          <a:bodyPr>
            <a:noAutofit/>
          </a:bodyPr>
          <a:lstStyle/>
          <a:p>
            <a:r>
              <a:rPr lang="ru-RU" sz="4800" b="1" dirty="0">
                <a:solidFill>
                  <a:srgbClr val="0070C0"/>
                </a:solidFill>
                <a:latin typeface="Candara" panose="020E0502030303020204" pitchFamily="34" charset="0"/>
              </a:rPr>
              <a:t>«Использование интерактивных технологий </a:t>
            </a:r>
            <a:r>
              <a:rPr lang="ru-RU" sz="4800" b="1" dirty="0" smtClean="0">
                <a:solidFill>
                  <a:srgbClr val="0070C0"/>
                </a:solidFill>
                <a:latin typeface="Candara" panose="020E0502030303020204" pitchFamily="34" charset="0"/>
              </a:rPr>
              <a:t/>
            </a:r>
            <a:br>
              <a:rPr lang="ru-RU" sz="4800" b="1" dirty="0" smtClean="0">
                <a:solidFill>
                  <a:srgbClr val="0070C0"/>
                </a:solidFill>
                <a:latin typeface="Candara" panose="020E0502030303020204" pitchFamily="34" charset="0"/>
              </a:rPr>
            </a:br>
            <a:r>
              <a:rPr lang="ru-RU" sz="4800" b="1" dirty="0" smtClean="0">
                <a:solidFill>
                  <a:srgbClr val="0070C0"/>
                </a:solidFill>
                <a:latin typeface="Candara" panose="020E0502030303020204" pitchFamily="34" charset="0"/>
              </a:rPr>
              <a:t>в </a:t>
            </a:r>
            <a:r>
              <a:rPr lang="ru-RU" sz="4800" b="1" dirty="0" smtClean="0">
                <a:solidFill>
                  <a:srgbClr val="0070C0"/>
                </a:solidFill>
                <a:latin typeface="Candara" panose="020E0502030303020204" pitchFamily="34" charset="0"/>
              </a:rPr>
              <a:t>воспитательно-образовательной </a:t>
            </a:r>
            <a:r>
              <a:rPr lang="ru-RU" sz="4800" b="1" smtClean="0">
                <a:solidFill>
                  <a:srgbClr val="0070C0"/>
                </a:solidFill>
                <a:latin typeface="Candara" panose="020E0502030303020204" pitchFamily="34" charset="0"/>
              </a:rPr>
              <a:t>деятельноти»</a:t>
            </a:r>
            <a:endParaRPr lang="ru-RU" sz="4800" b="1" dirty="0">
              <a:solidFill>
                <a:srgbClr val="0070C0"/>
              </a:solidFill>
              <a:latin typeface="Candara" panose="020E0502030303020204" pitchFamily="34" charset="0"/>
            </a:endParaRPr>
          </a:p>
        </p:txBody>
      </p:sp>
      <p:sp>
        <p:nvSpPr>
          <p:cNvPr id="3" name="TextBox 2"/>
          <p:cNvSpPr txBox="1"/>
          <p:nvPr/>
        </p:nvSpPr>
        <p:spPr>
          <a:xfrm>
            <a:off x="4603968" y="5445224"/>
            <a:ext cx="3024336" cy="646331"/>
          </a:xfrm>
          <a:prstGeom prst="rect">
            <a:avLst/>
          </a:prstGeom>
          <a:noFill/>
        </p:spPr>
        <p:txBody>
          <a:bodyPr wrap="square" rtlCol="0">
            <a:spAutoFit/>
          </a:bodyPr>
          <a:lstStyle/>
          <a:p>
            <a:r>
              <a:rPr lang="ru-RU" dirty="0" smtClean="0"/>
              <a:t>Подготовила: воспитатель Лесник Л.П.</a:t>
            </a:r>
            <a:endParaRPr lang="ru-RU" dirty="0"/>
          </a:p>
        </p:txBody>
      </p:sp>
    </p:spTree>
    <p:extLst>
      <p:ext uri="{BB962C8B-B14F-4D97-AF65-F5344CB8AC3E}">
        <p14:creationId xmlns:p14="http://schemas.microsoft.com/office/powerpoint/2010/main" xmlns="" val="1401507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1143000"/>
          </a:xfrm>
        </p:spPr>
        <p:txBody>
          <a:bodyPr>
            <a:normAutofit/>
          </a:bodyPr>
          <a:lstStyle/>
          <a:p>
            <a:r>
              <a:rPr lang="ru-RU" sz="3200" b="1" dirty="0" smtClean="0">
                <a:solidFill>
                  <a:srgbClr val="0070C0"/>
                </a:solidFill>
                <a:latin typeface="Cambria" panose="02040503050406030204" pitchFamily="18" charset="0"/>
                <a:ea typeface="Calibri"/>
              </a:rPr>
              <a:t>Алгоритм интерактивной игры</a:t>
            </a:r>
            <a:endParaRPr lang="ru-RU" sz="3200" b="1" dirty="0">
              <a:solidFill>
                <a:srgbClr val="0070C0"/>
              </a:solidFill>
              <a:latin typeface="Cambria" panose="02040503050406030204" pitchFamily="18" charset="0"/>
            </a:endParaRPr>
          </a:p>
        </p:txBody>
      </p:sp>
      <p:sp>
        <p:nvSpPr>
          <p:cNvPr id="3" name="Объект 2"/>
          <p:cNvSpPr>
            <a:spLocks noGrp="1"/>
          </p:cNvSpPr>
          <p:nvPr>
            <p:ph idx="1"/>
          </p:nvPr>
        </p:nvSpPr>
        <p:spPr/>
        <p:txBody>
          <a:bodyPr>
            <a:normAutofit fontScale="85000" lnSpcReduction="10000"/>
          </a:bodyPr>
          <a:lstStyle/>
          <a:p>
            <a:r>
              <a:rPr lang="ru-RU" dirty="0">
                <a:solidFill>
                  <a:srgbClr val="0070C0"/>
                </a:solidFill>
                <a:latin typeface="Cambria" panose="02040503050406030204" pitchFamily="18" charset="0"/>
              </a:rPr>
              <a:t>Подбор педагогом заданий и упражнений для группы </a:t>
            </a:r>
            <a:r>
              <a:rPr lang="ru-RU" dirty="0" smtClean="0">
                <a:solidFill>
                  <a:srgbClr val="0070C0"/>
                </a:solidFill>
                <a:latin typeface="Cambria" panose="02040503050406030204" pitchFamily="18" charset="0"/>
              </a:rPr>
              <a:t>детей.</a:t>
            </a:r>
            <a:endParaRPr lang="ru-RU" dirty="0">
              <a:solidFill>
                <a:srgbClr val="0070C0"/>
              </a:solidFill>
              <a:latin typeface="Cambria" panose="02040503050406030204" pitchFamily="18" charset="0"/>
            </a:endParaRPr>
          </a:p>
          <a:p>
            <a:r>
              <a:rPr lang="ru-RU" dirty="0" smtClean="0">
                <a:solidFill>
                  <a:srgbClr val="0070C0"/>
                </a:solidFill>
                <a:latin typeface="Cambria" panose="02040503050406030204" pitchFamily="18" charset="0"/>
              </a:rPr>
              <a:t>Знакомство дошкольников с </a:t>
            </a:r>
            <a:r>
              <a:rPr lang="ru-RU" dirty="0">
                <a:solidFill>
                  <a:srgbClr val="0070C0"/>
                </a:solidFill>
                <a:latin typeface="Cambria" panose="02040503050406030204" pitchFamily="18" charset="0"/>
              </a:rPr>
              <a:t>проблемой, которую предстоит решить, с целью, которой надо достичь. </a:t>
            </a:r>
            <a:endParaRPr lang="ru-RU" dirty="0" smtClean="0">
              <a:solidFill>
                <a:srgbClr val="0070C0"/>
              </a:solidFill>
              <a:latin typeface="Cambria" panose="02040503050406030204" pitchFamily="18" charset="0"/>
            </a:endParaRPr>
          </a:p>
          <a:p>
            <a:r>
              <a:rPr lang="ru-RU" dirty="0" smtClean="0">
                <a:solidFill>
                  <a:srgbClr val="0070C0"/>
                </a:solidFill>
                <a:latin typeface="Cambria" panose="02040503050406030204" pitchFamily="18" charset="0"/>
              </a:rPr>
              <a:t>Информирование детей о </a:t>
            </a:r>
            <a:r>
              <a:rPr lang="ru-RU" dirty="0">
                <a:solidFill>
                  <a:srgbClr val="0070C0"/>
                </a:solidFill>
                <a:latin typeface="Cambria" panose="02040503050406030204" pitchFamily="18" charset="0"/>
              </a:rPr>
              <a:t>правилах </a:t>
            </a:r>
            <a:r>
              <a:rPr lang="ru-RU" dirty="0" smtClean="0">
                <a:solidFill>
                  <a:srgbClr val="0070C0"/>
                </a:solidFill>
                <a:latin typeface="Cambria" panose="02040503050406030204" pitchFamily="18" charset="0"/>
              </a:rPr>
              <a:t>игры</a:t>
            </a:r>
            <a:r>
              <a:rPr lang="ru-RU" dirty="0">
                <a:solidFill>
                  <a:srgbClr val="0070C0"/>
                </a:solidFill>
                <a:latin typeface="Cambria" panose="02040503050406030204" pitchFamily="18" charset="0"/>
              </a:rPr>
              <a:t>.</a:t>
            </a:r>
          </a:p>
          <a:p>
            <a:r>
              <a:rPr lang="ru-RU" dirty="0" smtClean="0">
                <a:solidFill>
                  <a:srgbClr val="0070C0"/>
                </a:solidFill>
                <a:latin typeface="Cambria" panose="02040503050406030204" pitchFamily="18" charset="0"/>
              </a:rPr>
              <a:t>Взаимодействие детей в </a:t>
            </a:r>
            <a:r>
              <a:rPr lang="ru-RU" dirty="0">
                <a:solidFill>
                  <a:srgbClr val="0070C0"/>
                </a:solidFill>
                <a:latin typeface="Cambria" panose="02040503050406030204" pitchFamily="18" charset="0"/>
              </a:rPr>
              <a:t>процессе игры </a:t>
            </a:r>
            <a:r>
              <a:rPr lang="ru-RU" dirty="0" smtClean="0">
                <a:solidFill>
                  <a:srgbClr val="0070C0"/>
                </a:solidFill>
                <a:latin typeface="Cambria" panose="02040503050406030204" pitchFamily="18" charset="0"/>
              </a:rPr>
              <a:t>друг </a:t>
            </a:r>
            <a:r>
              <a:rPr lang="ru-RU" dirty="0">
                <a:solidFill>
                  <a:srgbClr val="0070C0"/>
                </a:solidFill>
                <a:latin typeface="Cambria" panose="02040503050406030204" pitchFamily="18" charset="0"/>
              </a:rPr>
              <a:t>с другом для достижения поставленной цели</a:t>
            </a:r>
            <a:r>
              <a:rPr lang="ru-RU" dirty="0" smtClean="0">
                <a:solidFill>
                  <a:srgbClr val="0070C0"/>
                </a:solidFill>
                <a:latin typeface="Cambria" panose="02040503050406030204" pitchFamily="18" charset="0"/>
              </a:rPr>
              <a:t>.</a:t>
            </a:r>
            <a:endParaRPr lang="ru-RU" dirty="0">
              <a:solidFill>
                <a:srgbClr val="0070C0"/>
              </a:solidFill>
              <a:latin typeface="Cambria" panose="02040503050406030204" pitchFamily="18" charset="0"/>
            </a:endParaRPr>
          </a:p>
          <a:p>
            <a:r>
              <a:rPr lang="ru-RU" dirty="0" smtClean="0">
                <a:solidFill>
                  <a:srgbClr val="0070C0"/>
                </a:solidFill>
                <a:latin typeface="Cambria" panose="02040503050406030204" pitchFamily="18" charset="0"/>
              </a:rPr>
              <a:t>По </a:t>
            </a:r>
            <a:r>
              <a:rPr lang="ru-RU" dirty="0">
                <a:solidFill>
                  <a:srgbClr val="0070C0"/>
                </a:solidFill>
                <a:latin typeface="Cambria" panose="02040503050406030204" pitchFamily="18" charset="0"/>
              </a:rPr>
              <a:t>окончании игры (после небольшой паузы, призванной снять напряжение) </a:t>
            </a:r>
            <a:r>
              <a:rPr lang="ru-RU" dirty="0" smtClean="0">
                <a:solidFill>
                  <a:srgbClr val="0070C0"/>
                </a:solidFill>
                <a:latin typeface="Cambria" panose="02040503050406030204" pitchFamily="18" charset="0"/>
              </a:rPr>
              <a:t>анализ результатов, подведение итогов. </a:t>
            </a:r>
            <a:endParaRPr lang="ru-RU" dirty="0">
              <a:solidFill>
                <a:srgbClr val="0070C0"/>
              </a:solidFill>
              <a:latin typeface="Cambria" panose="02040503050406030204" pitchFamily="18" charset="0"/>
            </a:endParaRPr>
          </a:p>
        </p:txBody>
      </p:sp>
    </p:spTree>
    <p:extLst>
      <p:ext uri="{BB962C8B-B14F-4D97-AF65-F5344CB8AC3E}">
        <p14:creationId xmlns:p14="http://schemas.microsoft.com/office/powerpoint/2010/main" xmlns="" val="226726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764704"/>
            <a:ext cx="9001000" cy="936104"/>
          </a:xfrm>
        </p:spPr>
        <p:txBody>
          <a:bodyPr>
            <a:normAutofit/>
          </a:bodyPr>
          <a:lstStyle/>
          <a:p>
            <a:r>
              <a:rPr lang="ru-RU" sz="3200" b="1" dirty="0">
                <a:solidFill>
                  <a:srgbClr val="0070C0"/>
                </a:solidFill>
                <a:latin typeface="Cambria" panose="02040503050406030204" pitchFamily="18" charset="0"/>
              </a:rPr>
              <a:t>Интерактивные </a:t>
            </a:r>
            <a:r>
              <a:rPr lang="ru-RU" sz="3200" b="1" dirty="0" smtClean="0">
                <a:solidFill>
                  <a:srgbClr val="0070C0"/>
                </a:solidFill>
                <a:latin typeface="Cambria" panose="02040503050406030204" pitchFamily="18" charset="0"/>
              </a:rPr>
              <a:t>технологии</a:t>
            </a:r>
            <a:endParaRPr lang="ru-RU" sz="3200" b="1" dirty="0">
              <a:solidFill>
                <a:srgbClr val="0070C0"/>
              </a:solidFill>
              <a:latin typeface="Cambria" panose="02040503050406030204" pitchFamily="18" charset="0"/>
            </a:endParaRPr>
          </a:p>
        </p:txBody>
      </p:sp>
      <p:sp>
        <p:nvSpPr>
          <p:cNvPr id="4" name="Rectangle 3"/>
          <p:cNvSpPr txBox="1">
            <a:spLocks noChangeArrowheads="1"/>
          </p:cNvSpPr>
          <p:nvPr/>
        </p:nvSpPr>
        <p:spPr>
          <a:xfrm>
            <a:off x="395536" y="1484784"/>
            <a:ext cx="8229600" cy="4411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600" b="1" dirty="0" smtClean="0">
                <a:solidFill>
                  <a:srgbClr val="0000FF"/>
                </a:solidFill>
                <a:effectLst>
                  <a:outerShdw blurRad="38100" dist="38100" dir="2700000" algn="tl">
                    <a:srgbClr val="C0C0C0"/>
                  </a:outerShdw>
                </a:effectLst>
              </a:rPr>
              <a:t>II</a:t>
            </a:r>
            <a:r>
              <a:rPr lang="ru-RU" sz="2600" b="1" dirty="0" smtClean="0">
                <a:solidFill>
                  <a:srgbClr val="0000FF"/>
                </a:solidFill>
                <a:effectLst>
                  <a:outerShdw blurRad="38100" dist="38100" dir="2700000" algn="tl">
                    <a:srgbClr val="C0C0C0"/>
                  </a:outerShdw>
                </a:effectLst>
              </a:rPr>
              <a:t> младшая группа</a:t>
            </a:r>
            <a:r>
              <a:rPr lang="ru-RU" sz="2600" dirty="0" smtClean="0"/>
              <a:t> – работа в парах, хоровод;</a:t>
            </a:r>
          </a:p>
          <a:p>
            <a:pPr algn="just">
              <a:defRPr/>
            </a:pPr>
            <a:r>
              <a:rPr lang="ru-RU" sz="2600" b="1" dirty="0" smtClean="0">
                <a:solidFill>
                  <a:srgbClr val="0000FF"/>
                </a:solidFill>
                <a:effectLst>
                  <a:outerShdw blurRad="38100" dist="38100" dir="2700000" algn="tl">
                    <a:srgbClr val="C0C0C0"/>
                  </a:outerShdw>
                </a:effectLst>
              </a:rPr>
              <a:t>средняя группа</a:t>
            </a:r>
            <a:r>
              <a:rPr lang="ru-RU" sz="2600" dirty="0" smtClean="0"/>
              <a:t> – работа в парах, хоровод, цепочка, карусель;</a:t>
            </a:r>
          </a:p>
          <a:p>
            <a:pPr>
              <a:defRPr/>
            </a:pPr>
            <a:r>
              <a:rPr lang="ru-RU" sz="2600" b="1" dirty="0" smtClean="0">
                <a:solidFill>
                  <a:srgbClr val="0000FF"/>
                </a:solidFill>
                <a:effectLst>
                  <a:outerShdw blurRad="38100" dist="38100" dir="2700000" algn="tl">
                    <a:srgbClr val="C0C0C0"/>
                  </a:outerShdw>
                </a:effectLst>
              </a:rPr>
              <a:t>старшая группа</a:t>
            </a:r>
            <a:r>
              <a:rPr lang="ru-RU" sz="2600" dirty="0" smtClean="0"/>
              <a:t> – работа в парах, хоровод, цепочка, карусель, интервью, работа в малых группах (тройках), аквариум;</a:t>
            </a:r>
          </a:p>
          <a:p>
            <a:pPr>
              <a:defRPr/>
            </a:pPr>
            <a:r>
              <a:rPr lang="ru-RU" sz="2600" b="1" dirty="0" smtClean="0">
                <a:solidFill>
                  <a:srgbClr val="0000FF"/>
                </a:solidFill>
                <a:effectLst>
                  <a:outerShdw blurRad="38100" dist="38100" dir="2700000" algn="tl">
                    <a:srgbClr val="C0C0C0"/>
                  </a:outerShdw>
                </a:effectLst>
              </a:rPr>
              <a:t>подготовительная к школе группа</a:t>
            </a:r>
            <a:r>
              <a:rPr lang="ru-RU" sz="2600" dirty="0" smtClean="0"/>
              <a:t> – работа в парах, хоровод, цепочка, карусель, интервью, работа в малых группах (тройках), аквариум, большой круг, дерево знаний.</a:t>
            </a:r>
          </a:p>
          <a:p>
            <a:pPr>
              <a:defRPr/>
            </a:pPr>
            <a:endParaRPr lang="ru-RU" sz="2600" dirty="0" smtClean="0"/>
          </a:p>
          <a:p>
            <a:pPr>
              <a:defRPr/>
            </a:pPr>
            <a:endParaRPr lang="ru-RU" sz="2600" dirty="0" smtClean="0"/>
          </a:p>
          <a:p>
            <a:pPr>
              <a:defRPr/>
            </a:pPr>
            <a:endParaRPr lang="ru-RU" sz="2800" dirty="0" smtClean="0"/>
          </a:p>
        </p:txBody>
      </p:sp>
    </p:spTree>
    <p:extLst>
      <p:ext uri="{BB962C8B-B14F-4D97-AF65-F5344CB8AC3E}">
        <p14:creationId xmlns:p14="http://schemas.microsoft.com/office/powerpoint/2010/main" xmlns="" val="259391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ru-RU" sz="4000" kern="0" dirty="0">
                <a:solidFill>
                  <a:srgbClr val="0070C0"/>
                </a:solidFill>
                <a:effectLst>
                  <a:outerShdw blurRad="38100" dist="38100" dir="2700000" algn="tl">
                    <a:srgbClr val="C0C0C0"/>
                  </a:outerShdw>
                </a:effectLst>
                <a:latin typeface="Candara" panose="020E0502030303020204" pitchFamily="34" charset="0"/>
                <a:ea typeface="+mj-ea"/>
                <a:cs typeface="Arial"/>
              </a:rPr>
              <a:t>«</a:t>
            </a:r>
            <a:r>
              <a:rPr lang="ru-RU" sz="4000" kern="0" dirty="0" smtClean="0">
                <a:solidFill>
                  <a:srgbClr val="0070C0"/>
                </a:solidFill>
                <a:effectLst>
                  <a:outerShdw blurRad="38100" dist="38100" dir="2700000" algn="tl">
                    <a:srgbClr val="C0C0C0"/>
                  </a:outerShdw>
                </a:effectLst>
                <a:latin typeface="Candara" panose="020E0502030303020204" pitchFamily="34" charset="0"/>
                <a:ea typeface="+mj-ea"/>
                <a:cs typeface="Arial"/>
              </a:rPr>
              <a:t>Работа </a:t>
            </a:r>
            <a:r>
              <a:rPr lang="ru-RU" sz="4000" kern="0" dirty="0">
                <a:solidFill>
                  <a:srgbClr val="0070C0"/>
                </a:solidFill>
                <a:effectLst>
                  <a:outerShdw blurRad="38100" dist="38100" dir="2700000" algn="tl">
                    <a:srgbClr val="C0C0C0"/>
                  </a:outerShdw>
                </a:effectLst>
                <a:latin typeface="Candara" panose="020E0502030303020204" pitchFamily="34" charset="0"/>
                <a:ea typeface="+mj-ea"/>
                <a:cs typeface="Arial"/>
              </a:rPr>
              <a:t>в </a:t>
            </a:r>
            <a:r>
              <a:rPr lang="ru-RU" sz="4000" kern="0" dirty="0" smtClean="0">
                <a:solidFill>
                  <a:srgbClr val="0070C0"/>
                </a:solidFill>
                <a:effectLst>
                  <a:outerShdw blurRad="38100" dist="38100" dir="2700000" algn="tl">
                    <a:srgbClr val="C0C0C0"/>
                  </a:outerShdw>
                </a:effectLst>
                <a:latin typeface="Candara" panose="020E0502030303020204" pitchFamily="34" charset="0"/>
                <a:ea typeface="+mj-ea"/>
                <a:cs typeface="Arial"/>
              </a:rPr>
              <a:t>парах»</a:t>
            </a:r>
          </a:p>
          <a:p>
            <a:pPr marL="0" indent="0" algn="ctr">
              <a:buNone/>
            </a:pPr>
            <a:endParaRPr lang="ru-RU" dirty="0">
              <a:solidFill>
                <a:srgbClr val="0070C0"/>
              </a:solidFill>
              <a:latin typeface="Candara" panose="020E0502030303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2564904"/>
            <a:ext cx="3847080" cy="31279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9391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ru-RU" sz="4000" kern="0" dirty="0">
                <a:solidFill>
                  <a:srgbClr val="0070C0"/>
                </a:solidFill>
                <a:effectLst>
                  <a:outerShdw blurRad="38100" dist="38100" dir="2700000" algn="tl">
                    <a:srgbClr val="C0C0C0"/>
                  </a:outerShdw>
                </a:effectLst>
                <a:latin typeface="Candara" panose="020E0502030303020204" pitchFamily="34" charset="0"/>
                <a:ea typeface="+mj-ea"/>
                <a:cs typeface="Arial"/>
              </a:rPr>
              <a:t>«Хоровод»</a:t>
            </a:r>
            <a:endParaRPr lang="ru-RU" dirty="0">
              <a:solidFill>
                <a:srgbClr val="0070C0"/>
              </a:solidFill>
              <a:latin typeface="Candara" panose="020E0502030303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3688" y="2420888"/>
            <a:ext cx="5423917" cy="33354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59866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9332" y="1484784"/>
            <a:ext cx="8229600" cy="4525963"/>
          </a:xfrm>
        </p:spPr>
        <p:txBody>
          <a:bodyPr/>
          <a:lstStyle/>
          <a:p>
            <a:pPr marL="0" indent="0" algn="ctr">
              <a:buNone/>
            </a:pPr>
            <a:r>
              <a:rPr lang="ru-RU" sz="4000" kern="0" dirty="0" smtClean="0">
                <a:solidFill>
                  <a:srgbClr val="0070C0"/>
                </a:solidFill>
                <a:effectLst>
                  <a:outerShdw blurRad="38100" dist="38100" dir="2700000" algn="tl">
                    <a:srgbClr val="C0C0C0"/>
                  </a:outerShdw>
                </a:effectLst>
                <a:latin typeface="Candara" panose="020E0502030303020204" pitchFamily="34" charset="0"/>
                <a:ea typeface="+mj-ea"/>
                <a:cs typeface="Arial"/>
              </a:rPr>
              <a:t>«</a:t>
            </a:r>
            <a:r>
              <a:rPr lang="ru-RU" sz="4000" kern="0" dirty="0">
                <a:solidFill>
                  <a:srgbClr val="0070C0"/>
                </a:solidFill>
                <a:effectLst>
                  <a:outerShdw blurRad="38100" dist="38100" dir="2700000" algn="tl">
                    <a:srgbClr val="C0C0C0"/>
                  </a:outerShdw>
                </a:effectLst>
                <a:latin typeface="Candara" panose="020E0502030303020204" pitchFamily="34" charset="0"/>
                <a:ea typeface="+mj-ea"/>
                <a:cs typeface="Arial"/>
              </a:rPr>
              <a:t>Цепочка</a:t>
            </a:r>
            <a:r>
              <a:rPr lang="ru-RU" sz="4000" kern="0" dirty="0" smtClean="0">
                <a:solidFill>
                  <a:srgbClr val="0070C0"/>
                </a:solidFill>
                <a:effectLst>
                  <a:outerShdw blurRad="38100" dist="38100" dir="2700000" algn="tl">
                    <a:srgbClr val="C0C0C0"/>
                  </a:outerShdw>
                </a:effectLst>
                <a:latin typeface="Candara" panose="020E0502030303020204" pitchFamily="34" charset="0"/>
                <a:ea typeface="+mj-ea"/>
                <a:cs typeface="Arial"/>
              </a:rPr>
              <a:t>»</a:t>
            </a:r>
            <a:endParaRPr lang="ru-RU" dirty="0">
              <a:solidFill>
                <a:srgbClr val="0070C0"/>
              </a:solidFill>
              <a:latin typeface="Candara" panose="020E0502030303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9792" y="2335228"/>
            <a:ext cx="3688680" cy="35588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49654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68760"/>
            <a:ext cx="8229600" cy="4857403"/>
          </a:xfrm>
        </p:spPr>
        <p:txBody>
          <a:bodyPr/>
          <a:lstStyle/>
          <a:p>
            <a:pPr marL="0" lvl="0" indent="0" algn="ctr">
              <a:buNone/>
            </a:pPr>
            <a:r>
              <a:rPr lang="ru-RU" sz="4000" kern="0" dirty="0" smtClean="0">
                <a:solidFill>
                  <a:srgbClr val="0070C0"/>
                </a:solidFill>
                <a:effectLst>
                  <a:outerShdw blurRad="38100" dist="38100" dir="2700000" algn="tl">
                    <a:srgbClr val="C0C0C0"/>
                  </a:outerShdw>
                </a:effectLst>
                <a:latin typeface="Candara" panose="020E0502030303020204" pitchFamily="34" charset="0"/>
                <a:cs typeface="Arial"/>
              </a:rPr>
              <a:t>«Карусель»</a:t>
            </a:r>
          </a:p>
          <a:p>
            <a:pPr marL="0" lvl="0" indent="0" algn="ctr">
              <a:buNone/>
            </a:pPr>
            <a:endParaRPr lang="ru-RU" dirty="0">
              <a:solidFill>
                <a:srgbClr val="0070C0"/>
              </a:solidFill>
              <a:latin typeface="Candara" panose="020E0502030303020204" pitchFamily="34" charset="0"/>
            </a:endParaRPr>
          </a:p>
          <a:p>
            <a:pPr marL="0" indent="0">
              <a:buNone/>
            </a:pP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1760" y="2276872"/>
            <a:ext cx="3874074" cy="366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0281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68760"/>
            <a:ext cx="8229600" cy="4857403"/>
          </a:xfrm>
        </p:spPr>
        <p:txBody>
          <a:bodyPr/>
          <a:lstStyle/>
          <a:p>
            <a:pPr marL="0" lvl="0" indent="0" algn="ctr">
              <a:buNone/>
            </a:pPr>
            <a:r>
              <a:rPr lang="ru-RU" sz="4000" kern="0" dirty="0">
                <a:solidFill>
                  <a:srgbClr val="0070C0"/>
                </a:solidFill>
                <a:effectLst>
                  <a:outerShdw blurRad="38100" dist="38100" dir="2700000" algn="tl">
                    <a:srgbClr val="C0C0C0"/>
                  </a:outerShdw>
                </a:effectLst>
                <a:latin typeface="Candara" panose="020E0502030303020204" pitchFamily="34" charset="0"/>
                <a:cs typeface="Arial"/>
              </a:rPr>
              <a:t>«Интервью»</a:t>
            </a:r>
            <a:endParaRPr lang="ru-RU" dirty="0">
              <a:solidFill>
                <a:srgbClr val="0070C0"/>
              </a:solidFill>
              <a:latin typeface="Candara" panose="020E0502030303020204" pitchFamily="34" charset="0"/>
            </a:endParaRPr>
          </a:p>
          <a:p>
            <a:pPr marL="0" indent="0">
              <a:buNone/>
            </a:pPr>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2420888"/>
            <a:ext cx="3944888" cy="31559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56024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24744"/>
            <a:ext cx="8229600" cy="4525963"/>
          </a:xfrm>
        </p:spPr>
        <p:txBody>
          <a:bodyPr>
            <a:normAutofit/>
          </a:bodyPr>
          <a:lstStyle/>
          <a:p>
            <a:pPr marL="0" indent="0" algn="ctr">
              <a:buNone/>
            </a:pPr>
            <a:r>
              <a:rPr lang="ru-RU" sz="4000" kern="0" dirty="0">
                <a:solidFill>
                  <a:srgbClr val="0070C0"/>
                </a:solidFill>
                <a:effectLst>
                  <a:outerShdw blurRad="38100" dist="38100" dir="2700000" algn="tl">
                    <a:srgbClr val="C0C0C0"/>
                  </a:outerShdw>
                </a:effectLst>
                <a:latin typeface="Candara" panose="020E0502030303020204" pitchFamily="34" charset="0"/>
                <a:cs typeface="Arial"/>
              </a:rPr>
              <a:t>«Работа в малых группах» (тройках</a:t>
            </a:r>
            <a:r>
              <a:rPr lang="ru-RU" sz="4000" kern="0" dirty="0" smtClean="0">
                <a:solidFill>
                  <a:srgbClr val="0070C0"/>
                </a:solidFill>
                <a:effectLst>
                  <a:outerShdw blurRad="38100" dist="38100" dir="2700000" algn="tl">
                    <a:srgbClr val="C0C0C0"/>
                  </a:outerShdw>
                </a:effectLst>
                <a:latin typeface="Candara" panose="020E0502030303020204" pitchFamily="34" charset="0"/>
                <a:cs typeface="Arial"/>
              </a:rPr>
              <a:t>)</a:t>
            </a:r>
          </a:p>
          <a:p>
            <a:pPr marL="0" indent="0" algn="ctr">
              <a:buNone/>
            </a:pPr>
            <a:endParaRPr lang="ru-RU" sz="4000" kern="0" dirty="0">
              <a:solidFill>
                <a:srgbClr val="0070C0"/>
              </a:solidFill>
              <a:effectLst>
                <a:outerShdw blurRad="38100" dist="38100" dir="2700000" algn="tl">
                  <a:srgbClr val="C0C0C0"/>
                </a:outerShdw>
              </a:effectLst>
              <a:latin typeface="Candara" panose="020E0502030303020204" pitchFamily="34" charset="0"/>
              <a:cs typeface="Aria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2852936"/>
            <a:ext cx="4094777" cy="28694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8367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24744"/>
            <a:ext cx="8229600" cy="4525963"/>
          </a:xfrm>
        </p:spPr>
        <p:txBody>
          <a:bodyPr>
            <a:normAutofit/>
          </a:bodyPr>
          <a:lstStyle/>
          <a:p>
            <a:pPr marL="0" lvl="0" indent="0" algn="ctr">
              <a:spcBef>
                <a:spcPts val="0"/>
              </a:spcBef>
              <a:buNone/>
              <a:defRPr/>
            </a:pPr>
            <a:r>
              <a:rPr lang="ru-RU" sz="4000" kern="0" dirty="0">
                <a:solidFill>
                  <a:srgbClr val="0070C0"/>
                </a:solidFill>
                <a:effectLst>
                  <a:outerShdw blurRad="38100" dist="38100" dir="2700000" algn="tl">
                    <a:srgbClr val="C0C0C0"/>
                  </a:outerShdw>
                </a:effectLst>
                <a:latin typeface="Candara" panose="020E0502030303020204" pitchFamily="34" charset="0"/>
                <a:cs typeface="Arial"/>
              </a:rPr>
              <a:t>«Аквариум»</a:t>
            </a:r>
          </a:p>
          <a:p>
            <a:pPr marL="0" indent="0" algn="ctr">
              <a:buNone/>
            </a:pPr>
            <a:endParaRPr lang="ru-RU" sz="4000" kern="0" dirty="0">
              <a:solidFill>
                <a:srgbClr val="0070C0"/>
              </a:solidFill>
              <a:effectLst>
                <a:outerShdw blurRad="38100" dist="38100" dir="2700000" algn="tl">
                  <a:srgbClr val="C0C0C0"/>
                </a:outerShdw>
              </a:effectLst>
              <a:latin typeface="Candara" panose="020E0502030303020204" pitchFamily="34" charset="0"/>
              <a:cs typeface="Aria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1760" y="2271713"/>
            <a:ext cx="4188826" cy="3456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55524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40768"/>
            <a:ext cx="8229600" cy="792088"/>
          </a:xfrm>
        </p:spPr>
        <p:txBody>
          <a:bodyPr>
            <a:noAutofit/>
          </a:bodyPr>
          <a:lstStyle/>
          <a:p>
            <a:r>
              <a:rPr lang="ru-RU" sz="4000" kern="0" dirty="0">
                <a:solidFill>
                  <a:srgbClr val="0070C0"/>
                </a:solidFill>
                <a:effectLst>
                  <a:outerShdw blurRad="38100" dist="38100" dir="2700000" algn="tl">
                    <a:srgbClr val="C0C0C0"/>
                  </a:outerShdw>
                </a:effectLst>
                <a:latin typeface="Candara" panose="020E0502030303020204" pitchFamily="34" charset="0"/>
                <a:ea typeface="+mn-ea"/>
                <a:cs typeface="Arial"/>
              </a:rPr>
              <a:t>Преимущества интерактивных </a:t>
            </a:r>
            <a:r>
              <a:rPr lang="ru-RU" sz="4000" kern="0" dirty="0" smtClean="0">
                <a:solidFill>
                  <a:srgbClr val="0070C0"/>
                </a:solidFill>
                <a:effectLst>
                  <a:outerShdw blurRad="38100" dist="38100" dir="2700000" algn="tl">
                    <a:srgbClr val="C0C0C0"/>
                  </a:outerShdw>
                </a:effectLst>
                <a:latin typeface="Candara" panose="020E0502030303020204" pitchFamily="34" charset="0"/>
                <a:ea typeface="+mn-ea"/>
                <a:cs typeface="Arial"/>
              </a:rPr>
              <a:t>технологий</a:t>
            </a:r>
            <a:r>
              <a:rPr lang="ru-RU" sz="4000" kern="0" dirty="0">
                <a:solidFill>
                  <a:srgbClr val="0070C0"/>
                </a:solidFill>
                <a:effectLst>
                  <a:outerShdw blurRad="38100" dist="38100" dir="2700000" algn="tl">
                    <a:srgbClr val="C0C0C0"/>
                  </a:outerShdw>
                </a:effectLst>
                <a:latin typeface="Candara" panose="020E0502030303020204" pitchFamily="34" charset="0"/>
                <a:ea typeface="+mn-ea"/>
                <a:cs typeface="Arial"/>
              </a:rPr>
              <a:t/>
            </a:r>
            <a:br>
              <a:rPr lang="ru-RU" sz="4000" kern="0" dirty="0">
                <a:solidFill>
                  <a:srgbClr val="0070C0"/>
                </a:solidFill>
                <a:effectLst>
                  <a:outerShdw blurRad="38100" dist="38100" dir="2700000" algn="tl">
                    <a:srgbClr val="C0C0C0"/>
                  </a:outerShdw>
                </a:effectLst>
                <a:latin typeface="Candara" panose="020E0502030303020204" pitchFamily="34" charset="0"/>
                <a:ea typeface="+mn-ea"/>
                <a:cs typeface="Arial"/>
              </a:rPr>
            </a:br>
            <a:endParaRPr lang="ru-RU" sz="4000" kern="0" dirty="0">
              <a:solidFill>
                <a:srgbClr val="0070C0"/>
              </a:solidFill>
              <a:effectLst>
                <a:outerShdw blurRad="38100" dist="38100" dir="2700000" algn="tl">
                  <a:srgbClr val="C0C0C0"/>
                </a:outerShdw>
              </a:effectLst>
              <a:latin typeface="Candara" panose="020E0502030303020204" pitchFamily="34" charset="0"/>
              <a:ea typeface="+mn-ea"/>
              <a:cs typeface="Arial"/>
            </a:endParaRPr>
          </a:p>
        </p:txBody>
      </p:sp>
      <p:sp>
        <p:nvSpPr>
          <p:cNvPr id="3" name="Объект 2"/>
          <p:cNvSpPr>
            <a:spLocks noGrp="1"/>
          </p:cNvSpPr>
          <p:nvPr>
            <p:ph idx="1"/>
          </p:nvPr>
        </p:nvSpPr>
        <p:spPr>
          <a:xfrm>
            <a:off x="467544" y="2132856"/>
            <a:ext cx="8219256" cy="3993307"/>
          </a:xfrm>
        </p:spPr>
        <p:txBody>
          <a:bodyPr>
            <a:normAutofit fontScale="92500" lnSpcReduction="10000"/>
          </a:bodyPr>
          <a:lstStyle/>
          <a:p>
            <a:r>
              <a:rPr lang="ru-RU" dirty="0" smtClean="0">
                <a:solidFill>
                  <a:srgbClr val="0070C0"/>
                </a:solidFill>
                <a:latin typeface="Times New Roman" pitchFamily="18" charset="0"/>
                <a:cs typeface="Times New Roman" pitchFamily="18" charset="0"/>
              </a:rPr>
              <a:t>Пробуждают у обучающихся интерес</a:t>
            </a:r>
          </a:p>
          <a:p>
            <a:r>
              <a:rPr lang="ru-RU" dirty="0" smtClean="0">
                <a:solidFill>
                  <a:srgbClr val="0070C0"/>
                </a:solidFill>
                <a:latin typeface="Times New Roman" pitchFamily="18" charset="0"/>
                <a:cs typeface="Times New Roman" pitchFamily="18" charset="0"/>
              </a:rPr>
              <a:t>Поощряют активное участие каждого в учебном процессе</a:t>
            </a:r>
          </a:p>
          <a:p>
            <a:r>
              <a:rPr lang="ru-RU" dirty="0" smtClean="0">
                <a:solidFill>
                  <a:srgbClr val="0070C0"/>
                </a:solidFill>
                <a:latin typeface="Times New Roman" pitchFamily="18" charset="0"/>
                <a:cs typeface="Times New Roman" pitchFamily="18" charset="0"/>
              </a:rPr>
              <a:t>Способствуют эффективному усвоению  материала</a:t>
            </a:r>
          </a:p>
          <a:p>
            <a:r>
              <a:rPr lang="ru-RU" dirty="0" smtClean="0">
                <a:solidFill>
                  <a:srgbClr val="0070C0"/>
                </a:solidFill>
                <a:latin typeface="Times New Roman" pitchFamily="18" charset="0"/>
                <a:cs typeface="Times New Roman" pitchFamily="18" charset="0"/>
              </a:rPr>
              <a:t>Осуществляют обратную связь</a:t>
            </a:r>
          </a:p>
          <a:p>
            <a:r>
              <a:rPr lang="ru-RU" dirty="0" smtClean="0">
                <a:solidFill>
                  <a:srgbClr val="0070C0"/>
                </a:solidFill>
                <a:latin typeface="Times New Roman" pitchFamily="18" charset="0"/>
                <a:cs typeface="Times New Roman" pitchFamily="18" charset="0"/>
              </a:rPr>
              <a:t>Формируют жизненные навыки</a:t>
            </a:r>
          </a:p>
          <a:p>
            <a:r>
              <a:rPr lang="ru-RU" dirty="0" smtClean="0">
                <a:solidFill>
                  <a:srgbClr val="0070C0"/>
                </a:solidFill>
                <a:latin typeface="Times New Roman" pitchFamily="18" charset="0"/>
                <a:cs typeface="Times New Roman" pitchFamily="18" charset="0"/>
              </a:rPr>
              <a:t>Способствуют изменению поведения</a:t>
            </a:r>
            <a:endParaRPr lang="ru-RU"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929694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17135" y="1052736"/>
            <a:ext cx="7272808" cy="4401205"/>
          </a:xfrm>
          <a:prstGeom prst="rect">
            <a:avLst/>
          </a:prstGeom>
        </p:spPr>
        <p:txBody>
          <a:bodyPr wrap="square">
            <a:spAutoFit/>
          </a:bodyPr>
          <a:lstStyle/>
          <a:p>
            <a:pPr algn="ctr"/>
            <a:r>
              <a:rPr lang="ru-RU" sz="3200" b="1" dirty="0">
                <a:solidFill>
                  <a:srgbClr val="0070C0"/>
                </a:solidFill>
                <a:latin typeface="Candara" panose="020E0502030303020204" pitchFamily="34" charset="0"/>
                <a:ea typeface="+mj-ea"/>
                <a:cs typeface="+mj-cs"/>
              </a:rPr>
              <a:t>Интерактивный</a:t>
            </a:r>
            <a:r>
              <a:rPr lang="ru-RU" sz="3200" dirty="0">
                <a:solidFill>
                  <a:srgbClr val="0070C0"/>
                </a:solidFill>
                <a:latin typeface="Candara" panose="020E0502030303020204" pitchFamily="34" charset="0"/>
                <a:ea typeface="+mj-ea"/>
                <a:cs typeface="+mj-cs"/>
              </a:rPr>
              <a:t> </a:t>
            </a:r>
            <a:r>
              <a:rPr lang="ru-RU" sz="2400" dirty="0" smtClean="0">
                <a:solidFill>
                  <a:srgbClr val="0070C0"/>
                </a:solidFill>
                <a:latin typeface="Candara" panose="020E0502030303020204" pitchFamily="34" charset="0"/>
                <a:ea typeface="+mj-ea"/>
                <a:cs typeface="+mj-cs"/>
              </a:rPr>
              <a:t>– способность </a:t>
            </a:r>
            <a:r>
              <a:rPr lang="ru-RU" sz="2400" dirty="0">
                <a:solidFill>
                  <a:srgbClr val="0070C0"/>
                </a:solidFill>
                <a:latin typeface="Candara" panose="020E0502030303020204" pitchFamily="34" charset="0"/>
                <a:ea typeface="+mj-ea"/>
                <a:cs typeface="+mj-cs"/>
              </a:rPr>
              <a:t>взаимодействовать или находится в режиме беседы, диалога с чем-либо (например, компьютером) или кем-либо (человеком). </a:t>
            </a:r>
            <a:endParaRPr lang="ru-RU" sz="2400" dirty="0" smtClean="0">
              <a:solidFill>
                <a:srgbClr val="0070C0"/>
              </a:solidFill>
              <a:latin typeface="Candara" panose="020E0502030303020204" pitchFamily="34" charset="0"/>
              <a:ea typeface="+mj-ea"/>
              <a:cs typeface="+mj-cs"/>
            </a:endParaRPr>
          </a:p>
          <a:p>
            <a:pPr algn="ctr"/>
            <a:endParaRPr lang="ru-RU" sz="2400" dirty="0" smtClean="0">
              <a:solidFill>
                <a:srgbClr val="0070C0"/>
              </a:solidFill>
              <a:latin typeface="Candara" panose="020E0502030303020204" pitchFamily="34" charset="0"/>
              <a:ea typeface="+mj-ea"/>
              <a:cs typeface="+mj-cs"/>
            </a:endParaRPr>
          </a:p>
          <a:p>
            <a:pPr algn="just"/>
            <a:r>
              <a:rPr lang="ru-RU" sz="3200" b="1" dirty="0" smtClean="0">
                <a:solidFill>
                  <a:srgbClr val="0070C0"/>
                </a:solidFill>
                <a:latin typeface="Candara" panose="020E0502030303020204" pitchFamily="34" charset="0"/>
                <a:ea typeface="+mj-ea"/>
                <a:cs typeface="+mj-cs"/>
              </a:rPr>
              <a:t>Интерактивное </a:t>
            </a:r>
            <a:r>
              <a:rPr lang="ru-RU" sz="3200" b="1" dirty="0">
                <a:solidFill>
                  <a:srgbClr val="0070C0"/>
                </a:solidFill>
                <a:latin typeface="Candara" panose="020E0502030303020204" pitchFamily="34" charset="0"/>
                <a:ea typeface="+mj-ea"/>
                <a:cs typeface="+mj-cs"/>
              </a:rPr>
              <a:t>обучение</a:t>
            </a:r>
            <a:r>
              <a:rPr lang="ru-RU" sz="3200" dirty="0">
                <a:solidFill>
                  <a:srgbClr val="0070C0"/>
                </a:solidFill>
                <a:latin typeface="Candara" panose="020E0502030303020204" pitchFamily="34" charset="0"/>
                <a:ea typeface="+mj-ea"/>
                <a:cs typeface="+mj-cs"/>
              </a:rPr>
              <a:t> </a:t>
            </a:r>
            <a:r>
              <a:rPr lang="ru-RU" sz="3200" dirty="0" smtClean="0">
                <a:solidFill>
                  <a:srgbClr val="0070C0"/>
                </a:solidFill>
                <a:latin typeface="Candara" panose="020E0502030303020204" pitchFamily="34" charset="0"/>
                <a:ea typeface="+mj-ea"/>
                <a:cs typeface="+mj-cs"/>
              </a:rPr>
              <a:t>– </a:t>
            </a:r>
            <a:r>
              <a:rPr lang="ru-RU" sz="2400" dirty="0" smtClean="0">
                <a:solidFill>
                  <a:srgbClr val="0070C0"/>
                </a:solidFill>
                <a:latin typeface="Candara" panose="020E0502030303020204" pitchFamily="34" charset="0"/>
                <a:ea typeface="+mj-ea"/>
                <a:cs typeface="+mj-cs"/>
              </a:rPr>
              <a:t>диалоговое </a:t>
            </a:r>
            <a:r>
              <a:rPr lang="ru-RU" sz="2400" dirty="0">
                <a:solidFill>
                  <a:srgbClr val="0070C0"/>
                </a:solidFill>
                <a:latin typeface="Candara" panose="020E0502030303020204" pitchFamily="34" charset="0"/>
                <a:ea typeface="+mj-ea"/>
                <a:cs typeface="+mj-cs"/>
              </a:rPr>
              <a:t>обучение, построенное на взаимодействии детей с учебным окружением, образовательной средой, которая служит областью осваиваемого опыта, в ходе которого осуществляется взаимодействие педагога и воспитанника. </a:t>
            </a:r>
          </a:p>
        </p:txBody>
      </p:sp>
    </p:spTree>
    <p:extLst>
      <p:ext uri="{BB962C8B-B14F-4D97-AF65-F5344CB8AC3E}">
        <p14:creationId xmlns:p14="http://schemas.microsoft.com/office/powerpoint/2010/main" xmlns="" val="1072560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420888"/>
            <a:ext cx="8229600" cy="2088232"/>
          </a:xfrm>
        </p:spPr>
        <p:txBody>
          <a:bodyPr/>
          <a:lstStyle/>
          <a:p>
            <a:pPr marL="0" indent="0" algn="ctr">
              <a:buNone/>
            </a:pPr>
            <a:r>
              <a:rPr lang="ru-RU" sz="4800" i="1" dirty="0">
                <a:solidFill>
                  <a:srgbClr val="0070C0"/>
                </a:solidFill>
              </a:rPr>
              <a:t>Благодарим за </a:t>
            </a:r>
            <a:r>
              <a:rPr lang="ru-RU" sz="4800" i="1" dirty="0" smtClean="0">
                <a:solidFill>
                  <a:srgbClr val="0070C0"/>
                </a:solidFill>
              </a:rPr>
              <a:t>внимание!</a:t>
            </a:r>
          </a:p>
          <a:p>
            <a:pPr marL="0" indent="0">
              <a:buNone/>
            </a:pPr>
            <a:endParaRPr lang="ru-RU" i="1" dirty="0">
              <a:solidFill>
                <a:srgbClr val="505050"/>
              </a:solidFill>
            </a:endParaRPr>
          </a:p>
          <a:p>
            <a:pPr marL="0" indent="0">
              <a:buNone/>
            </a:pPr>
            <a:endParaRPr lang="ru-RU" dirty="0"/>
          </a:p>
        </p:txBody>
      </p:sp>
    </p:spTree>
    <p:extLst>
      <p:ext uri="{BB962C8B-B14F-4D97-AF65-F5344CB8AC3E}">
        <p14:creationId xmlns:p14="http://schemas.microsoft.com/office/powerpoint/2010/main" xmlns="" val="202060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08720"/>
            <a:ext cx="8229600" cy="1143000"/>
          </a:xfrm>
        </p:spPr>
        <p:txBody>
          <a:bodyPr>
            <a:noAutofit/>
          </a:bodyPr>
          <a:lstStyle/>
          <a:p>
            <a:pPr indent="540385">
              <a:lnSpc>
                <a:spcPct val="107000"/>
              </a:lnSpc>
            </a:pPr>
            <a:r>
              <a:rPr lang="ru-RU" sz="4000" b="1" dirty="0">
                <a:solidFill>
                  <a:srgbClr val="0070C0"/>
                </a:solidFill>
                <a:latin typeface="Times New Roman"/>
                <a:ea typeface="Calibri"/>
                <a:cs typeface="Times New Roman"/>
              </a:rPr>
              <a:t>Цель </a:t>
            </a:r>
            <a:r>
              <a:rPr lang="ru-RU" sz="4000" b="1" dirty="0" smtClean="0">
                <a:solidFill>
                  <a:srgbClr val="0070C0"/>
                </a:solidFill>
                <a:latin typeface="Times New Roman"/>
                <a:ea typeface="Calibri"/>
                <a:cs typeface="Times New Roman"/>
              </a:rPr>
              <a:t>интерактивного </a:t>
            </a:r>
            <a:r>
              <a:rPr lang="ru-RU" sz="4000" b="1" dirty="0">
                <a:solidFill>
                  <a:srgbClr val="0070C0"/>
                </a:solidFill>
                <a:latin typeface="Times New Roman"/>
                <a:ea typeface="Calibri"/>
                <a:cs typeface="Times New Roman"/>
              </a:rPr>
              <a:t>обучения:</a:t>
            </a:r>
          </a:p>
        </p:txBody>
      </p:sp>
      <p:sp>
        <p:nvSpPr>
          <p:cNvPr id="3" name="Объект 2"/>
          <p:cNvSpPr>
            <a:spLocks noGrp="1"/>
          </p:cNvSpPr>
          <p:nvPr>
            <p:ph idx="1"/>
          </p:nvPr>
        </p:nvSpPr>
        <p:spPr>
          <a:xfrm>
            <a:off x="323528" y="1988840"/>
            <a:ext cx="8229600" cy="4525963"/>
          </a:xfrm>
        </p:spPr>
        <p:txBody>
          <a:bodyPr/>
          <a:lstStyle/>
          <a:p>
            <a:pPr indent="0" algn="ctr">
              <a:lnSpc>
                <a:spcPct val="107000"/>
              </a:lnSpc>
              <a:spcAft>
                <a:spcPts val="0"/>
              </a:spcAft>
              <a:buNone/>
            </a:pPr>
            <a:r>
              <a:rPr lang="ru-RU" dirty="0">
                <a:solidFill>
                  <a:srgbClr val="0070C0"/>
                </a:solidFill>
                <a:latin typeface="Candara" panose="020E0502030303020204" pitchFamily="34" charset="0"/>
                <a:ea typeface="+mj-ea"/>
                <a:cs typeface="+mj-cs"/>
              </a:rPr>
              <a:t>создание комфортных условий обучения, таких, при которых обучаемый чувствует свою успешность, свою интеллектуальную состоятельность, что делает продуктивным и эффективным весь процесс обучения.</a:t>
            </a:r>
          </a:p>
          <a:p>
            <a:endParaRPr lang="ru-RU" dirty="0"/>
          </a:p>
        </p:txBody>
      </p:sp>
    </p:spTree>
    <p:extLst>
      <p:ext uri="{BB962C8B-B14F-4D97-AF65-F5344CB8AC3E}">
        <p14:creationId xmlns:p14="http://schemas.microsoft.com/office/powerpoint/2010/main" xmlns="" val="2572234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8229600" cy="991379"/>
          </a:xfrm>
        </p:spPr>
        <p:txBody>
          <a:bodyPr>
            <a:noAutofit/>
          </a:bodyPr>
          <a:lstStyle/>
          <a:p>
            <a:pPr indent="540385">
              <a:lnSpc>
                <a:spcPct val="107000"/>
              </a:lnSpc>
            </a:pPr>
            <a:r>
              <a:rPr lang="ru-RU" sz="3200" b="1" dirty="0">
                <a:solidFill>
                  <a:srgbClr val="0070C0"/>
                </a:solidFill>
                <a:latin typeface="Times New Roman"/>
                <a:ea typeface="Calibri"/>
                <a:cs typeface="Times New Roman"/>
              </a:rPr>
              <a:t>Особенности интерактивного обучения</a:t>
            </a:r>
          </a:p>
        </p:txBody>
      </p:sp>
      <p:sp>
        <p:nvSpPr>
          <p:cNvPr id="4" name="Прямоугольник 3"/>
          <p:cNvSpPr/>
          <p:nvPr/>
        </p:nvSpPr>
        <p:spPr>
          <a:xfrm>
            <a:off x="549344" y="1340768"/>
            <a:ext cx="7560840" cy="5459828"/>
          </a:xfrm>
          <a:prstGeom prst="rect">
            <a:avLst/>
          </a:prstGeom>
        </p:spPr>
        <p:txBody>
          <a:bodyPr wrap="square">
            <a:spAutoFit/>
          </a:bodyPr>
          <a:lstStyle/>
          <a:p>
            <a:pPr indent="540385" algn="just">
              <a:lnSpc>
                <a:spcPct val="107000"/>
              </a:lnSpc>
              <a:spcAft>
                <a:spcPts val="0"/>
              </a:spcAft>
            </a:pPr>
            <a:r>
              <a:rPr lang="ru-RU" b="1" dirty="0">
                <a:solidFill>
                  <a:srgbClr val="0070C0"/>
                </a:solidFill>
                <a:latin typeface="Times New Roman"/>
                <a:ea typeface="Calibri"/>
                <a:cs typeface="Times New Roman"/>
              </a:rPr>
              <a:t>Во-первых</a:t>
            </a:r>
            <a:r>
              <a:rPr lang="ru-RU" dirty="0">
                <a:solidFill>
                  <a:srgbClr val="0070C0"/>
                </a:solidFill>
                <a:latin typeface="Times New Roman"/>
                <a:ea typeface="Calibri"/>
                <a:cs typeface="Times New Roman"/>
              </a:rPr>
              <a:t>, интерактивное педагогическое взаимодействие характеризуется высокой степенью интенсивности общения его участников, их коммуникации, обмена деятельностями, сменой и разнообразием их видов, форм и приёмов.</a:t>
            </a:r>
            <a:endParaRPr lang="ru-RU" dirty="0">
              <a:solidFill>
                <a:srgbClr val="0070C0"/>
              </a:solidFill>
              <a:ea typeface="Calibri"/>
              <a:cs typeface="Times New Roman"/>
            </a:endParaRPr>
          </a:p>
          <a:p>
            <a:pPr indent="540385" algn="just">
              <a:lnSpc>
                <a:spcPct val="107000"/>
              </a:lnSpc>
              <a:spcAft>
                <a:spcPts val="0"/>
              </a:spcAft>
            </a:pPr>
            <a:r>
              <a:rPr lang="ru-RU" b="1" dirty="0">
                <a:solidFill>
                  <a:srgbClr val="0070C0"/>
                </a:solidFill>
                <a:latin typeface="Times New Roman"/>
                <a:ea typeface="Calibri"/>
                <a:cs typeface="Times New Roman"/>
              </a:rPr>
              <a:t>Во-вторых</a:t>
            </a:r>
            <a:r>
              <a:rPr lang="ru-RU" dirty="0">
                <a:solidFill>
                  <a:srgbClr val="0070C0"/>
                </a:solidFill>
                <a:latin typeface="Times New Roman"/>
                <a:ea typeface="Calibri"/>
                <a:cs typeface="Times New Roman"/>
              </a:rPr>
              <a:t>, интерактивное обучение основано на прямом взаимодействии детей со своим опытом и опытом своих друзей, так как большинство интерактивных упражнений обращается к опыту самого ребенка. Новое знание, умение формируются на основе и в связи с таким опытом</a:t>
            </a:r>
            <a:r>
              <a:rPr lang="ru-RU" dirty="0" smtClean="0">
                <a:solidFill>
                  <a:srgbClr val="0070C0"/>
                </a:solidFill>
                <a:latin typeface="Times New Roman"/>
                <a:ea typeface="Calibri"/>
                <a:cs typeface="Times New Roman"/>
              </a:rPr>
              <a:t>.</a:t>
            </a:r>
          </a:p>
          <a:p>
            <a:pPr lvl="0" indent="540385">
              <a:lnSpc>
                <a:spcPct val="107000"/>
              </a:lnSpc>
            </a:pPr>
            <a:r>
              <a:rPr lang="ru-RU" b="1" dirty="0">
                <a:solidFill>
                  <a:srgbClr val="0070C0"/>
                </a:solidFill>
                <a:latin typeface="Times New Roman"/>
                <a:ea typeface="Calibri"/>
                <a:cs typeface="Times New Roman"/>
              </a:rPr>
              <a:t>В-третьих</a:t>
            </a:r>
            <a:r>
              <a:rPr lang="ru-RU" dirty="0">
                <a:solidFill>
                  <a:srgbClr val="0070C0"/>
                </a:solidFill>
                <a:latin typeface="Times New Roman"/>
                <a:ea typeface="Calibri"/>
                <a:cs typeface="Times New Roman"/>
              </a:rPr>
              <a:t>, часто задания не предполагают одного правильного ответа, исключается доминирование как одного выступающего, так и одного мнения. И тогда важен процесс нахождения решения, который всегда основывается на опыте ребенка</a:t>
            </a:r>
            <a:r>
              <a:rPr lang="ru-RU" dirty="0" smtClean="0">
                <a:solidFill>
                  <a:srgbClr val="0070C0"/>
                </a:solidFill>
                <a:latin typeface="Times New Roman"/>
                <a:ea typeface="Calibri"/>
                <a:cs typeface="Times New Roman"/>
              </a:rPr>
              <a:t>.</a:t>
            </a:r>
          </a:p>
          <a:p>
            <a:pPr lvl="0" indent="540385">
              <a:lnSpc>
                <a:spcPct val="107000"/>
              </a:lnSpc>
            </a:pPr>
            <a:r>
              <a:rPr lang="ru-RU" b="1" dirty="0">
                <a:solidFill>
                  <a:srgbClr val="0070C0"/>
                </a:solidFill>
                <a:latin typeface="Times New Roman"/>
                <a:ea typeface="Calibri"/>
                <a:cs typeface="Times New Roman"/>
              </a:rPr>
              <a:t>В-четвертых</a:t>
            </a:r>
            <a:r>
              <a:rPr lang="ru-RU" dirty="0">
                <a:solidFill>
                  <a:srgbClr val="0070C0"/>
                </a:solidFill>
                <a:latin typeface="Times New Roman"/>
                <a:ea typeface="Calibri"/>
                <a:cs typeface="Times New Roman"/>
              </a:rPr>
              <a:t>, для интерактивного обучения характерна целенаправленная рефлексия участниками своей деятельности и состоявшегося взаимодействия.</a:t>
            </a:r>
          </a:p>
          <a:p>
            <a:pPr lvl="0" indent="540385">
              <a:lnSpc>
                <a:spcPct val="107000"/>
              </a:lnSpc>
            </a:pPr>
            <a:endParaRPr lang="ru-RU" dirty="0">
              <a:solidFill>
                <a:srgbClr val="0070C0"/>
              </a:solidFill>
              <a:latin typeface="Times New Roman"/>
              <a:ea typeface="Calibri"/>
              <a:cs typeface="Times New Roman"/>
            </a:endParaRPr>
          </a:p>
          <a:p>
            <a:pPr indent="540385" algn="just">
              <a:lnSpc>
                <a:spcPct val="107000"/>
              </a:lnSpc>
              <a:spcAft>
                <a:spcPts val="0"/>
              </a:spcAft>
            </a:pPr>
            <a:endParaRPr lang="ru-RU" sz="2000" dirty="0">
              <a:solidFill>
                <a:srgbClr val="0070C0"/>
              </a:solidFill>
              <a:ea typeface="Calibri"/>
              <a:cs typeface="Times New Roman"/>
            </a:endParaRPr>
          </a:p>
        </p:txBody>
      </p:sp>
    </p:spTree>
    <p:extLst>
      <p:ext uri="{BB962C8B-B14F-4D97-AF65-F5344CB8AC3E}">
        <p14:creationId xmlns:p14="http://schemas.microsoft.com/office/powerpoint/2010/main" xmlns="" val="4277084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 y="764703"/>
            <a:ext cx="8229600" cy="792088"/>
          </a:xfrm>
        </p:spPr>
        <p:txBody>
          <a:bodyPr>
            <a:noAutofit/>
          </a:bodyPr>
          <a:lstStyle/>
          <a:p>
            <a:pPr indent="540385">
              <a:lnSpc>
                <a:spcPct val="107000"/>
              </a:lnSpc>
              <a:spcAft>
                <a:spcPts val="0"/>
              </a:spcAft>
            </a:pPr>
            <a:r>
              <a:rPr lang="ru-RU" sz="3200" b="1" dirty="0">
                <a:solidFill>
                  <a:srgbClr val="0070C0"/>
                </a:solidFill>
                <a:latin typeface="Times New Roman"/>
                <a:ea typeface="Calibri"/>
                <a:cs typeface="Times New Roman"/>
              </a:rPr>
              <a:t>Особенности интерактивного обучения</a:t>
            </a:r>
          </a:p>
        </p:txBody>
      </p:sp>
      <p:sp>
        <p:nvSpPr>
          <p:cNvPr id="4" name="Прямоугольник 3"/>
          <p:cNvSpPr/>
          <p:nvPr/>
        </p:nvSpPr>
        <p:spPr>
          <a:xfrm>
            <a:off x="755576" y="1412776"/>
            <a:ext cx="7344816" cy="4801251"/>
          </a:xfrm>
          <a:prstGeom prst="rect">
            <a:avLst/>
          </a:prstGeom>
        </p:spPr>
        <p:txBody>
          <a:bodyPr wrap="square">
            <a:spAutoFit/>
          </a:bodyPr>
          <a:lstStyle/>
          <a:p>
            <a:pPr indent="540385">
              <a:lnSpc>
                <a:spcPct val="107000"/>
              </a:lnSpc>
              <a:spcAft>
                <a:spcPts val="0"/>
              </a:spcAft>
            </a:pPr>
            <a:r>
              <a:rPr lang="ru-RU" b="1" dirty="0" smtClean="0">
                <a:solidFill>
                  <a:srgbClr val="0070C0"/>
                </a:solidFill>
                <a:latin typeface="Times New Roman"/>
                <a:ea typeface="Calibri"/>
                <a:cs typeface="Times New Roman"/>
              </a:rPr>
              <a:t>В-пятых</a:t>
            </a:r>
            <a:r>
              <a:rPr lang="ru-RU" dirty="0">
                <a:solidFill>
                  <a:srgbClr val="0070C0"/>
                </a:solidFill>
                <a:latin typeface="Times New Roman"/>
                <a:ea typeface="Calibri"/>
                <a:cs typeface="Times New Roman"/>
              </a:rPr>
              <a:t>, интерактивное обучение направлено на изменение, совершенствование моделей поведения и деятельности участников образовательного процесса.</a:t>
            </a:r>
          </a:p>
          <a:p>
            <a:pPr indent="540385">
              <a:lnSpc>
                <a:spcPct val="107000"/>
              </a:lnSpc>
              <a:spcAft>
                <a:spcPts val="0"/>
              </a:spcAft>
            </a:pPr>
            <a:r>
              <a:rPr lang="ru-RU" b="1" dirty="0">
                <a:solidFill>
                  <a:srgbClr val="0070C0"/>
                </a:solidFill>
                <a:latin typeface="Times New Roman"/>
                <a:ea typeface="Calibri"/>
                <a:cs typeface="Times New Roman"/>
              </a:rPr>
              <a:t>В-шестых,</a:t>
            </a:r>
            <a:r>
              <a:rPr lang="ru-RU" dirty="0">
                <a:solidFill>
                  <a:srgbClr val="0070C0"/>
                </a:solidFill>
                <a:latin typeface="Times New Roman"/>
                <a:ea typeface="Calibri"/>
                <a:cs typeface="Times New Roman"/>
              </a:rPr>
              <a:t> в ходе интерактивного обучения дети учатся формулировать собственное мнение, правильно выражать мысли, строить доказательства своей точки зрения, вести дискуссию, слушать другого человека, уважать альтернативное мнение.</a:t>
            </a:r>
          </a:p>
          <a:p>
            <a:pPr indent="540385">
              <a:lnSpc>
                <a:spcPct val="107000"/>
              </a:lnSpc>
              <a:spcAft>
                <a:spcPts val="0"/>
              </a:spcAft>
            </a:pPr>
            <a:r>
              <a:rPr lang="ru-RU" b="1" dirty="0">
                <a:solidFill>
                  <a:srgbClr val="0070C0"/>
                </a:solidFill>
                <a:latin typeface="Times New Roman"/>
                <a:ea typeface="Calibri"/>
                <a:cs typeface="Times New Roman"/>
              </a:rPr>
              <a:t>В-седьмых</a:t>
            </a:r>
            <a:r>
              <a:rPr lang="ru-RU" dirty="0">
                <a:solidFill>
                  <a:srgbClr val="0070C0"/>
                </a:solidFill>
                <a:latin typeface="Times New Roman"/>
                <a:ea typeface="Calibri"/>
                <a:cs typeface="Times New Roman"/>
              </a:rPr>
              <a:t>, в ходе диалогового общения у участников формируется умение критически мыслить, рассуждать, решать противоречивые проблемы на основе анализа услышанной информации и обстоятельств, они учатся взвешивать альтернативные мнения, принимать продуманные решения. При такой организации работы ребенок может не только выразить своё мнение, взгляд, дать оценку, но и, услышав доказательные аргументы «коллег», отказаться от своей точки зрения или </a:t>
            </a:r>
            <a:r>
              <a:rPr lang="ru-RU" sz="1600" dirty="0">
                <a:solidFill>
                  <a:srgbClr val="0070C0"/>
                </a:solidFill>
                <a:latin typeface="Times New Roman"/>
                <a:ea typeface="Calibri"/>
                <a:cs typeface="Times New Roman"/>
              </a:rPr>
              <a:t>существенно изменить её.</a:t>
            </a:r>
            <a:endParaRPr lang="ru-RU" sz="1200" dirty="0">
              <a:solidFill>
                <a:srgbClr val="0070C0"/>
              </a:solidFill>
              <a:ea typeface="Calibri"/>
              <a:cs typeface="Times New Roman"/>
            </a:endParaRPr>
          </a:p>
          <a:p>
            <a:pPr indent="540385">
              <a:lnSpc>
                <a:spcPct val="107000"/>
              </a:lnSpc>
              <a:spcAft>
                <a:spcPts val="0"/>
              </a:spcAft>
            </a:pPr>
            <a:endParaRPr lang="ru-RU" sz="1600" dirty="0">
              <a:ea typeface="Calibri"/>
              <a:cs typeface="Times New Roman"/>
            </a:endParaRPr>
          </a:p>
        </p:txBody>
      </p:sp>
    </p:spTree>
    <p:extLst>
      <p:ext uri="{BB962C8B-B14F-4D97-AF65-F5344CB8AC3E}">
        <p14:creationId xmlns:p14="http://schemas.microsoft.com/office/powerpoint/2010/main" xmlns="" val="1726930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124744"/>
            <a:ext cx="7848872" cy="4752528"/>
          </a:xfrm>
        </p:spPr>
        <p:txBody>
          <a:bodyPr>
            <a:normAutofit fontScale="92500" lnSpcReduction="10000"/>
          </a:bodyPr>
          <a:lstStyle/>
          <a:p>
            <a:pPr indent="0" algn="ctr">
              <a:lnSpc>
                <a:spcPct val="107000"/>
              </a:lnSpc>
              <a:spcAft>
                <a:spcPts val="0"/>
              </a:spcAft>
              <a:buNone/>
            </a:pPr>
            <a:r>
              <a:rPr lang="ru-RU" sz="3900" b="1" dirty="0">
                <a:solidFill>
                  <a:srgbClr val="0070C0"/>
                </a:solidFill>
                <a:latin typeface="Times New Roman"/>
                <a:ea typeface="Calibri"/>
                <a:cs typeface="Times New Roman"/>
              </a:rPr>
              <a:t>Формы организации интерактивного взаимодействия</a:t>
            </a:r>
          </a:p>
          <a:p>
            <a:pPr indent="0">
              <a:lnSpc>
                <a:spcPct val="107000"/>
              </a:lnSpc>
              <a:spcAft>
                <a:spcPts val="0"/>
              </a:spcAft>
              <a:buNone/>
            </a:pPr>
            <a:r>
              <a:rPr lang="ru-RU" sz="4200" dirty="0" smtClean="0">
                <a:solidFill>
                  <a:srgbClr val="0070C0"/>
                </a:solidFill>
                <a:latin typeface="Times New Roman"/>
                <a:ea typeface="Calibri"/>
                <a:cs typeface="Times New Roman"/>
              </a:rPr>
              <a:t>1</a:t>
            </a:r>
            <a:r>
              <a:rPr lang="ru-RU" sz="4200" dirty="0">
                <a:solidFill>
                  <a:srgbClr val="0070C0"/>
                </a:solidFill>
                <a:latin typeface="Times New Roman"/>
                <a:ea typeface="Calibri"/>
                <a:cs typeface="Times New Roman"/>
              </a:rPr>
              <a:t>) </a:t>
            </a:r>
            <a:r>
              <a:rPr lang="ru-RU" sz="4200" dirty="0" smtClean="0">
                <a:solidFill>
                  <a:srgbClr val="0070C0"/>
                </a:solidFill>
                <a:latin typeface="Times New Roman"/>
                <a:ea typeface="Calibri"/>
                <a:cs typeface="Times New Roman"/>
              </a:rPr>
              <a:t>Индивидуальная</a:t>
            </a:r>
            <a:endParaRPr lang="ru-RU" sz="4200" dirty="0">
              <a:solidFill>
                <a:srgbClr val="0070C0"/>
              </a:solidFill>
              <a:ea typeface="Calibri"/>
              <a:cs typeface="Times New Roman"/>
            </a:endParaRPr>
          </a:p>
          <a:p>
            <a:pPr indent="0">
              <a:lnSpc>
                <a:spcPct val="107000"/>
              </a:lnSpc>
              <a:spcAft>
                <a:spcPts val="0"/>
              </a:spcAft>
              <a:buNone/>
            </a:pPr>
            <a:r>
              <a:rPr lang="ru-RU" sz="4200" dirty="0">
                <a:solidFill>
                  <a:srgbClr val="0070C0"/>
                </a:solidFill>
                <a:latin typeface="Times New Roman"/>
                <a:ea typeface="Calibri"/>
                <a:cs typeface="Times New Roman"/>
              </a:rPr>
              <a:t>2) Парная </a:t>
            </a:r>
            <a:endParaRPr lang="ru-RU" sz="4200" dirty="0" smtClean="0">
              <a:solidFill>
                <a:srgbClr val="0070C0"/>
              </a:solidFill>
              <a:latin typeface="Times New Roman"/>
              <a:ea typeface="Calibri"/>
              <a:cs typeface="Times New Roman"/>
            </a:endParaRPr>
          </a:p>
          <a:p>
            <a:pPr indent="0">
              <a:lnSpc>
                <a:spcPct val="107000"/>
              </a:lnSpc>
              <a:spcAft>
                <a:spcPts val="0"/>
              </a:spcAft>
              <a:buNone/>
            </a:pPr>
            <a:r>
              <a:rPr lang="ru-RU" sz="4200" dirty="0" smtClean="0">
                <a:solidFill>
                  <a:srgbClr val="0070C0"/>
                </a:solidFill>
                <a:latin typeface="Times New Roman"/>
                <a:ea typeface="Calibri"/>
                <a:cs typeface="Times New Roman"/>
              </a:rPr>
              <a:t>3</a:t>
            </a:r>
            <a:r>
              <a:rPr lang="ru-RU" sz="4200" dirty="0">
                <a:solidFill>
                  <a:srgbClr val="0070C0"/>
                </a:solidFill>
                <a:latin typeface="Times New Roman"/>
                <a:ea typeface="Calibri"/>
                <a:cs typeface="Times New Roman"/>
              </a:rPr>
              <a:t>) Групповая </a:t>
            </a:r>
            <a:endParaRPr lang="ru-RU" sz="4200" dirty="0" smtClean="0">
              <a:solidFill>
                <a:srgbClr val="0070C0"/>
              </a:solidFill>
              <a:latin typeface="Times New Roman"/>
              <a:ea typeface="Calibri"/>
              <a:cs typeface="Times New Roman"/>
            </a:endParaRPr>
          </a:p>
          <a:p>
            <a:pPr indent="0">
              <a:lnSpc>
                <a:spcPct val="107000"/>
              </a:lnSpc>
              <a:spcAft>
                <a:spcPts val="0"/>
              </a:spcAft>
              <a:buNone/>
            </a:pPr>
            <a:r>
              <a:rPr lang="ru-RU" sz="4200" dirty="0" smtClean="0">
                <a:solidFill>
                  <a:srgbClr val="0070C0"/>
                </a:solidFill>
                <a:latin typeface="Times New Roman"/>
                <a:ea typeface="Calibri"/>
                <a:cs typeface="Times New Roman"/>
              </a:rPr>
              <a:t>4</a:t>
            </a:r>
            <a:r>
              <a:rPr lang="ru-RU" sz="4200" dirty="0">
                <a:solidFill>
                  <a:srgbClr val="0070C0"/>
                </a:solidFill>
                <a:latin typeface="Times New Roman"/>
                <a:ea typeface="Calibri"/>
                <a:cs typeface="Times New Roman"/>
              </a:rPr>
              <a:t>) Коллективная или фронтальная </a:t>
            </a:r>
            <a:endParaRPr lang="ru-RU" sz="4200" dirty="0" smtClean="0">
              <a:solidFill>
                <a:srgbClr val="0070C0"/>
              </a:solidFill>
              <a:latin typeface="Times New Roman"/>
              <a:ea typeface="Calibri"/>
              <a:cs typeface="Times New Roman"/>
            </a:endParaRPr>
          </a:p>
          <a:p>
            <a:pPr indent="0">
              <a:lnSpc>
                <a:spcPct val="107000"/>
              </a:lnSpc>
              <a:spcAft>
                <a:spcPts val="0"/>
              </a:spcAft>
              <a:buNone/>
            </a:pPr>
            <a:r>
              <a:rPr lang="ru-RU" sz="4200" dirty="0">
                <a:solidFill>
                  <a:srgbClr val="0070C0"/>
                </a:solidFill>
                <a:latin typeface="Times New Roman"/>
                <a:ea typeface="Calibri"/>
                <a:cs typeface="Times New Roman"/>
              </a:rPr>
              <a:t>5) Планетарная</a:t>
            </a:r>
          </a:p>
        </p:txBody>
      </p:sp>
    </p:spTree>
    <p:extLst>
      <p:ext uri="{BB962C8B-B14F-4D97-AF65-F5344CB8AC3E}">
        <p14:creationId xmlns:p14="http://schemas.microsoft.com/office/powerpoint/2010/main" xmlns="" val="1720032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686148732"/>
              </p:ext>
            </p:extLst>
          </p:nvPr>
        </p:nvGraphicFramePr>
        <p:xfrm>
          <a:off x="1115616" y="1412776"/>
          <a:ext cx="633670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1"/>
          <p:cNvSpPr>
            <a:spLocks noGrp="1"/>
          </p:cNvSpPr>
          <p:nvPr>
            <p:ph type="title"/>
          </p:nvPr>
        </p:nvSpPr>
        <p:spPr>
          <a:xfrm>
            <a:off x="-108520" y="836712"/>
            <a:ext cx="8229600" cy="580926"/>
          </a:xfrm>
        </p:spPr>
        <p:txBody>
          <a:bodyPr>
            <a:noAutofit/>
          </a:bodyPr>
          <a:lstStyle/>
          <a:p>
            <a:pPr marL="342900" lvl="0" indent="540385">
              <a:lnSpc>
                <a:spcPct val="107000"/>
              </a:lnSpc>
              <a:spcBef>
                <a:spcPct val="20000"/>
              </a:spcBef>
            </a:pPr>
            <a:r>
              <a:rPr lang="ru-RU" sz="3600" b="1" dirty="0">
                <a:solidFill>
                  <a:srgbClr val="0070C0"/>
                </a:solidFill>
                <a:latin typeface="Times New Roman"/>
                <a:ea typeface="Calibri"/>
                <a:cs typeface="Times New Roman"/>
              </a:rPr>
              <a:t>Методы интерактивного </a:t>
            </a:r>
            <a:r>
              <a:rPr lang="ru-RU" sz="3600" b="1" dirty="0" smtClean="0">
                <a:solidFill>
                  <a:srgbClr val="0070C0"/>
                </a:solidFill>
                <a:latin typeface="Times New Roman"/>
                <a:ea typeface="Calibri"/>
                <a:cs typeface="Times New Roman"/>
              </a:rPr>
              <a:t>обучения</a:t>
            </a:r>
            <a:endParaRPr lang="ru-RU" sz="3600" dirty="0">
              <a:solidFill>
                <a:srgbClr val="0070C0"/>
              </a:solidFill>
            </a:endParaRPr>
          </a:p>
        </p:txBody>
      </p:sp>
    </p:spTree>
    <p:extLst>
      <p:ext uri="{BB962C8B-B14F-4D97-AF65-F5344CB8AC3E}">
        <p14:creationId xmlns:p14="http://schemas.microsoft.com/office/powerpoint/2010/main" xmlns="" val="3374489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52736"/>
            <a:ext cx="8229600" cy="5073427"/>
          </a:xfrm>
        </p:spPr>
        <p:txBody>
          <a:bodyPr>
            <a:normAutofit fontScale="92500" lnSpcReduction="10000"/>
          </a:bodyPr>
          <a:lstStyle/>
          <a:p>
            <a:pPr marL="0" indent="0" algn="ctr">
              <a:buNone/>
            </a:pPr>
            <a:r>
              <a:rPr lang="ru-RU" b="1" dirty="0" smtClean="0">
                <a:solidFill>
                  <a:srgbClr val="0070C0"/>
                </a:solidFill>
                <a:latin typeface="Cambria" panose="02040503050406030204" pitchFamily="18" charset="0"/>
                <a:ea typeface="Calibri"/>
              </a:rPr>
              <a:t>Характерные особенности интерактивных технологий</a:t>
            </a:r>
          </a:p>
          <a:p>
            <a:pPr indent="540385">
              <a:lnSpc>
                <a:spcPct val="107000"/>
              </a:lnSpc>
              <a:spcAft>
                <a:spcPts val="0"/>
              </a:spcAft>
            </a:pPr>
            <a:r>
              <a:rPr lang="ru-RU" sz="2800" dirty="0" smtClean="0">
                <a:solidFill>
                  <a:srgbClr val="0070C0"/>
                </a:solidFill>
                <a:latin typeface="Times New Roman"/>
                <a:ea typeface="Calibri"/>
                <a:cs typeface="Times New Roman"/>
              </a:rPr>
              <a:t>Наличие </a:t>
            </a:r>
            <a:r>
              <a:rPr lang="ru-RU" sz="2800" dirty="0">
                <a:solidFill>
                  <a:srgbClr val="0070C0"/>
                </a:solidFill>
                <a:latin typeface="Times New Roman"/>
                <a:ea typeface="Calibri"/>
                <a:cs typeface="Times New Roman"/>
              </a:rPr>
              <a:t>участников, интересы которых в значительной степени пересекаются или совпадают.</a:t>
            </a:r>
            <a:endParaRPr lang="ru-RU" sz="2800" dirty="0">
              <a:solidFill>
                <a:srgbClr val="0070C0"/>
              </a:solidFill>
              <a:ea typeface="Calibri"/>
              <a:cs typeface="Times New Roman"/>
            </a:endParaRPr>
          </a:p>
          <a:p>
            <a:pPr indent="540385">
              <a:lnSpc>
                <a:spcPct val="107000"/>
              </a:lnSpc>
              <a:spcAft>
                <a:spcPts val="0"/>
              </a:spcAft>
            </a:pPr>
            <a:r>
              <a:rPr lang="ru-RU" sz="2800" dirty="0" smtClean="0">
                <a:solidFill>
                  <a:srgbClr val="0070C0"/>
                </a:solidFill>
                <a:latin typeface="Times New Roman"/>
                <a:ea typeface="Calibri"/>
                <a:cs typeface="Times New Roman"/>
              </a:rPr>
              <a:t>Наличие </a:t>
            </a:r>
            <a:r>
              <a:rPr lang="ru-RU" sz="2800" dirty="0">
                <a:solidFill>
                  <a:srgbClr val="0070C0"/>
                </a:solidFill>
                <a:latin typeface="Times New Roman"/>
                <a:ea typeface="Calibri"/>
                <a:cs typeface="Times New Roman"/>
              </a:rPr>
              <a:t>чётко оговариваемых правил (каждая методика имеет собственные правила).</a:t>
            </a:r>
            <a:endParaRPr lang="ru-RU" sz="2800" dirty="0">
              <a:solidFill>
                <a:srgbClr val="0070C0"/>
              </a:solidFill>
              <a:ea typeface="Calibri"/>
              <a:cs typeface="Times New Roman"/>
            </a:endParaRPr>
          </a:p>
          <a:p>
            <a:pPr indent="540385">
              <a:lnSpc>
                <a:spcPct val="107000"/>
              </a:lnSpc>
              <a:spcAft>
                <a:spcPts val="0"/>
              </a:spcAft>
            </a:pPr>
            <a:r>
              <a:rPr lang="ru-RU" sz="2800" dirty="0" smtClean="0">
                <a:solidFill>
                  <a:srgbClr val="0070C0"/>
                </a:solidFill>
                <a:latin typeface="Times New Roman"/>
                <a:ea typeface="Calibri"/>
                <a:cs typeface="Times New Roman"/>
              </a:rPr>
              <a:t>Наличие </a:t>
            </a:r>
            <a:r>
              <a:rPr lang="ru-RU" sz="2800" dirty="0">
                <a:solidFill>
                  <a:srgbClr val="0070C0"/>
                </a:solidFill>
                <a:latin typeface="Times New Roman"/>
                <a:ea typeface="Calibri"/>
                <a:cs typeface="Times New Roman"/>
              </a:rPr>
              <a:t>ясной, конкретной цели.</a:t>
            </a:r>
            <a:endParaRPr lang="ru-RU" sz="2800" dirty="0">
              <a:solidFill>
                <a:srgbClr val="0070C0"/>
              </a:solidFill>
              <a:ea typeface="Calibri"/>
              <a:cs typeface="Times New Roman"/>
            </a:endParaRPr>
          </a:p>
          <a:p>
            <a:pPr indent="540385">
              <a:lnSpc>
                <a:spcPct val="107000"/>
              </a:lnSpc>
              <a:spcAft>
                <a:spcPts val="0"/>
              </a:spcAft>
            </a:pPr>
            <a:r>
              <a:rPr lang="ru-RU" sz="2800" dirty="0" smtClean="0">
                <a:solidFill>
                  <a:srgbClr val="0070C0"/>
                </a:solidFill>
                <a:latin typeface="Times New Roman"/>
                <a:ea typeface="Calibri"/>
                <a:cs typeface="Times New Roman"/>
              </a:rPr>
              <a:t>Взаимодействие </a:t>
            </a:r>
            <a:r>
              <a:rPr lang="ru-RU" sz="2800" dirty="0">
                <a:solidFill>
                  <a:srgbClr val="0070C0"/>
                </a:solidFill>
                <a:latin typeface="Times New Roman"/>
                <a:ea typeface="Calibri"/>
                <a:cs typeface="Times New Roman"/>
              </a:rPr>
              <a:t>участников в том объёме и тем способом, который они сами определяют.</a:t>
            </a:r>
            <a:endParaRPr lang="ru-RU" sz="2800" dirty="0">
              <a:solidFill>
                <a:srgbClr val="0070C0"/>
              </a:solidFill>
              <a:ea typeface="Calibri"/>
              <a:cs typeface="Times New Roman"/>
            </a:endParaRPr>
          </a:p>
          <a:p>
            <a:pPr indent="540385">
              <a:lnSpc>
                <a:spcPct val="107000"/>
              </a:lnSpc>
              <a:spcAft>
                <a:spcPts val="0"/>
              </a:spcAft>
            </a:pPr>
            <a:r>
              <a:rPr lang="ru-RU" sz="2800" dirty="0" smtClean="0">
                <a:solidFill>
                  <a:srgbClr val="0070C0"/>
                </a:solidFill>
                <a:latin typeface="Times New Roman"/>
                <a:ea typeface="Calibri"/>
                <a:cs typeface="Times New Roman"/>
              </a:rPr>
              <a:t>Групповая </a:t>
            </a:r>
            <a:r>
              <a:rPr lang="ru-RU" sz="2800" dirty="0">
                <a:solidFill>
                  <a:srgbClr val="0070C0"/>
                </a:solidFill>
                <a:latin typeface="Times New Roman"/>
                <a:ea typeface="Calibri"/>
                <a:cs typeface="Times New Roman"/>
              </a:rPr>
              <a:t>рефлексия.</a:t>
            </a:r>
            <a:endParaRPr lang="ru-RU" sz="2800" dirty="0">
              <a:solidFill>
                <a:srgbClr val="0070C0"/>
              </a:solidFill>
              <a:ea typeface="Calibri"/>
              <a:cs typeface="Times New Roman"/>
            </a:endParaRPr>
          </a:p>
          <a:p>
            <a:pPr indent="540385">
              <a:lnSpc>
                <a:spcPct val="107000"/>
              </a:lnSpc>
              <a:spcAft>
                <a:spcPts val="0"/>
              </a:spcAft>
            </a:pPr>
            <a:r>
              <a:rPr lang="ru-RU" sz="2800" dirty="0" smtClean="0">
                <a:solidFill>
                  <a:srgbClr val="0070C0"/>
                </a:solidFill>
                <a:latin typeface="Times New Roman"/>
                <a:ea typeface="Calibri"/>
                <a:cs typeface="Times New Roman"/>
              </a:rPr>
              <a:t>Подведение </a:t>
            </a:r>
            <a:r>
              <a:rPr lang="ru-RU" sz="2800" dirty="0">
                <a:solidFill>
                  <a:srgbClr val="0070C0"/>
                </a:solidFill>
                <a:latin typeface="Times New Roman"/>
                <a:ea typeface="Calibri"/>
                <a:cs typeface="Times New Roman"/>
              </a:rPr>
              <a:t>итогов.</a:t>
            </a:r>
            <a:endParaRPr lang="ru-RU" sz="2800" dirty="0">
              <a:solidFill>
                <a:srgbClr val="0070C0"/>
              </a:solidFill>
              <a:ea typeface="Calibri"/>
              <a:cs typeface="Times New Roman"/>
            </a:endParaRPr>
          </a:p>
          <a:p>
            <a:pPr marL="0" indent="0" algn="ctr">
              <a:buNone/>
            </a:pPr>
            <a:endParaRPr lang="ru-RU" dirty="0">
              <a:solidFill>
                <a:srgbClr val="0070C0"/>
              </a:solidFill>
              <a:latin typeface="Cambria" panose="02040503050406030204" pitchFamily="18" charset="0"/>
            </a:endParaRPr>
          </a:p>
        </p:txBody>
      </p:sp>
    </p:spTree>
    <p:extLst>
      <p:ext uri="{BB962C8B-B14F-4D97-AF65-F5344CB8AC3E}">
        <p14:creationId xmlns:p14="http://schemas.microsoft.com/office/powerpoint/2010/main" xmlns="" val="4288749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755576" y="1844824"/>
            <a:ext cx="7560840" cy="4525963"/>
          </a:xfrm>
        </p:spPr>
        <p:txBody>
          <a:bodyPr/>
          <a:lstStyle/>
          <a:p>
            <a:pPr marL="0" indent="0" algn="ctr">
              <a:buNone/>
            </a:pPr>
            <a:r>
              <a:rPr lang="ru-RU" sz="4000" b="1" dirty="0" smtClean="0">
                <a:solidFill>
                  <a:srgbClr val="0070C0"/>
                </a:solidFill>
                <a:latin typeface="Times New Roman"/>
                <a:ea typeface="Calibri"/>
              </a:rPr>
              <a:t>Интерактивная игра</a:t>
            </a:r>
            <a:r>
              <a:rPr lang="ru-RU" sz="4000" dirty="0" smtClean="0">
                <a:solidFill>
                  <a:srgbClr val="0070C0"/>
                </a:solidFill>
                <a:latin typeface="Times New Roman"/>
                <a:ea typeface="Calibri"/>
              </a:rPr>
              <a:t> </a:t>
            </a:r>
            <a:r>
              <a:rPr lang="ru-RU" dirty="0" smtClean="0">
                <a:latin typeface="Times New Roman"/>
                <a:ea typeface="Calibri"/>
              </a:rPr>
              <a:t>- </a:t>
            </a:r>
            <a:r>
              <a:rPr lang="ru-RU" dirty="0" smtClean="0">
                <a:solidFill>
                  <a:srgbClr val="0070C0"/>
                </a:solidFill>
                <a:latin typeface="Times New Roman"/>
                <a:ea typeface="Calibri"/>
              </a:rPr>
              <a:t>совместно организованная </a:t>
            </a:r>
            <a:r>
              <a:rPr lang="ru-RU" dirty="0">
                <a:solidFill>
                  <a:srgbClr val="0070C0"/>
                </a:solidFill>
                <a:latin typeface="Times New Roman"/>
                <a:ea typeface="Calibri"/>
              </a:rPr>
              <a:t>познавательн</a:t>
            </a:r>
            <a:r>
              <a:rPr lang="ru-RU" dirty="0">
                <a:solidFill>
                  <a:srgbClr val="C00000"/>
                </a:solidFill>
                <a:latin typeface="Times New Roman"/>
                <a:ea typeface="Calibri"/>
              </a:rPr>
              <a:t>ую</a:t>
            </a:r>
            <a:r>
              <a:rPr lang="ru-RU" dirty="0">
                <a:solidFill>
                  <a:srgbClr val="0070C0"/>
                </a:solidFill>
                <a:latin typeface="Times New Roman"/>
                <a:ea typeface="Calibri"/>
              </a:rPr>
              <a:t> деятельность социальной </a:t>
            </a:r>
            <a:r>
              <a:rPr lang="ru-RU" dirty="0" smtClean="0">
                <a:solidFill>
                  <a:srgbClr val="0070C0"/>
                </a:solidFill>
                <a:latin typeface="Times New Roman"/>
                <a:ea typeface="Calibri"/>
              </a:rPr>
              <a:t>направленности. В </a:t>
            </a:r>
            <a:r>
              <a:rPr lang="ru-RU" dirty="0">
                <a:solidFill>
                  <a:srgbClr val="0070C0"/>
                </a:solidFill>
                <a:latin typeface="Times New Roman"/>
                <a:ea typeface="Calibri"/>
              </a:rPr>
              <a:t>такой игре дети не только узнают новое, но и учатся понимать себя и других, приобретают собственный опыт.</a:t>
            </a:r>
            <a:endParaRPr lang="ru-RU" dirty="0">
              <a:solidFill>
                <a:srgbClr val="0070C0"/>
              </a:solidFill>
            </a:endParaRPr>
          </a:p>
        </p:txBody>
      </p:sp>
    </p:spTree>
    <p:extLst>
      <p:ext uri="{BB962C8B-B14F-4D97-AF65-F5344CB8AC3E}">
        <p14:creationId xmlns:p14="http://schemas.microsoft.com/office/powerpoint/2010/main" xmlns="" val="3418143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678</Words>
  <Application>Microsoft Office PowerPoint</Application>
  <PresentationFormat>Экран (4:3)</PresentationFormat>
  <Paragraphs>64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«Использование интерактивных технологий  в воспитательно-образовательной деятельноти»</vt:lpstr>
      <vt:lpstr>Слайд 2</vt:lpstr>
      <vt:lpstr>Цель интерактивного обучения:</vt:lpstr>
      <vt:lpstr>Особенности интерактивного обучения</vt:lpstr>
      <vt:lpstr>Особенности интерактивного обучения</vt:lpstr>
      <vt:lpstr>Слайд 6</vt:lpstr>
      <vt:lpstr>Методы интерактивного обучения</vt:lpstr>
      <vt:lpstr>Слайд 8</vt:lpstr>
      <vt:lpstr>Слайд 9</vt:lpstr>
      <vt:lpstr>Алгоритм интерактивной игры</vt:lpstr>
      <vt:lpstr>Интерактивные технологии</vt:lpstr>
      <vt:lpstr>Слайд 12</vt:lpstr>
      <vt:lpstr>Слайд 13</vt:lpstr>
      <vt:lpstr>Слайд 14</vt:lpstr>
      <vt:lpstr>Слайд 15</vt:lpstr>
      <vt:lpstr>Слайд 16</vt:lpstr>
      <vt:lpstr>Слайд 17</vt:lpstr>
      <vt:lpstr>Слайд 18</vt:lpstr>
      <vt:lpstr>Преимущества интерактивных технологий </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Интерактивные методы обучения как средство формирования ключевых компетенций</dc:title>
  <dc:creator>Пользователь</dc:creator>
  <cp:lastModifiedBy>1</cp:lastModifiedBy>
  <cp:revision>34</cp:revision>
  <dcterms:created xsi:type="dcterms:W3CDTF">2014-12-22T08:03:13Z</dcterms:created>
  <dcterms:modified xsi:type="dcterms:W3CDTF">2018-12-05T04:55:06Z</dcterms:modified>
</cp:coreProperties>
</file>