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17"/>
  </p:handoutMasterIdLst>
  <p:sldIdLst>
    <p:sldId id="263" r:id="rId5"/>
    <p:sldId id="258" r:id="rId6"/>
    <p:sldId id="264" r:id="rId7"/>
    <p:sldId id="266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6965"/>
    <a:srgbClr val="77A9D2"/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767" y="1237722"/>
            <a:ext cx="9144000" cy="1568086"/>
          </a:xfrm>
        </p:spPr>
        <p:txBody>
          <a:bodyPr/>
          <a:lstStyle/>
          <a:p>
            <a:r>
              <a:rPr lang="ru-RU" sz="6600" b="1" dirty="0"/>
              <a:t>Множества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8387" y="4052192"/>
            <a:ext cx="5761973" cy="1655762"/>
          </a:xfrm>
        </p:spPr>
        <p:txBody>
          <a:bodyPr/>
          <a:lstStyle/>
          <a:p>
            <a:r>
              <a:rPr lang="ru-RU" dirty="0"/>
              <a:t>5 класс</a:t>
            </a:r>
          </a:p>
        </p:txBody>
      </p:sp>
      <p:pic>
        <p:nvPicPr>
          <p:cNvPr id="4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5231" y="6013938"/>
            <a:ext cx="504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Захарова Анна Константиновна</a:t>
            </a:r>
            <a:br>
              <a:rPr lang="ru-RU" dirty="0" smtClean="0"/>
            </a:br>
            <a:r>
              <a:rPr lang="ru-RU" dirty="0" smtClean="0"/>
              <a:t>учитель математики МБОУ СОШ №5 г. </a:t>
            </a:r>
            <a:r>
              <a:rPr lang="ru-RU" dirty="0" err="1" smtClean="0"/>
              <a:t>Пересвета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167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6C06F9-7ABD-F2AC-A605-ED2B1AE4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06" y="312457"/>
            <a:ext cx="8774712" cy="578999"/>
          </a:xfrm>
          <a:noFill/>
        </p:spPr>
        <p:txBody>
          <a:bodyPr>
            <a:normAutofit fontScale="90000"/>
          </a:bodyPr>
          <a:lstStyle/>
          <a:p>
            <a:r>
              <a:rPr lang="ru-RU" dirty="0"/>
              <a:t>Задание №4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2BA2E97-6040-BEE7-24C4-B834C51D4E1A}"/>
              </a:ext>
            </a:extLst>
          </p:cNvPr>
          <p:cNvSpPr txBox="1">
            <a:spLocks/>
          </p:cNvSpPr>
          <p:nvPr/>
        </p:nvSpPr>
        <p:spPr>
          <a:xfrm>
            <a:off x="6476454" y="4167031"/>
            <a:ext cx="6858929" cy="16561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sz="2400" b="1" dirty="0">
                <a:solidFill>
                  <a:schemeClr val="tx1"/>
                </a:solidFill>
              </a:rPr>
              <a:t>А=</a:t>
            </a:r>
            <a:r>
              <a:rPr lang="en-US" sz="2400" b="1" dirty="0">
                <a:solidFill>
                  <a:schemeClr val="tx1"/>
                </a:solidFill>
              </a:rPr>
              <a:t>{</a:t>
            </a:r>
            <a:r>
              <a:rPr lang="ru-RU" sz="2400" b="1" dirty="0">
                <a:solidFill>
                  <a:schemeClr val="tx1"/>
                </a:solidFill>
              </a:rPr>
              <a:t>0, 1, 2, 3, 4, 5, 6, 7, 8, 9</a:t>
            </a:r>
            <a:r>
              <a:rPr lang="en-US" sz="2400" b="1" dirty="0">
                <a:solidFill>
                  <a:schemeClr val="tx1"/>
                </a:solidFill>
              </a:rPr>
              <a:t>}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В=</a:t>
            </a:r>
            <a:r>
              <a:rPr lang="en-US" sz="2400" b="1" dirty="0">
                <a:solidFill>
                  <a:schemeClr val="tx1"/>
                </a:solidFill>
              </a:rPr>
              <a:t>{</a:t>
            </a:r>
            <a:r>
              <a:rPr lang="ru-RU" sz="2400" b="1" dirty="0">
                <a:solidFill>
                  <a:schemeClr val="tx1"/>
                </a:solidFill>
              </a:rPr>
              <a:t>23</a:t>
            </a:r>
            <a:r>
              <a:rPr lang="en-US" sz="2400" b="1" dirty="0">
                <a:solidFill>
                  <a:schemeClr val="tx1"/>
                </a:solidFill>
              </a:rPr>
              <a:t>}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С=</a:t>
            </a:r>
            <a:r>
              <a:rPr lang="en-US" sz="2400" b="1" dirty="0">
                <a:solidFill>
                  <a:schemeClr val="tx1"/>
                </a:solidFill>
              </a:rPr>
              <a:t>{</a:t>
            </a:r>
            <a:r>
              <a:rPr lang="ru-RU" sz="2400" b="1" dirty="0">
                <a:solidFill>
                  <a:schemeClr val="tx1"/>
                </a:solidFill>
              </a:rPr>
              <a:t>2, 3, 4, 5</a:t>
            </a:r>
            <a:r>
              <a:rPr lang="en-US" sz="2400" b="1" dirty="0">
                <a:solidFill>
                  <a:schemeClr val="tx1"/>
                </a:solidFill>
              </a:rPr>
              <a:t>}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D</a:t>
            </a:r>
            <a:r>
              <a:rPr lang="ru-RU" sz="2400" b="1" dirty="0">
                <a:solidFill>
                  <a:schemeClr val="tx1"/>
                </a:solidFill>
              </a:rPr>
              <a:t>=</a:t>
            </a:r>
            <a:r>
              <a:rPr lang="en-US" sz="2400" b="1" dirty="0">
                <a:solidFill>
                  <a:schemeClr val="tx1"/>
                </a:solidFill>
              </a:rPr>
              <a:t>{</a:t>
            </a:r>
            <a:r>
              <a:rPr lang="ru-RU" sz="2400" b="1" dirty="0">
                <a:solidFill>
                  <a:schemeClr val="tx1"/>
                </a:solidFill>
              </a:rPr>
              <a:t>0</a:t>
            </a:r>
            <a:r>
              <a:rPr lang="en-US" sz="2400" b="1" dirty="0">
                <a:solidFill>
                  <a:schemeClr val="tx1"/>
                </a:solidFill>
              </a:rPr>
              <a:t>}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Е=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F= {1/5, 2/5, 3/5, 4/5}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G= {</a:t>
            </a:r>
            <a:r>
              <a:rPr lang="ru-RU" sz="2400" b="1" dirty="0">
                <a:solidFill>
                  <a:schemeClr val="tx1"/>
                </a:solidFill>
              </a:rPr>
              <a:t>3, 6, 9, 12, 15, 18</a:t>
            </a:r>
            <a:r>
              <a:rPr lang="en-US" sz="2400" b="1" dirty="0">
                <a:solidFill>
                  <a:schemeClr val="tx1"/>
                </a:solidFill>
              </a:rPr>
              <a:t>}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EF06B08-BA6E-41DD-A2B6-9B21971C1CF9}"/>
              </a:ext>
            </a:extLst>
          </p:cNvPr>
          <p:cNvSpPr txBox="1">
            <a:spLocks/>
          </p:cNvSpPr>
          <p:nvPr/>
        </p:nvSpPr>
        <p:spPr>
          <a:xfrm>
            <a:off x="718929" y="1583626"/>
            <a:ext cx="10754142" cy="184537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sz="2800" b="1" dirty="0">
                <a:solidFill>
                  <a:schemeClr val="tx1"/>
                </a:solidFill>
              </a:rPr>
              <a:t>Запишите множество: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однозначных чисел;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двухзначных чисел, оканчивающихся цифрой 3;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чисел, применяемых в качестве школьных отметок;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чисел, расположенных на числовом луче левее единицы;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двухзначных чисел, расположенных на числовом луче левее девяти;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правильных дробей со знаменателем 5;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натуральных чисел, кратных 3 и меньше 20.</a:t>
            </a:r>
          </a:p>
          <a:p>
            <a:pPr marL="457200" indent="-457200" algn="l">
              <a:buFont typeface="+mj-lt"/>
              <a:buAutoNum type="arabicPeriod"/>
            </a:pPr>
            <a:endParaRPr lang="ru-RU" sz="24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0D7C4866-7D6B-B4DE-04D7-10A38D9D38E7}"/>
              </a:ext>
            </a:extLst>
          </p:cNvPr>
          <p:cNvSpPr/>
          <p:nvPr/>
        </p:nvSpPr>
        <p:spPr>
          <a:xfrm>
            <a:off x="6984538" y="5036024"/>
            <a:ext cx="262424" cy="2343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A543D29-0CFA-EF3B-C1DD-DE4439550F89}"/>
              </a:ext>
            </a:extLst>
          </p:cNvPr>
          <p:cNvCxnSpPr>
            <a:cxnSpLocks/>
          </p:cNvCxnSpPr>
          <p:nvPr/>
        </p:nvCxnSpPr>
        <p:spPr>
          <a:xfrm flipH="1">
            <a:off x="6984538" y="4995081"/>
            <a:ext cx="262424" cy="275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4475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6C06F9-7ABD-F2AC-A605-ED2B1AE4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06" y="312457"/>
            <a:ext cx="8774712" cy="578999"/>
          </a:xfrm>
          <a:noFill/>
        </p:spPr>
        <p:txBody>
          <a:bodyPr>
            <a:normAutofit fontScale="90000"/>
          </a:bodyPr>
          <a:lstStyle/>
          <a:p>
            <a:r>
              <a:rPr lang="ru-RU" dirty="0"/>
              <a:t>Задание №5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2BA2E97-6040-BEE7-24C4-B834C51D4E1A}"/>
              </a:ext>
            </a:extLst>
          </p:cNvPr>
          <p:cNvSpPr txBox="1">
            <a:spLocks/>
          </p:cNvSpPr>
          <p:nvPr/>
        </p:nvSpPr>
        <p:spPr>
          <a:xfrm>
            <a:off x="908167" y="3429000"/>
            <a:ext cx="10873016" cy="16561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sz="2400" b="1" dirty="0">
                <a:solidFill>
                  <a:schemeClr val="tx1"/>
                </a:solidFill>
              </a:rPr>
              <a:t>А=</a:t>
            </a:r>
            <a:r>
              <a:rPr lang="en-US" sz="2400" b="1" dirty="0">
                <a:solidFill>
                  <a:schemeClr val="tx1"/>
                </a:solidFill>
              </a:rPr>
              <a:t>{</a:t>
            </a:r>
            <a:r>
              <a:rPr lang="ru-RU" sz="2400" b="1" dirty="0">
                <a:solidFill>
                  <a:schemeClr val="tx1"/>
                </a:solidFill>
              </a:rPr>
              <a:t>янв., фев., март, апр., май, июнь, июль, авг., сент., окт., </a:t>
            </a:r>
            <a:r>
              <a:rPr lang="ru-RU" sz="2400" b="1" dirty="0" err="1">
                <a:solidFill>
                  <a:schemeClr val="tx1"/>
                </a:solidFill>
              </a:rPr>
              <a:t>нояб</a:t>
            </a:r>
            <a:r>
              <a:rPr lang="ru-RU" sz="2400" b="1" dirty="0">
                <a:solidFill>
                  <a:schemeClr val="tx1"/>
                </a:solidFill>
              </a:rPr>
              <a:t>, дек.</a:t>
            </a:r>
            <a:r>
              <a:rPr lang="en-US" sz="2400" b="1" dirty="0">
                <a:solidFill>
                  <a:schemeClr val="tx1"/>
                </a:solidFill>
              </a:rPr>
              <a:t>}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В=</a:t>
            </a:r>
            <a:r>
              <a:rPr lang="en-US" sz="2400" b="1" dirty="0">
                <a:solidFill>
                  <a:schemeClr val="tx1"/>
                </a:solidFill>
              </a:rPr>
              <a:t>{</a:t>
            </a:r>
            <a:r>
              <a:rPr lang="ru-RU" sz="2400" b="1" dirty="0">
                <a:solidFill>
                  <a:schemeClr val="tx1"/>
                </a:solidFill>
              </a:rPr>
              <a:t>мизинец, безымянный, средний, указательный, большой</a:t>
            </a:r>
            <a:r>
              <a:rPr lang="en-US" sz="2400" b="1" dirty="0">
                <a:solidFill>
                  <a:schemeClr val="tx1"/>
                </a:solidFill>
              </a:rPr>
              <a:t>}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С=</a:t>
            </a:r>
            <a:r>
              <a:rPr lang="en-US" sz="2400" b="1" dirty="0">
                <a:solidFill>
                  <a:schemeClr val="tx1"/>
                </a:solidFill>
              </a:rPr>
              <a:t>{</a:t>
            </a:r>
            <a:r>
              <a:rPr lang="ru-RU" sz="2400" b="1" dirty="0">
                <a:solidFill>
                  <a:schemeClr val="tx1"/>
                </a:solidFill>
              </a:rPr>
              <a:t>10к, 50к, 1р, 2р, 5р, 10р</a:t>
            </a:r>
            <a:r>
              <a:rPr lang="en-US" sz="2400" b="1" dirty="0">
                <a:solidFill>
                  <a:schemeClr val="tx1"/>
                </a:solidFill>
              </a:rPr>
              <a:t>}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D</a:t>
            </a:r>
            <a:r>
              <a:rPr lang="ru-RU" sz="2400" b="1" dirty="0">
                <a:solidFill>
                  <a:schemeClr val="tx1"/>
                </a:solidFill>
              </a:rPr>
              <a:t>=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EF06B08-BA6E-41DD-A2B6-9B21971C1CF9}"/>
              </a:ext>
            </a:extLst>
          </p:cNvPr>
          <p:cNvSpPr txBox="1">
            <a:spLocks/>
          </p:cNvSpPr>
          <p:nvPr/>
        </p:nvSpPr>
        <p:spPr>
          <a:xfrm>
            <a:off x="718929" y="1256080"/>
            <a:ext cx="10754142" cy="184537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sz="2800" b="1" dirty="0">
                <a:solidFill>
                  <a:schemeClr val="tx1"/>
                </a:solidFill>
              </a:rPr>
              <a:t>Запишите множество: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месяцев одного года;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пальцев одной руки;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монет различного достоинства, выпускаемых в РФ;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мастеров спорта, которые учатся в вашем классе;</a:t>
            </a:r>
          </a:p>
          <a:p>
            <a:pPr marL="457200" indent="-457200" algn="l">
              <a:buFont typeface="+mj-lt"/>
              <a:buAutoNum type="arabicPeriod"/>
            </a:pPr>
            <a:endParaRPr lang="ru-RU" sz="24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0D7C4866-7D6B-B4DE-04D7-10A38D9D38E7}"/>
              </a:ext>
            </a:extLst>
          </p:cNvPr>
          <p:cNvSpPr/>
          <p:nvPr/>
        </p:nvSpPr>
        <p:spPr>
          <a:xfrm>
            <a:off x="1641763" y="4439578"/>
            <a:ext cx="262424" cy="2343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A543D29-0CFA-EF3B-C1DD-DE4439550F89}"/>
              </a:ext>
            </a:extLst>
          </p:cNvPr>
          <p:cNvCxnSpPr>
            <a:cxnSpLocks/>
          </p:cNvCxnSpPr>
          <p:nvPr/>
        </p:nvCxnSpPr>
        <p:spPr>
          <a:xfrm flipH="1">
            <a:off x="1641763" y="4439578"/>
            <a:ext cx="262424" cy="275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2120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4230" y="1839683"/>
            <a:ext cx="5493984" cy="699587"/>
          </a:xfrm>
        </p:spPr>
        <p:txBody>
          <a:bodyPr/>
          <a:lstStyle/>
          <a:p>
            <a:pPr algn="ctr"/>
            <a:r>
              <a:rPr lang="ru-RU" sz="5400" dirty="0"/>
              <a:t>Молодцы!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1A1338B8-8E7F-C865-501E-A4B0FB58B097}"/>
              </a:ext>
            </a:extLst>
          </p:cNvPr>
          <p:cNvSpPr txBox="1">
            <a:spLocks/>
          </p:cNvSpPr>
          <p:nvPr/>
        </p:nvSpPr>
        <p:spPr>
          <a:xfrm>
            <a:off x="4450632" y="2729413"/>
            <a:ext cx="5493984" cy="6995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F6965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4400" dirty="0"/>
              <a:t>Спасибо</a:t>
            </a:r>
            <a:r>
              <a:rPr lang="ru-RU" sz="5400" dirty="0"/>
              <a:t> за урок!</a:t>
            </a:r>
          </a:p>
        </p:txBody>
      </p:sp>
    </p:spTree>
    <p:extLst>
      <p:ext uri="{BB962C8B-B14F-4D97-AF65-F5344CB8AC3E}">
        <p14:creationId xmlns:p14="http://schemas.microsoft.com/office/powerpoint/2010/main" xmlns="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68557" y="0"/>
            <a:ext cx="7811441" cy="1091685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Понятие множества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58" y="3189809"/>
            <a:ext cx="2227716" cy="3175200"/>
          </a:xfrm>
          <a:prstGeom prst="rect">
            <a:avLst/>
          </a:prstGeom>
        </p:spPr>
      </p:pic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F2F5283E-2700-945B-0549-816A81FCFA24}"/>
              </a:ext>
            </a:extLst>
          </p:cNvPr>
          <p:cNvSpPr txBox="1">
            <a:spLocks/>
          </p:cNvSpPr>
          <p:nvPr/>
        </p:nvSpPr>
        <p:spPr>
          <a:xfrm>
            <a:off x="331304" y="1284494"/>
            <a:ext cx="11583438" cy="601837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МНОЖЕСТВО – </a:t>
            </a:r>
            <a:r>
              <a:rPr lang="ru-RU" sz="2400" b="1" dirty="0">
                <a:solidFill>
                  <a:schemeClr val="tx1"/>
                </a:solidFill>
              </a:rPr>
              <a:t>одно из важных понятий математики. На уроке мы разберём, что это такое, что такое элементы множества и другие понятия связанные с понятием множества.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5D150C1D-248A-51AF-DC5E-47C8926E4AC8}"/>
              </a:ext>
            </a:extLst>
          </p:cNvPr>
          <p:cNvSpPr txBox="1">
            <a:spLocks/>
          </p:cNvSpPr>
          <p:nvPr/>
        </p:nvSpPr>
        <p:spPr>
          <a:xfrm>
            <a:off x="1034622" y="2488986"/>
            <a:ext cx="10880120" cy="69751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Множество</a:t>
            </a:r>
            <a:r>
              <a:rPr lang="ru-RU" sz="2300" b="1" dirty="0">
                <a:solidFill>
                  <a:schemeClr val="tx1"/>
                </a:solidFill>
              </a:rPr>
              <a:t> – объединение объектов или предметов по общим свойствам или законам.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6B6D6D5B-D556-8BEA-090D-4DBDCB851D53}"/>
              </a:ext>
            </a:extLst>
          </p:cNvPr>
          <p:cNvSpPr txBox="1">
            <a:spLocks/>
          </p:cNvSpPr>
          <p:nvPr/>
        </p:nvSpPr>
        <p:spPr>
          <a:xfrm>
            <a:off x="3319670" y="4080128"/>
            <a:ext cx="8872330" cy="1119808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200" b="1" dirty="0">
                <a:solidFill>
                  <a:schemeClr val="tx1"/>
                </a:solidFill>
              </a:rPr>
              <a:t>И если ваш класс – это </a:t>
            </a:r>
            <a:r>
              <a:rPr lang="ru-RU" sz="2200" b="1" dirty="0">
                <a:solidFill>
                  <a:srgbClr val="002060"/>
                </a:solidFill>
              </a:rPr>
              <a:t>множество</a:t>
            </a:r>
            <a:r>
              <a:rPr lang="ru-RU" sz="2200" b="1" dirty="0">
                <a:solidFill>
                  <a:schemeClr val="tx1"/>
                </a:solidFill>
              </a:rPr>
              <a:t>, тогда вы, то есть, ученики – </a:t>
            </a:r>
            <a:r>
              <a:rPr lang="ru-RU" sz="2200" b="1" dirty="0">
                <a:solidFill>
                  <a:srgbClr val="002060"/>
                </a:solidFill>
              </a:rPr>
              <a:t>элементы</a:t>
            </a:r>
            <a:r>
              <a:rPr lang="ru-RU" sz="2200" b="1" dirty="0">
                <a:solidFill>
                  <a:schemeClr val="tx1"/>
                </a:solidFill>
              </a:rPr>
              <a:t> множества.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xmlns="" id="{2B3BE20A-E101-9D9B-312E-7897E72724E6}"/>
              </a:ext>
            </a:extLst>
          </p:cNvPr>
          <p:cNvSpPr txBox="1">
            <a:spLocks/>
          </p:cNvSpPr>
          <p:nvPr/>
        </p:nvSpPr>
        <p:spPr>
          <a:xfrm>
            <a:off x="2677252" y="3379305"/>
            <a:ext cx="9124207" cy="69751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300" b="1" dirty="0">
                <a:solidFill>
                  <a:schemeClr val="tx1"/>
                </a:solidFill>
              </a:rPr>
              <a:t>Объекты или предметы, составляющие множество, называют </a:t>
            </a:r>
            <a:r>
              <a:rPr lang="ru-RU" sz="2400" b="1" dirty="0">
                <a:solidFill>
                  <a:srgbClr val="002060"/>
                </a:solidFill>
              </a:rPr>
              <a:t>элементами</a:t>
            </a:r>
            <a:r>
              <a:rPr lang="ru-RU" sz="23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00025" y="211358"/>
            <a:ext cx="6791949" cy="77870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Элементы</a:t>
            </a:r>
            <a: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36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множества</a:t>
            </a:r>
            <a:endParaRPr lang="ru-RU" sz="3200" b="1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1597" y="5359494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430799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67404">
            <a:off x="10801164" y="2012132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218" y="5359494"/>
            <a:ext cx="500801" cy="5225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978" y="1546593"/>
            <a:ext cx="416339" cy="4385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44" y="3399183"/>
            <a:ext cx="2395938" cy="3175200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EBD2C69D-21AD-4445-273F-770F0D40090D}"/>
              </a:ext>
            </a:extLst>
          </p:cNvPr>
          <p:cNvSpPr/>
          <p:nvPr/>
        </p:nvSpPr>
        <p:spPr>
          <a:xfrm>
            <a:off x="7764933" y="1208290"/>
            <a:ext cx="1860785" cy="1835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А          И</a:t>
            </a:r>
            <a:br>
              <a:rPr lang="ru-RU" dirty="0"/>
            </a:br>
            <a:r>
              <a:rPr lang="ru-RU" dirty="0"/>
              <a:t>     Д           П Е        Я </a:t>
            </a:r>
            <a:br>
              <a:rPr lang="ru-RU" dirty="0"/>
            </a:br>
            <a:r>
              <a:rPr lang="ru-RU" dirty="0"/>
              <a:t>  Б           С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6E1E4FFF-B126-41A5-6464-EBD993B65ED5}"/>
              </a:ext>
            </a:extLst>
          </p:cNvPr>
          <p:cNvSpPr/>
          <p:nvPr/>
        </p:nvSpPr>
        <p:spPr>
          <a:xfrm>
            <a:off x="2450414" y="1151105"/>
            <a:ext cx="1860785" cy="18354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1           5</a:t>
            </a:r>
            <a:br>
              <a:rPr lang="ru-RU" dirty="0"/>
            </a:br>
            <a:r>
              <a:rPr lang="ru-RU" dirty="0"/>
              <a:t>     6           4 2        3 </a:t>
            </a:r>
            <a:br>
              <a:rPr lang="ru-RU" dirty="0"/>
            </a:br>
            <a:r>
              <a:rPr lang="ru-RU" dirty="0"/>
              <a:t>  8            7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D5FCF78D-6FDF-AFD0-9EBB-FD0E3628602A}"/>
              </a:ext>
            </a:extLst>
          </p:cNvPr>
          <p:cNvCxnSpPr/>
          <p:nvPr/>
        </p:nvCxnSpPr>
        <p:spPr>
          <a:xfrm flipV="1">
            <a:off x="2566282" y="2864673"/>
            <a:ext cx="250400" cy="547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B88B2E-368E-39DD-ADFD-7D9FC65BF4AC}"/>
              </a:ext>
            </a:extLst>
          </p:cNvPr>
          <p:cNvSpPr txBox="1"/>
          <p:nvPr/>
        </p:nvSpPr>
        <p:spPr>
          <a:xfrm>
            <a:off x="2111878" y="3443882"/>
            <a:ext cx="2291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Множество цифр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A788586F-1304-0169-CF31-BFFF0DC1609F}"/>
              </a:ext>
            </a:extLst>
          </p:cNvPr>
          <p:cNvCxnSpPr/>
          <p:nvPr/>
        </p:nvCxnSpPr>
        <p:spPr>
          <a:xfrm flipV="1">
            <a:off x="7944107" y="2901799"/>
            <a:ext cx="250400" cy="547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AB93C2B-F162-FD11-2FDD-E03C5A6F4D84}"/>
              </a:ext>
            </a:extLst>
          </p:cNvPr>
          <p:cNvSpPr txBox="1"/>
          <p:nvPr/>
        </p:nvSpPr>
        <p:spPr>
          <a:xfrm>
            <a:off x="7259774" y="3463521"/>
            <a:ext cx="2291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Множество</a:t>
            </a:r>
            <a:r>
              <a:rPr lang="ru-RU" dirty="0"/>
              <a:t> букв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6584E5F-3600-D27F-3F83-BEB9B95275F4}"/>
              </a:ext>
            </a:extLst>
          </p:cNvPr>
          <p:cNvSpPr txBox="1"/>
          <p:nvPr/>
        </p:nvSpPr>
        <p:spPr>
          <a:xfrm>
            <a:off x="8355197" y="3076500"/>
            <a:ext cx="2291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В=</a:t>
            </a:r>
            <a:r>
              <a:rPr lang="en-US" sz="2000" dirty="0">
                <a:solidFill>
                  <a:srgbClr val="FF0000"/>
                </a:solidFill>
              </a:rPr>
              <a:t>{</a:t>
            </a:r>
            <a:r>
              <a:rPr lang="ru-RU" sz="2000" dirty="0">
                <a:solidFill>
                  <a:srgbClr val="FF0000"/>
                </a:solidFill>
              </a:rPr>
              <a:t>А,И,Д,П,Е,Я,Б,С</a:t>
            </a:r>
            <a:r>
              <a:rPr lang="en-US" sz="2000" dirty="0">
                <a:solidFill>
                  <a:srgbClr val="FF0000"/>
                </a:solidFill>
              </a:rPr>
              <a:t>}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7AAA1BC-AD35-D2CC-0D9B-0531666F2A28}"/>
              </a:ext>
            </a:extLst>
          </p:cNvPr>
          <p:cNvSpPr txBox="1"/>
          <p:nvPr/>
        </p:nvSpPr>
        <p:spPr>
          <a:xfrm>
            <a:off x="3207301" y="3043772"/>
            <a:ext cx="2291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А=</a:t>
            </a:r>
            <a:r>
              <a:rPr lang="en-US" sz="2000" dirty="0">
                <a:solidFill>
                  <a:srgbClr val="FF0000"/>
                </a:solidFill>
              </a:rPr>
              <a:t>{</a:t>
            </a:r>
            <a:r>
              <a:rPr lang="ru-RU" sz="2000" dirty="0">
                <a:solidFill>
                  <a:srgbClr val="FF0000"/>
                </a:solidFill>
              </a:rPr>
              <a:t>1,2,3,4,5,6,7,8</a:t>
            </a:r>
            <a:r>
              <a:rPr lang="en-US" sz="2000" dirty="0">
                <a:solidFill>
                  <a:srgbClr val="FF0000"/>
                </a:solidFill>
              </a:rPr>
              <a:t>}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D1049F6-0179-1430-D5CB-FCA36EBFD772}"/>
              </a:ext>
            </a:extLst>
          </p:cNvPr>
          <p:cNvSpPr txBox="1"/>
          <p:nvPr/>
        </p:nvSpPr>
        <p:spPr>
          <a:xfrm>
            <a:off x="2787565" y="4622379"/>
            <a:ext cx="940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Что является элементами множества в данных примерах?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2BCC630-D539-BFC3-4A3F-C1E6B2F3A19D}"/>
              </a:ext>
            </a:extLst>
          </p:cNvPr>
          <p:cNvSpPr txBox="1"/>
          <p:nvPr/>
        </p:nvSpPr>
        <p:spPr>
          <a:xfrm>
            <a:off x="2557556" y="3933103"/>
            <a:ext cx="940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Читаем запись так: Множество А состоит из чисел 1, 2, 3, 4, 5, 6, 7, 8.</a:t>
            </a:r>
          </a:p>
        </p:txBody>
      </p:sp>
    </p:spTree>
    <p:extLst>
      <p:ext uri="{BB962C8B-B14F-4D97-AF65-F5344CB8AC3E}">
        <p14:creationId xmlns:p14="http://schemas.microsoft.com/office/powerpoint/2010/main" xmlns="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0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30429" y="146957"/>
            <a:ext cx="6791949" cy="77870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Числовое</a:t>
            </a:r>
            <a:r>
              <a:rPr lang="ru-RU" sz="3200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3600" b="1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множество</a:t>
            </a:r>
            <a:endParaRPr lang="ru-RU" sz="3200" b="1" dirty="0">
              <a:solidFill>
                <a:srgbClr val="77A9D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1073" y="5001053"/>
            <a:ext cx="1827940" cy="13402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6683">
            <a:off x="106017" y="516706"/>
            <a:ext cx="1645961" cy="1160836"/>
          </a:xfrm>
          <a:prstGeom prst="rect">
            <a:avLst/>
          </a:prstGeom>
        </p:spPr>
      </p:pic>
      <p:pic>
        <p:nvPicPr>
          <p:cNvPr id="33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76" y="3166712"/>
            <a:ext cx="2633268" cy="31745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5B73E91-DBE0-14AE-6D40-72B2A533AE5F}"/>
              </a:ext>
            </a:extLst>
          </p:cNvPr>
          <p:cNvSpPr txBox="1"/>
          <p:nvPr/>
        </p:nvSpPr>
        <p:spPr>
          <a:xfrm>
            <a:off x="1522210" y="964395"/>
            <a:ext cx="105637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Если элементами множества являются числа, то множество называют </a:t>
            </a:r>
            <a:r>
              <a:rPr lang="ru-RU" sz="2800" dirty="0">
                <a:solidFill>
                  <a:srgbClr val="002060"/>
                </a:solidFill>
              </a:rPr>
              <a:t>числовым</a:t>
            </a:r>
            <a:r>
              <a:rPr lang="ru-RU" sz="2400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136B6AC-372F-7908-2DAB-75C2A8682118}"/>
              </a:ext>
            </a:extLst>
          </p:cNvPr>
          <p:cNvSpPr txBox="1"/>
          <p:nvPr/>
        </p:nvSpPr>
        <p:spPr>
          <a:xfrm>
            <a:off x="1898783" y="1856947"/>
            <a:ext cx="10563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Например: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{</a:t>
            </a:r>
            <a:r>
              <a:rPr lang="ru-RU" sz="2400" dirty="0"/>
              <a:t>22, 23, 24, 25, 26, 27</a:t>
            </a:r>
            <a:r>
              <a:rPr lang="en-US" sz="2400" dirty="0"/>
              <a:t>}</a:t>
            </a:r>
            <a:r>
              <a:rPr lang="ru-RU" sz="2400" dirty="0"/>
              <a:t> – это множество натуральных чисел, расположенных между числами 21 и 28.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D1B85A-75FF-C3C7-D04E-8755CF8412E9}"/>
              </a:ext>
            </a:extLst>
          </p:cNvPr>
          <p:cNvSpPr txBox="1"/>
          <p:nvPr/>
        </p:nvSpPr>
        <p:spPr>
          <a:xfrm>
            <a:off x="2425710" y="3084077"/>
            <a:ext cx="10563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Значит никакое другое натуральное число, например 15 или 45 – этому множеству не принадлежит.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38AD585-128F-3F15-45D6-B1906DD363D9}"/>
              </a:ext>
            </a:extLst>
          </p:cNvPr>
          <p:cNvSpPr txBox="1"/>
          <p:nvPr/>
        </p:nvSpPr>
        <p:spPr>
          <a:xfrm>
            <a:off x="3329212" y="3949828"/>
            <a:ext cx="8756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  А множество натуральных чисел, расположенных между числами 21 и 23, состоит только из одного элемента: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{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22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}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0550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51638" y="134530"/>
            <a:ext cx="6791949" cy="778708"/>
          </a:xfrm>
          <a:noFill/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Пустое</a:t>
            </a:r>
            <a:r>
              <a:rPr lang="ru-RU" sz="3200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множество</a:t>
            </a:r>
            <a:endParaRPr lang="ru-RU" sz="3200" b="1" dirty="0">
              <a:solidFill>
                <a:srgbClr val="77A9D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64627" y="3510374"/>
            <a:ext cx="3180108" cy="3175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C36EBFA-1FAA-9B38-F23E-B052B17F8F63}"/>
              </a:ext>
            </a:extLst>
          </p:cNvPr>
          <p:cNvSpPr txBox="1"/>
          <p:nvPr/>
        </p:nvSpPr>
        <p:spPr>
          <a:xfrm>
            <a:off x="337034" y="1019255"/>
            <a:ext cx="1152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Рассмотрим множество натуральных чисел, расположенных между числами 21 и 22.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D0DF31C-5AC3-10B7-DA92-229A1318B65D}"/>
              </a:ext>
            </a:extLst>
          </p:cNvPr>
          <p:cNvSpPr txBox="1"/>
          <p:nvPr/>
        </p:nvSpPr>
        <p:spPr>
          <a:xfrm>
            <a:off x="1102796" y="1562408"/>
            <a:ext cx="115236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Оно не содержит ни одного элемента, поэтому такое множество называют</a:t>
            </a:r>
          </a:p>
          <a:p>
            <a:r>
              <a:rPr lang="ru-RU" sz="2400" dirty="0"/>
              <a:t> </a:t>
            </a:r>
            <a:r>
              <a:rPr lang="ru-RU" sz="2800" dirty="0">
                <a:solidFill>
                  <a:srgbClr val="002060"/>
                </a:solidFill>
              </a:rPr>
              <a:t>пустым множеством</a:t>
            </a:r>
            <a:r>
              <a:rPr lang="ru-RU" sz="2400" dirty="0"/>
              <a:t> и обозначают знаком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D410B022-1BAC-6CF6-E891-E9C548BC27E0}"/>
              </a:ext>
            </a:extLst>
          </p:cNvPr>
          <p:cNvSpPr/>
          <p:nvPr/>
        </p:nvSpPr>
        <p:spPr>
          <a:xfrm>
            <a:off x="7407965" y="2038860"/>
            <a:ext cx="384313" cy="3180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59C8FCC-FBB5-F2CE-39B4-5D269B29CD93}"/>
              </a:ext>
            </a:extLst>
          </p:cNvPr>
          <p:cNvCxnSpPr>
            <a:cxnSpLocks/>
          </p:cNvCxnSpPr>
          <p:nvPr/>
        </p:nvCxnSpPr>
        <p:spPr>
          <a:xfrm flipH="1">
            <a:off x="7407965" y="2008684"/>
            <a:ext cx="384313" cy="348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2E6C199B-FA46-C0CC-E93B-0A780EABBF6D}"/>
              </a:ext>
            </a:extLst>
          </p:cNvPr>
          <p:cNvSpPr/>
          <p:nvPr/>
        </p:nvSpPr>
        <p:spPr>
          <a:xfrm>
            <a:off x="1591512" y="2510450"/>
            <a:ext cx="3510574" cy="903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Множество учеников в 5 классе</a:t>
            </a:r>
          </a:p>
        </p:txBody>
      </p:sp>
      <p:sp>
        <p:nvSpPr>
          <p:cNvPr id="40" name="Прямоугольник 39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xmlns="" id="{3BB80C09-95D8-6985-7D59-8B686EE1B05D}"/>
              </a:ext>
            </a:extLst>
          </p:cNvPr>
          <p:cNvSpPr/>
          <p:nvPr/>
        </p:nvSpPr>
        <p:spPr>
          <a:xfrm>
            <a:off x="1591512" y="3499122"/>
            <a:ext cx="3510574" cy="903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Множество чисел, которые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&gt;10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но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9B1D187C-A5D6-76EC-3F0C-C9EF139BC564}"/>
              </a:ext>
            </a:extLst>
          </p:cNvPr>
          <p:cNvSpPr/>
          <p:nvPr/>
        </p:nvSpPr>
        <p:spPr>
          <a:xfrm>
            <a:off x="1591512" y="4487794"/>
            <a:ext cx="3510574" cy="8077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Множество оценок по математике</a:t>
            </a:r>
          </a:p>
        </p:txBody>
      </p:sp>
      <p:sp>
        <p:nvSpPr>
          <p:cNvPr id="11" name="Улыбающееся лицо 10">
            <a:extLst>
              <a:ext uri="{FF2B5EF4-FFF2-40B4-BE49-F238E27FC236}">
                <a16:creationId xmlns:a16="http://schemas.microsoft.com/office/drawing/2014/main" xmlns="" id="{101DCD8F-04DA-687E-A95E-B118D287A78B}"/>
              </a:ext>
            </a:extLst>
          </p:cNvPr>
          <p:cNvSpPr/>
          <p:nvPr/>
        </p:nvSpPr>
        <p:spPr>
          <a:xfrm>
            <a:off x="1747110" y="3657600"/>
            <a:ext cx="604528" cy="533786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9435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7" grpId="0"/>
      <p:bldP spid="4" grpId="0" animBg="1"/>
      <p:bldP spid="39" grpId="0" animBg="1"/>
      <p:bldP spid="40" grpId="0" animBg="1"/>
      <p:bldP spid="41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00025" y="190271"/>
            <a:ext cx="6791949" cy="77870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Обозначени</a:t>
            </a:r>
            <a:r>
              <a:rPr lang="ru-RU" sz="3200" dirty="0">
                <a:solidFill>
                  <a:srgbClr val="77A9D2"/>
                </a:solidFill>
              </a:rPr>
              <a:t>е и запись</a:t>
            </a:r>
            <a:endParaRPr lang="ru-RU" sz="3200" dirty="0">
              <a:solidFill>
                <a:srgbClr val="77A9D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0709" y="449212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6658" y="392007"/>
            <a:ext cx="586145" cy="7439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516" y="4548780"/>
            <a:ext cx="1827940" cy="13402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549" y="234518"/>
            <a:ext cx="555294" cy="52946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59" y="3273631"/>
            <a:ext cx="2580572" cy="3175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D65DD0A-1448-0E44-AD8C-E1A567ECC2B2}"/>
              </a:ext>
            </a:extLst>
          </p:cNvPr>
          <p:cNvSpPr txBox="1"/>
          <p:nvPr/>
        </p:nvSpPr>
        <p:spPr>
          <a:xfrm>
            <a:off x="639196" y="968979"/>
            <a:ext cx="11523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Элементы множества можно записывать в любом порядке. </a:t>
            </a:r>
          </a:p>
          <a:p>
            <a:r>
              <a:rPr lang="ru-RU" sz="2400" dirty="0"/>
              <a:t>Например, А= </a:t>
            </a:r>
            <a:r>
              <a:rPr lang="en-US" sz="2400" dirty="0"/>
              <a:t>{</a:t>
            </a:r>
            <a:r>
              <a:rPr lang="ru-RU" sz="2400" dirty="0"/>
              <a:t>2, 3, 1</a:t>
            </a:r>
            <a:r>
              <a:rPr lang="en-US" sz="2400" dirty="0"/>
              <a:t>}</a:t>
            </a:r>
            <a:r>
              <a:rPr lang="ru-RU" sz="2400" dirty="0"/>
              <a:t> и А= </a:t>
            </a:r>
            <a:r>
              <a:rPr lang="en-US" sz="2400" dirty="0"/>
              <a:t>{</a:t>
            </a:r>
            <a:r>
              <a:rPr lang="ru-RU" sz="2400" dirty="0"/>
              <a:t>3, 2, 1</a:t>
            </a:r>
            <a:r>
              <a:rPr lang="en-US" sz="2400" dirty="0"/>
              <a:t>}</a:t>
            </a:r>
            <a:r>
              <a:rPr lang="ru-RU" sz="2400" dirty="0"/>
              <a:t> – это одно и тоже множество, состоящее из чисел</a:t>
            </a:r>
          </a:p>
          <a:p>
            <a:r>
              <a:rPr lang="ru-RU" sz="2400" dirty="0"/>
              <a:t>1, 2 и 3.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F1DF458-B6F6-84EE-16EC-283D22A4195D}"/>
              </a:ext>
            </a:extLst>
          </p:cNvPr>
          <p:cNvSpPr txBox="1"/>
          <p:nvPr/>
        </p:nvSpPr>
        <p:spPr>
          <a:xfrm>
            <a:off x="668338" y="2193386"/>
            <a:ext cx="1152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Число 2 принадлежит множеству А, а число 25 ему не принадлежит.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E20435C-EA18-A70E-9EE0-7B1D595A97C4}"/>
              </a:ext>
            </a:extLst>
          </p:cNvPr>
          <p:cNvSpPr txBox="1"/>
          <p:nvPr/>
        </p:nvSpPr>
        <p:spPr>
          <a:xfrm>
            <a:off x="1043506" y="2688857"/>
            <a:ext cx="992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Вместо слова «принадлежит» пишут так: </a:t>
            </a:r>
            <a:r>
              <a:rPr lang="ru-RU" sz="3200" dirty="0"/>
              <a:t>2</a:t>
            </a:r>
            <a:endParaRPr lang="ru-RU" sz="2800" dirty="0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56387B-2264-9556-7227-20F065E608C1}"/>
              </a:ext>
            </a:extLst>
          </p:cNvPr>
          <p:cNvSpPr/>
          <p:nvPr/>
        </p:nvSpPr>
        <p:spPr>
          <a:xfrm>
            <a:off x="7702443" y="2827805"/>
            <a:ext cx="377510" cy="341546"/>
          </a:xfrm>
          <a:custGeom>
            <a:avLst/>
            <a:gdLst>
              <a:gd name="connsiteX0" fmla="*/ 344109 w 398700"/>
              <a:gd name="connsiteY0" fmla="*/ 0 h 314085"/>
              <a:gd name="connsiteX1" fmla="*/ 139392 w 398700"/>
              <a:gd name="connsiteY1" fmla="*/ 13648 h 314085"/>
              <a:gd name="connsiteX2" fmla="*/ 30210 w 398700"/>
              <a:gd name="connsiteY2" fmla="*/ 81886 h 314085"/>
              <a:gd name="connsiteX3" fmla="*/ 16562 w 398700"/>
              <a:gd name="connsiteY3" fmla="*/ 136477 h 314085"/>
              <a:gd name="connsiteX4" fmla="*/ 16562 w 398700"/>
              <a:gd name="connsiteY4" fmla="*/ 245660 h 314085"/>
              <a:gd name="connsiteX5" fmla="*/ 98449 w 398700"/>
              <a:gd name="connsiteY5" fmla="*/ 286603 h 314085"/>
              <a:gd name="connsiteX6" fmla="*/ 398700 w 398700"/>
              <a:gd name="connsiteY6" fmla="*/ 313898 h 314085"/>
              <a:gd name="connsiteX0" fmla="*/ 494235 w 494235"/>
              <a:gd name="connsiteY0" fmla="*/ 0 h 327732"/>
              <a:gd name="connsiteX1" fmla="*/ 139392 w 494235"/>
              <a:gd name="connsiteY1" fmla="*/ 27295 h 327732"/>
              <a:gd name="connsiteX2" fmla="*/ 30210 w 494235"/>
              <a:gd name="connsiteY2" fmla="*/ 95533 h 327732"/>
              <a:gd name="connsiteX3" fmla="*/ 16562 w 494235"/>
              <a:gd name="connsiteY3" fmla="*/ 150124 h 327732"/>
              <a:gd name="connsiteX4" fmla="*/ 16562 w 494235"/>
              <a:gd name="connsiteY4" fmla="*/ 259307 h 327732"/>
              <a:gd name="connsiteX5" fmla="*/ 98449 w 494235"/>
              <a:gd name="connsiteY5" fmla="*/ 300250 h 327732"/>
              <a:gd name="connsiteX6" fmla="*/ 398700 w 494235"/>
              <a:gd name="connsiteY6" fmla="*/ 327545 h 327732"/>
              <a:gd name="connsiteX0" fmla="*/ 494235 w 494235"/>
              <a:gd name="connsiteY0" fmla="*/ 0 h 327732"/>
              <a:gd name="connsiteX1" fmla="*/ 139392 w 494235"/>
              <a:gd name="connsiteY1" fmla="*/ 27295 h 327732"/>
              <a:gd name="connsiteX2" fmla="*/ 30210 w 494235"/>
              <a:gd name="connsiteY2" fmla="*/ 95533 h 327732"/>
              <a:gd name="connsiteX3" fmla="*/ 16562 w 494235"/>
              <a:gd name="connsiteY3" fmla="*/ 150124 h 327732"/>
              <a:gd name="connsiteX4" fmla="*/ 16562 w 494235"/>
              <a:gd name="connsiteY4" fmla="*/ 259307 h 327732"/>
              <a:gd name="connsiteX5" fmla="*/ 98449 w 494235"/>
              <a:gd name="connsiteY5" fmla="*/ 300250 h 327732"/>
              <a:gd name="connsiteX6" fmla="*/ 480586 w 494235"/>
              <a:gd name="connsiteY6" fmla="*/ 327545 h 327732"/>
              <a:gd name="connsiteX0" fmla="*/ 487543 w 487543"/>
              <a:gd name="connsiteY0" fmla="*/ 0 h 327732"/>
              <a:gd name="connsiteX1" fmla="*/ 132700 w 487543"/>
              <a:gd name="connsiteY1" fmla="*/ 27295 h 327732"/>
              <a:gd name="connsiteX2" fmla="*/ 23518 w 487543"/>
              <a:gd name="connsiteY2" fmla="*/ 95533 h 327732"/>
              <a:gd name="connsiteX3" fmla="*/ 9870 w 487543"/>
              <a:gd name="connsiteY3" fmla="*/ 109181 h 327732"/>
              <a:gd name="connsiteX4" fmla="*/ 9870 w 487543"/>
              <a:gd name="connsiteY4" fmla="*/ 259307 h 327732"/>
              <a:gd name="connsiteX5" fmla="*/ 91757 w 487543"/>
              <a:gd name="connsiteY5" fmla="*/ 300250 h 327732"/>
              <a:gd name="connsiteX6" fmla="*/ 473894 w 487543"/>
              <a:gd name="connsiteY6" fmla="*/ 327545 h 327732"/>
              <a:gd name="connsiteX0" fmla="*/ 486693 w 486693"/>
              <a:gd name="connsiteY0" fmla="*/ 0 h 341546"/>
              <a:gd name="connsiteX1" fmla="*/ 131850 w 486693"/>
              <a:gd name="connsiteY1" fmla="*/ 27295 h 341546"/>
              <a:gd name="connsiteX2" fmla="*/ 22668 w 486693"/>
              <a:gd name="connsiteY2" fmla="*/ 95533 h 341546"/>
              <a:gd name="connsiteX3" fmla="*/ 9020 w 486693"/>
              <a:gd name="connsiteY3" fmla="*/ 109181 h 341546"/>
              <a:gd name="connsiteX4" fmla="*/ 9020 w 486693"/>
              <a:gd name="connsiteY4" fmla="*/ 259307 h 341546"/>
              <a:gd name="connsiteX5" fmla="*/ 77259 w 486693"/>
              <a:gd name="connsiteY5" fmla="*/ 327545 h 341546"/>
              <a:gd name="connsiteX6" fmla="*/ 473044 w 486693"/>
              <a:gd name="connsiteY6" fmla="*/ 327545 h 34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93" h="341546">
                <a:moveTo>
                  <a:pt x="486693" y="0"/>
                </a:moveTo>
                <a:cubicBezTo>
                  <a:pt x="418454" y="4549"/>
                  <a:pt x="209188" y="11373"/>
                  <a:pt x="131850" y="27295"/>
                </a:cubicBezTo>
                <a:cubicBezTo>
                  <a:pt x="54513" y="43217"/>
                  <a:pt x="43140" y="81885"/>
                  <a:pt x="22668" y="95533"/>
                </a:cubicBezTo>
                <a:cubicBezTo>
                  <a:pt x="2196" y="109181"/>
                  <a:pt x="14173" y="91146"/>
                  <a:pt x="9020" y="109181"/>
                </a:cubicBezTo>
                <a:cubicBezTo>
                  <a:pt x="-3641" y="153497"/>
                  <a:pt x="-2353" y="222913"/>
                  <a:pt x="9020" y="259307"/>
                </a:cubicBezTo>
                <a:cubicBezTo>
                  <a:pt x="20393" y="295701"/>
                  <a:pt x="58457" y="324411"/>
                  <a:pt x="77259" y="327545"/>
                </a:cubicBezTo>
                <a:cubicBezTo>
                  <a:pt x="266282" y="359049"/>
                  <a:pt x="330527" y="327545"/>
                  <a:pt x="473044" y="32754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E7CA7939-BEA1-9A2D-DED2-FF9D1655E093}"/>
              </a:ext>
            </a:extLst>
          </p:cNvPr>
          <p:cNvCxnSpPr>
            <a:cxnSpLocks/>
          </p:cNvCxnSpPr>
          <p:nvPr/>
        </p:nvCxnSpPr>
        <p:spPr>
          <a:xfrm>
            <a:off x="7702443" y="3005329"/>
            <a:ext cx="3775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67221B75-C2FA-B7A3-8F6D-70F0A0AB25CD}"/>
              </a:ext>
            </a:extLst>
          </p:cNvPr>
          <p:cNvSpPr/>
          <p:nvPr/>
        </p:nvSpPr>
        <p:spPr>
          <a:xfrm>
            <a:off x="8397794" y="3397869"/>
            <a:ext cx="377510" cy="341546"/>
          </a:xfrm>
          <a:custGeom>
            <a:avLst/>
            <a:gdLst>
              <a:gd name="connsiteX0" fmla="*/ 344109 w 398700"/>
              <a:gd name="connsiteY0" fmla="*/ 0 h 314085"/>
              <a:gd name="connsiteX1" fmla="*/ 139392 w 398700"/>
              <a:gd name="connsiteY1" fmla="*/ 13648 h 314085"/>
              <a:gd name="connsiteX2" fmla="*/ 30210 w 398700"/>
              <a:gd name="connsiteY2" fmla="*/ 81886 h 314085"/>
              <a:gd name="connsiteX3" fmla="*/ 16562 w 398700"/>
              <a:gd name="connsiteY3" fmla="*/ 136477 h 314085"/>
              <a:gd name="connsiteX4" fmla="*/ 16562 w 398700"/>
              <a:gd name="connsiteY4" fmla="*/ 245660 h 314085"/>
              <a:gd name="connsiteX5" fmla="*/ 98449 w 398700"/>
              <a:gd name="connsiteY5" fmla="*/ 286603 h 314085"/>
              <a:gd name="connsiteX6" fmla="*/ 398700 w 398700"/>
              <a:gd name="connsiteY6" fmla="*/ 313898 h 314085"/>
              <a:gd name="connsiteX0" fmla="*/ 494235 w 494235"/>
              <a:gd name="connsiteY0" fmla="*/ 0 h 327732"/>
              <a:gd name="connsiteX1" fmla="*/ 139392 w 494235"/>
              <a:gd name="connsiteY1" fmla="*/ 27295 h 327732"/>
              <a:gd name="connsiteX2" fmla="*/ 30210 w 494235"/>
              <a:gd name="connsiteY2" fmla="*/ 95533 h 327732"/>
              <a:gd name="connsiteX3" fmla="*/ 16562 w 494235"/>
              <a:gd name="connsiteY3" fmla="*/ 150124 h 327732"/>
              <a:gd name="connsiteX4" fmla="*/ 16562 w 494235"/>
              <a:gd name="connsiteY4" fmla="*/ 259307 h 327732"/>
              <a:gd name="connsiteX5" fmla="*/ 98449 w 494235"/>
              <a:gd name="connsiteY5" fmla="*/ 300250 h 327732"/>
              <a:gd name="connsiteX6" fmla="*/ 398700 w 494235"/>
              <a:gd name="connsiteY6" fmla="*/ 327545 h 327732"/>
              <a:gd name="connsiteX0" fmla="*/ 494235 w 494235"/>
              <a:gd name="connsiteY0" fmla="*/ 0 h 327732"/>
              <a:gd name="connsiteX1" fmla="*/ 139392 w 494235"/>
              <a:gd name="connsiteY1" fmla="*/ 27295 h 327732"/>
              <a:gd name="connsiteX2" fmla="*/ 30210 w 494235"/>
              <a:gd name="connsiteY2" fmla="*/ 95533 h 327732"/>
              <a:gd name="connsiteX3" fmla="*/ 16562 w 494235"/>
              <a:gd name="connsiteY3" fmla="*/ 150124 h 327732"/>
              <a:gd name="connsiteX4" fmla="*/ 16562 w 494235"/>
              <a:gd name="connsiteY4" fmla="*/ 259307 h 327732"/>
              <a:gd name="connsiteX5" fmla="*/ 98449 w 494235"/>
              <a:gd name="connsiteY5" fmla="*/ 300250 h 327732"/>
              <a:gd name="connsiteX6" fmla="*/ 480586 w 494235"/>
              <a:gd name="connsiteY6" fmla="*/ 327545 h 327732"/>
              <a:gd name="connsiteX0" fmla="*/ 487543 w 487543"/>
              <a:gd name="connsiteY0" fmla="*/ 0 h 327732"/>
              <a:gd name="connsiteX1" fmla="*/ 132700 w 487543"/>
              <a:gd name="connsiteY1" fmla="*/ 27295 h 327732"/>
              <a:gd name="connsiteX2" fmla="*/ 23518 w 487543"/>
              <a:gd name="connsiteY2" fmla="*/ 95533 h 327732"/>
              <a:gd name="connsiteX3" fmla="*/ 9870 w 487543"/>
              <a:gd name="connsiteY3" fmla="*/ 109181 h 327732"/>
              <a:gd name="connsiteX4" fmla="*/ 9870 w 487543"/>
              <a:gd name="connsiteY4" fmla="*/ 259307 h 327732"/>
              <a:gd name="connsiteX5" fmla="*/ 91757 w 487543"/>
              <a:gd name="connsiteY5" fmla="*/ 300250 h 327732"/>
              <a:gd name="connsiteX6" fmla="*/ 473894 w 487543"/>
              <a:gd name="connsiteY6" fmla="*/ 327545 h 327732"/>
              <a:gd name="connsiteX0" fmla="*/ 486693 w 486693"/>
              <a:gd name="connsiteY0" fmla="*/ 0 h 341546"/>
              <a:gd name="connsiteX1" fmla="*/ 131850 w 486693"/>
              <a:gd name="connsiteY1" fmla="*/ 27295 h 341546"/>
              <a:gd name="connsiteX2" fmla="*/ 22668 w 486693"/>
              <a:gd name="connsiteY2" fmla="*/ 95533 h 341546"/>
              <a:gd name="connsiteX3" fmla="*/ 9020 w 486693"/>
              <a:gd name="connsiteY3" fmla="*/ 109181 h 341546"/>
              <a:gd name="connsiteX4" fmla="*/ 9020 w 486693"/>
              <a:gd name="connsiteY4" fmla="*/ 259307 h 341546"/>
              <a:gd name="connsiteX5" fmla="*/ 77259 w 486693"/>
              <a:gd name="connsiteY5" fmla="*/ 327545 h 341546"/>
              <a:gd name="connsiteX6" fmla="*/ 473044 w 486693"/>
              <a:gd name="connsiteY6" fmla="*/ 327545 h 34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93" h="341546">
                <a:moveTo>
                  <a:pt x="486693" y="0"/>
                </a:moveTo>
                <a:cubicBezTo>
                  <a:pt x="418454" y="4549"/>
                  <a:pt x="209188" y="11373"/>
                  <a:pt x="131850" y="27295"/>
                </a:cubicBezTo>
                <a:cubicBezTo>
                  <a:pt x="54513" y="43217"/>
                  <a:pt x="43140" y="81885"/>
                  <a:pt x="22668" y="95533"/>
                </a:cubicBezTo>
                <a:cubicBezTo>
                  <a:pt x="2196" y="109181"/>
                  <a:pt x="14173" y="91146"/>
                  <a:pt x="9020" y="109181"/>
                </a:cubicBezTo>
                <a:cubicBezTo>
                  <a:pt x="-3641" y="153497"/>
                  <a:pt x="-2353" y="222913"/>
                  <a:pt x="9020" y="259307"/>
                </a:cubicBezTo>
                <a:cubicBezTo>
                  <a:pt x="20393" y="295701"/>
                  <a:pt x="58457" y="324411"/>
                  <a:pt x="77259" y="327545"/>
                </a:cubicBezTo>
                <a:cubicBezTo>
                  <a:pt x="266282" y="359049"/>
                  <a:pt x="330527" y="327545"/>
                  <a:pt x="473044" y="32754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E37423F0-FC37-D8F5-5C8D-1518D435418B}"/>
              </a:ext>
            </a:extLst>
          </p:cNvPr>
          <p:cNvCxnSpPr>
            <a:cxnSpLocks/>
          </p:cNvCxnSpPr>
          <p:nvPr/>
        </p:nvCxnSpPr>
        <p:spPr>
          <a:xfrm flipV="1">
            <a:off x="8401292" y="3555467"/>
            <a:ext cx="370514" cy="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44A9D35C-8924-E731-6BCE-1DB834597443}"/>
              </a:ext>
            </a:extLst>
          </p:cNvPr>
          <p:cNvCxnSpPr>
            <a:cxnSpLocks/>
          </p:cNvCxnSpPr>
          <p:nvPr/>
        </p:nvCxnSpPr>
        <p:spPr>
          <a:xfrm flipH="1">
            <a:off x="8428456" y="3240798"/>
            <a:ext cx="370514" cy="615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270232C-6D1E-CD03-B666-BA3CB278F504}"/>
              </a:ext>
            </a:extLst>
          </p:cNvPr>
          <p:cNvSpPr txBox="1"/>
          <p:nvPr/>
        </p:nvSpPr>
        <p:spPr>
          <a:xfrm rot="10800000" flipV="1">
            <a:off x="8179717" y="2699294"/>
            <a:ext cx="75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</a:t>
            </a:r>
            <a:r>
              <a:rPr lang="ru-RU" sz="2800" dirty="0"/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93382A4-9B92-DA94-56D2-76686EA32C1C}"/>
              </a:ext>
            </a:extLst>
          </p:cNvPr>
          <p:cNvSpPr txBox="1"/>
          <p:nvPr/>
        </p:nvSpPr>
        <p:spPr>
          <a:xfrm rot="10800000" flipV="1">
            <a:off x="2854695" y="3283675"/>
            <a:ext cx="567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Вместо слов «не принадлежит»: </a:t>
            </a:r>
            <a:r>
              <a:rPr lang="ru-RU" sz="3200" dirty="0"/>
              <a:t>25</a:t>
            </a:r>
            <a:endParaRPr lang="ru-RU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7C99122-DBA3-47D4-1629-4D7B6FF68AF7}"/>
              </a:ext>
            </a:extLst>
          </p:cNvPr>
          <p:cNvSpPr txBox="1"/>
          <p:nvPr/>
        </p:nvSpPr>
        <p:spPr>
          <a:xfrm rot="10800000" flipV="1">
            <a:off x="8805735" y="3294506"/>
            <a:ext cx="75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8258464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17" grpId="0" animBg="1"/>
      <p:bldP spid="44" grpId="0" animBg="1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6C06F9-7ABD-F2AC-A605-ED2B1AE4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06" y="312457"/>
            <a:ext cx="8774712" cy="578999"/>
          </a:xfrm>
          <a:noFill/>
        </p:spPr>
        <p:txBody>
          <a:bodyPr>
            <a:normAutofit fontScale="90000"/>
          </a:bodyPr>
          <a:lstStyle/>
          <a:p>
            <a:r>
              <a:rPr lang="ru-RU" dirty="0"/>
              <a:t>Задание №1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904344F-1A84-1E29-8328-CEE1D1A8096A}"/>
              </a:ext>
            </a:extLst>
          </p:cNvPr>
          <p:cNvSpPr txBox="1">
            <a:spLocks/>
          </p:cNvSpPr>
          <p:nvPr/>
        </p:nvSpPr>
        <p:spPr>
          <a:xfrm>
            <a:off x="418657" y="1174489"/>
            <a:ext cx="11354685" cy="1246061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just"/>
            <a:r>
              <a:rPr lang="ru-RU" sz="3200" b="1" dirty="0">
                <a:solidFill>
                  <a:schemeClr val="tx1"/>
                </a:solidFill>
                <a:latin typeface="+mn-lt"/>
              </a:rPr>
              <a:t>Какие из чисел 5, 15, 0, 55, 105, 925 составляют множество двухзначных чисел? Трехзначных? И Однозначных?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0BD8327-1142-2641-75F8-4E045C2963A3}"/>
              </a:ext>
            </a:extLst>
          </p:cNvPr>
          <p:cNvSpPr txBox="1">
            <a:spLocks/>
          </p:cNvSpPr>
          <p:nvPr/>
        </p:nvSpPr>
        <p:spPr>
          <a:xfrm>
            <a:off x="1583392" y="2278312"/>
            <a:ext cx="11354685" cy="8505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sz="2400" dirty="0">
                <a:solidFill>
                  <a:schemeClr val="tx1"/>
                </a:solidFill>
                <a:latin typeface="+mn-lt"/>
              </a:rPr>
              <a:t>Обозначьте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 множества буквами А, В, и С.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2BA2E97-6040-BEE7-24C4-B834C51D4E1A}"/>
              </a:ext>
            </a:extLst>
          </p:cNvPr>
          <p:cNvSpPr txBox="1">
            <a:spLocks/>
          </p:cNvSpPr>
          <p:nvPr/>
        </p:nvSpPr>
        <p:spPr>
          <a:xfrm>
            <a:off x="2147500" y="3807406"/>
            <a:ext cx="4744620" cy="8505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sz="2400" b="1" dirty="0">
                <a:solidFill>
                  <a:schemeClr val="tx1"/>
                </a:solidFill>
              </a:rPr>
              <a:t>А=</a:t>
            </a:r>
            <a:r>
              <a:rPr lang="en-US" sz="2400" b="1" dirty="0">
                <a:solidFill>
                  <a:schemeClr val="tx1"/>
                </a:solidFill>
              </a:rPr>
              <a:t>{15</a:t>
            </a:r>
            <a:r>
              <a:rPr lang="ru-RU" sz="2400" b="1" dirty="0">
                <a:solidFill>
                  <a:schemeClr val="tx1"/>
                </a:solidFill>
              </a:rPr>
              <a:t>, 55</a:t>
            </a:r>
            <a:r>
              <a:rPr lang="en-US" sz="2400" b="1" dirty="0">
                <a:solidFill>
                  <a:schemeClr val="tx1"/>
                </a:solidFill>
              </a:rPr>
              <a:t>}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В=</a:t>
            </a:r>
            <a:r>
              <a:rPr lang="en-US" sz="2400" b="1" dirty="0">
                <a:solidFill>
                  <a:schemeClr val="tx1"/>
                </a:solidFill>
              </a:rPr>
              <a:t>{</a:t>
            </a:r>
            <a:r>
              <a:rPr lang="ru-RU" sz="2400" b="1" dirty="0">
                <a:solidFill>
                  <a:schemeClr val="tx1"/>
                </a:solidFill>
              </a:rPr>
              <a:t>105, 925</a:t>
            </a:r>
            <a:r>
              <a:rPr lang="en-US" sz="2400" b="1" dirty="0">
                <a:solidFill>
                  <a:schemeClr val="tx1"/>
                </a:solidFill>
              </a:rPr>
              <a:t>}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С=</a:t>
            </a:r>
            <a:r>
              <a:rPr lang="en-US" sz="2400" b="1" dirty="0">
                <a:solidFill>
                  <a:schemeClr val="tx1"/>
                </a:solidFill>
              </a:rPr>
              <a:t>{</a:t>
            </a:r>
            <a:r>
              <a:rPr lang="ru-RU" sz="2400" b="1" dirty="0">
                <a:solidFill>
                  <a:schemeClr val="tx1"/>
                </a:solidFill>
              </a:rPr>
              <a:t>5,0</a:t>
            </a:r>
            <a:r>
              <a:rPr lang="en-US" sz="2400" b="1" dirty="0">
                <a:solidFill>
                  <a:schemeClr val="tx1"/>
                </a:solidFill>
              </a:rPr>
              <a:t>}</a:t>
            </a:r>
            <a:r>
              <a:rPr lang="ru-RU" sz="2400" b="1" dirty="0">
                <a:solidFill>
                  <a:schemeClr val="tx1"/>
                </a:solidFill>
              </a:rPr>
              <a:t>;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01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6C06F9-7ABD-F2AC-A605-ED2B1AE4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06" y="312457"/>
            <a:ext cx="8774712" cy="578999"/>
          </a:xfrm>
          <a:noFill/>
        </p:spPr>
        <p:txBody>
          <a:bodyPr>
            <a:normAutofit fontScale="90000"/>
          </a:bodyPr>
          <a:lstStyle/>
          <a:p>
            <a:r>
              <a:rPr lang="ru-RU" dirty="0"/>
              <a:t>Задание №2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904344F-1A84-1E29-8328-CEE1D1A8096A}"/>
              </a:ext>
            </a:extLst>
          </p:cNvPr>
          <p:cNvSpPr txBox="1">
            <a:spLocks/>
          </p:cNvSpPr>
          <p:nvPr/>
        </p:nvSpPr>
        <p:spPr>
          <a:xfrm>
            <a:off x="418657" y="1174489"/>
            <a:ext cx="11354685" cy="1246061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just"/>
            <a:r>
              <a:rPr lang="ru-RU" sz="2800" b="1" dirty="0">
                <a:solidFill>
                  <a:schemeClr val="tx1"/>
                </a:solidFill>
                <a:latin typeface="+mn-lt"/>
              </a:rPr>
              <a:t>   М - множество чисел, оканчивающихся четной цифрой,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+mn-lt"/>
              </a:rPr>
              <a:t>   Е – множество чисел, оканчивающихся цифрой 5.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+mn-lt"/>
              </a:rPr>
              <a:t>Какому множеству принадлежат числа: 24, 75, 338, 725, 900, 255, 2, 5?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0BD8327-1142-2641-75F8-4E045C2963A3}"/>
              </a:ext>
            </a:extLst>
          </p:cNvPr>
          <p:cNvSpPr txBox="1">
            <a:spLocks/>
          </p:cNvSpPr>
          <p:nvPr/>
        </p:nvSpPr>
        <p:spPr>
          <a:xfrm>
            <a:off x="1407706" y="2278312"/>
            <a:ext cx="6782686" cy="8505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endParaRPr lang="ru-RU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2BA2E97-6040-BEE7-24C4-B834C51D4E1A}"/>
              </a:ext>
            </a:extLst>
          </p:cNvPr>
          <p:cNvSpPr txBox="1">
            <a:spLocks/>
          </p:cNvSpPr>
          <p:nvPr/>
        </p:nvSpPr>
        <p:spPr>
          <a:xfrm>
            <a:off x="1250357" y="3721181"/>
            <a:ext cx="4544705" cy="85054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sz="2400" b="1" dirty="0">
                <a:solidFill>
                  <a:schemeClr val="tx1"/>
                </a:solidFill>
              </a:rPr>
              <a:t>М     24, 338, 900, 2;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  Е      75, 725, 255, 5.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1664677" y="3470032"/>
            <a:ext cx="515814" cy="316522"/>
          </a:xfrm>
          <a:prstGeom prst="arc">
            <a:avLst>
              <a:gd name="adj1" fmla="val 4865102"/>
              <a:gd name="adj2" fmla="val 170081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88121" y="3622431"/>
            <a:ext cx="26963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>
            <a:off x="1723292" y="4149970"/>
            <a:ext cx="515814" cy="316522"/>
          </a:xfrm>
          <a:prstGeom prst="arc">
            <a:avLst>
              <a:gd name="adj1" fmla="val 4865102"/>
              <a:gd name="adj2" fmla="val 170081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35012" y="4302369"/>
            <a:ext cx="26963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0502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6C06F9-7ABD-F2AC-A605-ED2B1AE4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06" y="312457"/>
            <a:ext cx="8774712" cy="578999"/>
          </a:xfrm>
          <a:noFill/>
        </p:spPr>
        <p:txBody>
          <a:bodyPr>
            <a:normAutofit fontScale="90000"/>
          </a:bodyPr>
          <a:lstStyle/>
          <a:p>
            <a:r>
              <a:rPr lang="ru-RU" dirty="0"/>
              <a:t>Задание №3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904344F-1A84-1E29-8328-CEE1D1A8096A}"/>
              </a:ext>
            </a:extLst>
          </p:cNvPr>
          <p:cNvSpPr txBox="1">
            <a:spLocks/>
          </p:cNvSpPr>
          <p:nvPr/>
        </p:nvSpPr>
        <p:spPr>
          <a:xfrm>
            <a:off x="418657" y="1103369"/>
            <a:ext cx="11354685" cy="1246061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just"/>
            <a:r>
              <a:rPr lang="ru-RU" sz="2800" b="1" dirty="0">
                <a:solidFill>
                  <a:schemeClr val="tx1"/>
                </a:solidFill>
                <a:latin typeface="+mn-lt"/>
              </a:rPr>
              <a:t>   А - множество трехзначных чисел, В – множество чисел, оканчивающихся цифрой 2. Какому из этих множеств принадлежат числа:   724, 532, 42, 531, 1022, 222, 725, 839?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0BD8327-1142-2641-75F8-4E045C2963A3}"/>
              </a:ext>
            </a:extLst>
          </p:cNvPr>
          <p:cNvSpPr txBox="1">
            <a:spLocks/>
          </p:cNvSpPr>
          <p:nvPr/>
        </p:nvSpPr>
        <p:spPr>
          <a:xfrm>
            <a:off x="527838" y="2159462"/>
            <a:ext cx="7688113" cy="674819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sz="2800" dirty="0">
                <a:solidFill>
                  <a:schemeClr val="tx1"/>
                </a:solidFill>
                <a:latin typeface="+mn-lt"/>
              </a:rPr>
              <a:t>Какие числа принадлежат обоим множествам?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2BA2E97-6040-BEE7-24C4-B834C51D4E1A}"/>
              </a:ext>
            </a:extLst>
          </p:cNvPr>
          <p:cNvSpPr txBox="1">
            <a:spLocks/>
          </p:cNvSpPr>
          <p:nvPr/>
        </p:nvSpPr>
        <p:spPr>
          <a:xfrm>
            <a:off x="2192306" y="2868679"/>
            <a:ext cx="4544705" cy="1228948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sz="2400" dirty="0">
                <a:solidFill>
                  <a:schemeClr val="tx1"/>
                </a:solidFill>
                <a:latin typeface="+mn-lt"/>
              </a:rPr>
              <a:t>А      724, 532, 531, 222, 725, 839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6AB5676-BF69-B250-9A1F-823602BB59C7}"/>
              </a:ext>
            </a:extLst>
          </p:cNvPr>
          <p:cNvCxnSpPr>
            <a:endCxn id="5" idx="3"/>
          </p:cNvCxnSpPr>
          <p:nvPr/>
        </p:nvCxnSpPr>
        <p:spPr>
          <a:xfrm>
            <a:off x="2544417" y="337930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8D1321-74B3-EC80-821D-B871D8E1B1A1}"/>
              </a:ext>
            </a:extLst>
          </p:cNvPr>
          <p:cNvSpPr txBox="1"/>
          <p:nvPr/>
        </p:nvSpPr>
        <p:spPr>
          <a:xfrm>
            <a:off x="2192306" y="366310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/>
              <a:t>       </a:t>
            </a:r>
            <a:r>
              <a:rPr lang="ru-RU" sz="2400" dirty="0">
                <a:solidFill>
                  <a:schemeClr val="tx1"/>
                </a:solidFill>
              </a:rPr>
              <a:t>532, 42, 1022, 222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E35853-BB19-8A73-9856-66CB16B167EF}"/>
              </a:ext>
            </a:extLst>
          </p:cNvPr>
          <p:cNvSpPr txBox="1"/>
          <p:nvPr/>
        </p:nvSpPr>
        <p:spPr>
          <a:xfrm>
            <a:off x="2192306" y="417239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А и В</a:t>
            </a:r>
            <a:r>
              <a:rPr lang="ru-RU" sz="2400" dirty="0"/>
              <a:t>       </a:t>
            </a:r>
            <a:r>
              <a:rPr lang="ru-RU" sz="2400" dirty="0">
                <a:solidFill>
                  <a:schemeClr val="tx1"/>
                </a:solidFill>
              </a:rPr>
              <a:t>532, 222</a:t>
            </a:r>
          </a:p>
        </p:txBody>
      </p:sp>
      <p:sp>
        <p:nvSpPr>
          <p:cNvPr id="22" name="Дуга 21"/>
          <p:cNvSpPr/>
          <p:nvPr/>
        </p:nvSpPr>
        <p:spPr>
          <a:xfrm>
            <a:off x="2532184" y="3727940"/>
            <a:ext cx="515814" cy="316522"/>
          </a:xfrm>
          <a:prstGeom prst="arc">
            <a:avLst>
              <a:gd name="adj1" fmla="val 4865102"/>
              <a:gd name="adj2" fmla="val 170081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543905" y="3892062"/>
            <a:ext cx="26963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>
            <a:off x="2520462" y="3130062"/>
            <a:ext cx="515814" cy="316522"/>
          </a:xfrm>
          <a:prstGeom prst="arc">
            <a:avLst>
              <a:gd name="adj1" fmla="val 4865102"/>
              <a:gd name="adj2" fmla="val 170081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532183" y="3294184"/>
            <a:ext cx="26963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Дуга 28"/>
          <p:cNvSpPr/>
          <p:nvPr/>
        </p:nvSpPr>
        <p:spPr>
          <a:xfrm>
            <a:off x="2977661" y="4232033"/>
            <a:ext cx="515814" cy="316522"/>
          </a:xfrm>
          <a:prstGeom prst="arc">
            <a:avLst>
              <a:gd name="adj1" fmla="val 4865102"/>
              <a:gd name="adj2" fmla="val 170081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989382" y="4396155"/>
            <a:ext cx="26963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4661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uiExpand="1" build="p"/>
      <p:bldP spid="16" grpId="0"/>
      <p:bldP spid="23" grpId="0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1203</TotalTime>
  <Words>746</Words>
  <Application>Microsoft Office PowerPoint</Application>
  <PresentationFormat>Произвольный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Множества</vt:lpstr>
      <vt:lpstr>Понятие множества</vt:lpstr>
      <vt:lpstr>Элементы множества</vt:lpstr>
      <vt:lpstr>Числовое множество</vt:lpstr>
      <vt:lpstr>Пустое множество</vt:lpstr>
      <vt:lpstr>Обозначение и запись</vt:lpstr>
      <vt:lpstr>Задание №1</vt:lpstr>
      <vt:lpstr>Задание №2</vt:lpstr>
      <vt:lpstr>Задание №3</vt:lpstr>
      <vt:lpstr>Задание №4</vt:lpstr>
      <vt:lpstr>Задание №5</vt:lpstr>
      <vt:lpstr>Молодцы!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Множества</dc:title>
  <dc:creator>User</dc:creator>
  <cp:lastModifiedBy>all</cp:lastModifiedBy>
  <cp:revision>15</cp:revision>
  <dcterms:created xsi:type="dcterms:W3CDTF">2022-05-19T10:33:55Z</dcterms:created>
  <dcterms:modified xsi:type="dcterms:W3CDTF">2024-02-21T10:43:31Z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