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"/>
  </p:notesMasterIdLst>
  <p:sldIdLst>
    <p:sldId id="258" r:id="rId2"/>
    <p:sldId id="260" r:id="rId3"/>
    <p:sldId id="263" r:id="rId4"/>
    <p:sldId id="261" r:id="rId5"/>
    <p:sldId id="262" r:id="rId6"/>
    <p:sldId id="267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40074"/>
    <a:srgbClr val="F9FCFD"/>
    <a:srgbClr val="EBF5F9"/>
    <a:srgbClr val="EDF6F9"/>
    <a:srgbClr val="F0F8FA"/>
    <a:srgbClr val="E8F4F8"/>
    <a:srgbClr val="F3F9FB"/>
    <a:srgbClr val="76007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1" autoAdjust="0"/>
    <p:restoredTop sz="94550" autoAdjust="0"/>
  </p:normalViewPr>
  <p:slideViewPr>
    <p:cSldViewPr>
      <p:cViewPr varScale="1">
        <p:scale>
          <a:sx n="102" d="100"/>
          <a:sy n="102" d="100"/>
        </p:scale>
        <p:origin x="2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F6655-E079-4019-BD4E-77299D8610B6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09A5A-92A3-4D6D-9077-80C1E924B1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09A5A-92A3-4D6D-9077-80C1E924B1E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09A5A-92A3-4D6D-9077-80C1E924B1E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8A6B-664A-40C7-9B0C-F873DE6C4A15}" type="datetimeFigureOut">
              <a:rPr lang="ru-RU" smtClean="0"/>
              <a:pPr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3118-078E-404F-862A-BD17C2F4E7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9" Type="http://schemas.openxmlformats.org/officeDocument/2006/relationships/slide" Target="slide7.xml"/><Relationship Id="rId21" Type="http://schemas.openxmlformats.org/officeDocument/2006/relationships/image" Target="../media/image21.jpeg"/><Relationship Id="rId34" Type="http://schemas.openxmlformats.org/officeDocument/2006/relationships/slide" Target="slide5.xm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41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37" Type="http://schemas.openxmlformats.org/officeDocument/2006/relationships/image" Target="../media/image35.jpeg"/><Relationship Id="rId40" Type="http://schemas.openxmlformats.org/officeDocument/2006/relationships/slide" Target="slide8.xml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4.jpeg"/><Relationship Id="rId10" Type="http://schemas.openxmlformats.org/officeDocument/2006/relationships/image" Target="../media/image11.jpeg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3.jpeg"/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33" Type="http://schemas.openxmlformats.org/officeDocument/2006/relationships/slide" Target="slide3.xml"/><Relationship Id="rId38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slide" Target="slide2.xml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0.gif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 descr="красная звезда и золотая лента ПНГ на Прозрачном Фоне • Скачать PNG красная  звезда и золотая лен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красная звезда и золотая лента ПНГ на Прозрачном Фоне • Скачать PNG красная  звезда и золотая лен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2844" y="71414"/>
            <a:ext cx="30718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396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 проект: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7290" y="285728"/>
            <a:ext cx="6858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Генеалогическое древо</a:t>
            </a:r>
            <a:endParaRPr kumimoji="0" lang="ru-RU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357950" y="5394347"/>
            <a:ext cx="2500330" cy="1177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Выполнил: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ученик 3в класса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Гаврилов Александр Сергеевич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3964"/>
                </a:solidFill>
                <a:effectLst/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учитель высшей квалификационной категории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Лосенкова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Светлана Борисовна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71868" y="6376594"/>
            <a:ext cx="22860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396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Пересвет, 2024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82" y="1285860"/>
            <a:ext cx="7786742" cy="830997"/>
          </a:xfrm>
          <a:prstGeom prst="rect">
            <a:avLst/>
          </a:prstGeom>
          <a:solidFill>
            <a:srgbClr val="EBF5F9"/>
          </a:solidFill>
          <a:ln>
            <a:noFill/>
          </a:ln>
          <a:effectLst>
            <a:outerShdw dist="38100" dir="18900000" algn="bl" rotWithShape="0">
              <a:srgbClr val="0000FF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исследования:  </a:t>
            </a:r>
          </a:p>
          <a:p>
            <a:pPr>
              <a:defRPr/>
            </a:pP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altLang="ru-RU" b="1" dirty="0" smtClean="0">
                <a:solidFill>
                  <a:srgbClr val="740074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altLang="ru-RU" sz="1200" b="1" dirty="0" smtClean="0">
                <a:solidFill>
                  <a:srgbClr val="00396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оставить генеалогическое древо моей семьи. </a:t>
            </a:r>
            <a:br>
              <a:rPr lang="ru-RU" altLang="ru-RU" sz="1200" b="1" dirty="0" smtClean="0">
                <a:solidFill>
                  <a:srgbClr val="00396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760076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altLang="ru-RU" sz="1200" b="1" dirty="0" smtClean="0">
                <a:solidFill>
                  <a:srgbClr val="00396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ыстроить картину исторических событий, свидетелями или участниками   которых были члены семьи.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2285992"/>
            <a:ext cx="5929354" cy="2246769"/>
          </a:xfrm>
          <a:prstGeom prst="rect">
            <a:avLst/>
          </a:prstGeom>
          <a:solidFill>
            <a:srgbClr val="EDF6F9"/>
          </a:solidFill>
          <a:ln>
            <a:noFill/>
          </a:ln>
          <a:effectLst>
            <a:outerShdw dist="38100" dir="18900000" algn="bl" rotWithShape="0">
              <a:srgbClr val="0000FF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447675" indent="-447675">
              <a:defRPr/>
            </a:pPr>
            <a:r>
              <a:rPr lang="ru-RU" altLang="ru-RU" sz="12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исследования:</a:t>
            </a:r>
          </a:p>
          <a:p>
            <a:pPr marL="587375" indent="-228600">
              <a:buClr>
                <a:srgbClr val="FF0000"/>
              </a:buCl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ru-RU" sz="1200" b="1" dirty="0" smtClean="0">
                <a:solidFill>
                  <a:srgbClr val="740074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740074"/>
                </a:solidFill>
                <a:latin typeface="Monotype Corsiva" pitchFamily="66" charset="0"/>
                <a:cs typeface="Times New Roman" pitchFamily="18" charset="0"/>
              </a:rPr>
              <a:t>В</a:t>
            </a: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ыявить членов моей семьи как можно глубже  к корням, </a:t>
            </a:r>
            <a:b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отыскать   их фотографии и представить в виде генеалогического древа.</a:t>
            </a:r>
          </a:p>
          <a:p>
            <a:pPr marL="587375" indent="-228600">
              <a:buClr>
                <a:srgbClr val="FF0000"/>
              </a:buCl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 smtClean="0">
                <a:solidFill>
                  <a:srgbClr val="740074"/>
                </a:solidFill>
                <a:latin typeface="Monotype Corsiva" pitchFamily="66" charset="0"/>
                <a:cs typeface="Times New Roman" pitchFamily="18" charset="0"/>
              </a:rPr>
              <a:t>И</a:t>
            </a: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сследовать семейный архив, документы и фотографии.</a:t>
            </a:r>
          </a:p>
          <a:p>
            <a:pPr marL="587375" indent="-228600">
              <a:buClr>
                <a:srgbClr val="FF0000"/>
              </a:buCl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ru-RU" sz="2000" b="1" dirty="0" smtClean="0">
                <a:solidFill>
                  <a:srgbClr val="740074"/>
                </a:solidFill>
                <a:latin typeface="Monotype Corsiva" pitchFamily="66" charset="0"/>
                <a:cs typeface="Times New Roman" pitchFamily="18" charset="0"/>
              </a:rPr>
              <a:t> В</a:t>
            </a: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ыяснить кем были мои предки, чем занимались и какие события происходили вокруг них.</a:t>
            </a:r>
          </a:p>
          <a:p>
            <a:pPr marL="587375" indent="-228600">
              <a:buClr>
                <a:srgbClr val="FF0000"/>
              </a:buCl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000" b="1" dirty="0" smtClean="0">
                <a:solidFill>
                  <a:srgbClr val="740074"/>
                </a:solidFill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ru-RU" alt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роанализировать всю, имеющуюся информацию и представить её в виде логического дерева.</a:t>
            </a:r>
          </a:p>
          <a:p>
            <a:pPr marL="627063" indent="-268288">
              <a:buClr>
                <a:srgbClr val="FF0000"/>
              </a:buClr>
              <a:buFont typeface="+mj-lt"/>
              <a:buAutoNum type="arabicPeriod"/>
              <a:defRPr/>
            </a:pPr>
            <a:endParaRPr lang="ru-RU" altLang="ru-RU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Александр Федорович Гаврилов с гармонью младший брат дедушки Паши он 1 с лева в низу.jpg"/>
          <p:cNvPicPr>
            <a:picLocks noChangeAspect="1"/>
          </p:cNvPicPr>
          <p:nvPr/>
        </p:nvPicPr>
        <p:blipFill>
          <a:blip r:embed="rId2" cstate="print"/>
          <a:srcRect l="6934" t="4406" r="6388" b="9686"/>
          <a:stretch>
            <a:fillRect/>
          </a:stretch>
        </p:blipFill>
        <p:spPr>
          <a:xfrm>
            <a:off x="142844" y="4696776"/>
            <a:ext cx="2221308" cy="17326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 descr="1954 год пра пра Федор и Ан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928933"/>
            <a:ext cx="2143140" cy="16122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 descr="1729787453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59" y="4748117"/>
            <a:ext cx="2146454" cy="16812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8501058" y="6611779"/>
            <a:ext cx="642942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000" b="1" spc="50" dirty="0" smtClean="0">
                <a:ln w="57150">
                  <a:solidFill>
                    <a:schemeClr val="bg2">
                      <a:lumMod val="2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далее</a:t>
            </a:r>
            <a:endParaRPr lang="ru-RU" sz="1000" b="1" spc="50" dirty="0">
              <a:ln w="57150">
                <a:solidFill>
                  <a:schemeClr val="bg2">
                    <a:lumMod val="2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 descr="10.jpg"/>
          <p:cNvPicPr>
            <a:picLocks noChangeAspect="1"/>
          </p:cNvPicPr>
          <p:nvPr/>
        </p:nvPicPr>
        <p:blipFill>
          <a:blip r:embed="rId3">
            <a:lum bright="61000"/>
          </a:blip>
          <a:stretch>
            <a:fillRect/>
          </a:stretch>
        </p:blipFill>
        <p:spPr>
          <a:xfrm>
            <a:off x="0" y="-11358"/>
            <a:ext cx="9144000" cy="68693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00694" y="5572140"/>
            <a:ext cx="1000132" cy="1000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5572140"/>
            <a:ext cx="1000132" cy="10001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 отсутствует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5338" y="6395288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Виктор Тимофеевич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6644" y="6479403"/>
            <a:ext cx="107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Алексей Тимофеевич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1836" y="653483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Анкудинова (</a:t>
            </a:r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Перевозкина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Ольга Васильевна0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124" y="6581025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Анкудинов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Тимофей Васильевич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65147" y="5988090"/>
            <a:ext cx="450059" cy="5000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 отсутствует</a:t>
            </a:r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6488156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Анкудинова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Вера Тимофеевна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22402" y="5979337"/>
            <a:ext cx="450060" cy="5000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 отсутствует</a:t>
            </a:r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29652" y="5857892"/>
            <a:ext cx="450059" cy="5500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5572140"/>
            <a:ext cx="1000132" cy="100013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08" y="5572140"/>
            <a:ext cx="1000132" cy="100013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6116" y="6581025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Фёдор Моисеевич 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5984" y="658100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Гаврилова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15140" y="5143512"/>
            <a:ext cx="500066" cy="5056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572396" y="5149070"/>
            <a:ext cx="500066" cy="5000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429388" y="565788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Александр  Тимофеевич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86644" y="565788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Василий Тимофеевич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358214" y="5072074"/>
            <a:ext cx="500066" cy="5000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8143900" y="5566582"/>
            <a:ext cx="10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Аркадий Тимофеевич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57422" y="3643314"/>
            <a:ext cx="1000132" cy="1000132"/>
          </a:xfrm>
          <a:prstGeom prst="rect">
            <a:avLst/>
          </a:prstGeom>
          <a:blipFill>
            <a:blip r:embed="rId11">
              <a:lum bright="-4000"/>
            </a:blip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428992" y="3643314"/>
            <a:ext cx="1000132" cy="1000132"/>
          </a:xfrm>
          <a:prstGeom prst="rect">
            <a:avLst/>
          </a:prstGeom>
          <a:blipFill>
            <a:blip r:embed="rId12">
              <a:lum bright="-3000"/>
            </a:blip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hlinkClick r:id="rId13" action="ppaction://hlinksldjump"/>
          </p:cNvPr>
          <p:cNvSpPr/>
          <p:nvPr/>
        </p:nvSpPr>
        <p:spPr>
          <a:xfrm>
            <a:off x="5857884" y="3652066"/>
            <a:ext cx="901254" cy="99137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786314" y="3643314"/>
            <a:ext cx="982584" cy="1000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065186" y="4152132"/>
            <a:ext cx="442183" cy="491314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809814" y="4136540"/>
            <a:ext cx="405524" cy="506906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7500958" y="4652199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Анкудинова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Ирина Васильевна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15140" y="4643446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Анкудинова Людмила Васильевна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86314" y="465219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Анкудинов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Василий Тимофеевич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8" y="4652199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Анкудинова (</a:t>
            </a:r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Анастасия Сергеевна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7554" y="465219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Павел Фёдорович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57422" y="465219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Гаврилова (Фёдорова)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Татьяна Петровна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14282" y="3366315"/>
            <a:ext cx="428628" cy="479911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-32" y="3794943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Сергей Павлович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476485" y="2000240"/>
            <a:ext cx="1000132" cy="1000132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495836" y="2000240"/>
            <a:ext cx="909211" cy="1000132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000892" y="2071678"/>
            <a:ext cx="928694" cy="10001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000760" y="2071678"/>
            <a:ext cx="928694" cy="10001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5929322" y="3080563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Березин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Георгий Иванович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29454" y="3071810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Анкудинова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Ирина Васильевна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143900" y="2285992"/>
            <a:ext cx="642942" cy="7143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929586" y="3000372"/>
            <a:ext cx="107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Березина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Светлана Георгиевна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928662" y="2428868"/>
            <a:ext cx="428628" cy="4762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66657" y="2428868"/>
            <a:ext cx="476253" cy="4762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714348" y="2913874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Сергей Сергеевич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-71470" y="2913874"/>
            <a:ext cx="92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Гаврилова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Светлана Сергеевна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571736" y="3000372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Гаврилова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Сергей Павлович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357290" y="3000372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Гаврилова  (Кочергина)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Татьяна Васильевна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57752" y="928670"/>
            <a:ext cx="1000132" cy="100013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777429" y="928670"/>
            <a:ext cx="1008885" cy="1008885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3857620" y="1937555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Сергей Сергеевич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86314" y="1937555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Гаврилова (Березина) 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Светлана Георгиевна</a:t>
            </a:r>
            <a:endParaRPr lang="ru-RU" sz="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714612" y="71414"/>
            <a:ext cx="714380" cy="7143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000760" y="80167"/>
            <a:ext cx="714380" cy="7143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6000760" y="794547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Павел Сергеевич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571736" y="794547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Александр Сергеевич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28728" y="4500570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Александр Павлович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714744" y="-22049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я и мой брат</a:t>
            </a:r>
            <a:endParaRPr lang="ru-RU" sz="2000" b="1" spc="50" dirty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14744" y="571480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родители</a:t>
            </a:r>
            <a:endParaRPr lang="ru-RU" sz="2000" b="1" spc="50" dirty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57554" y="2285992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Дедушки и бабушки</a:t>
            </a:r>
            <a:endParaRPr lang="ru-RU" sz="2000" b="1" spc="50" dirty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571736" y="321468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Прадедушки и прабабушки</a:t>
            </a:r>
            <a:endParaRPr lang="ru-RU" sz="2000" b="1" spc="50" dirty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143108" y="5090710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Прапрадедушки и прапрабабушки</a:t>
            </a:r>
            <a:endParaRPr lang="ru-RU" sz="2000" b="1" spc="50" dirty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343002" y="5929330"/>
            <a:ext cx="514354" cy="571504"/>
          </a:xfrm>
          <a:prstGeom prst="rect">
            <a:avLst/>
          </a:prstGeom>
          <a:blipFill>
            <a:blip r:embed="rId30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28596" y="5929330"/>
            <a:ext cx="500066" cy="571504"/>
          </a:xfrm>
          <a:prstGeom prst="rect">
            <a:avLst/>
          </a:prstGeom>
          <a:blipFill>
            <a:blip r:embed="rId31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643042" y="4063189"/>
            <a:ext cx="457937" cy="508819"/>
          </a:xfrm>
          <a:prstGeom prst="rect">
            <a:avLst/>
          </a:prstGeom>
          <a:blipFill>
            <a:blip r:embed="rId32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Скругленная прямоугольная выноска 90"/>
          <p:cNvSpPr/>
          <p:nvPr/>
        </p:nvSpPr>
        <p:spPr>
          <a:xfrm>
            <a:off x="5715008" y="928670"/>
            <a:ext cx="3071834" cy="2000264"/>
          </a:xfrm>
          <a:prstGeom prst="wedgeRoundRectCallout">
            <a:avLst>
              <a:gd name="adj1" fmla="val -28408"/>
              <a:gd name="adj2" fmla="val 85958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2-ой ребёнок в семье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3" action="ppaction://hlinksldjump"/>
              </a:rPr>
              <a:t>Маклакова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Сергея Михайловича. 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 жизни: 15.08.1929 – 21.01.2004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Родилась в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с. Михайло-Овсянка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Куйбышевской области.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Окончила Куйбышевский планово-экономический институт. Была комсоргом института. По распределению приехала в г.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4" action="ppaction://hlinksldjump"/>
              </a:rPr>
              <a:t>Верхняя Тура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Свердловской области. Несколько лет проработала экономистом на механическом заводе.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1953 году вышла замуж за Анкудинова Василия Тимофеевича. 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 перешла на работу в техникум при заводе.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 15.02.1960 по 31.08.1985 работала директором данного учреждения. Под её руководством было построено новое здание техникума, созданы новые лаборатории и технические кабинеты.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85786" y="4500570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Борис Павлович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928662" y="4063190"/>
            <a:ext cx="450060" cy="500066"/>
          </a:xfrm>
          <a:prstGeom prst="rect">
            <a:avLst/>
          </a:prstGeom>
          <a:blipFill>
            <a:blip r:embed="rId35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98880" y="4063190"/>
            <a:ext cx="444030" cy="497156"/>
          </a:xfrm>
          <a:prstGeom prst="rect">
            <a:avLst/>
          </a:prstGeom>
          <a:blipFill>
            <a:blip r:embed="rId36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/>
          <p:cNvSpPr txBox="1"/>
          <p:nvPr/>
        </p:nvSpPr>
        <p:spPr>
          <a:xfrm>
            <a:off x="-71470" y="4509323"/>
            <a:ext cx="96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Николай Павлович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42910" y="3794943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Валентин Павлович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928662" y="3366315"/>
            <a:ext cx="428628" cy="479911"/>
          </a:xfrm>
          <a:prstGeom prst="rect">
            <a:avLst/>
          </a:prstGeom>
          <a:blipFill>
            <a:blip r:embed="rId37"/>
            <a:stretch>
              <a:fillRect/>
            </a:stretch>
          </a:blipFill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214282" y="6500834"/>
            <a:ext cx="96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Александр Фёдорович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107289" y="6500834"/>
            <a:ext cx="96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Гаврилов </a:t>
            </a:r>
            <a:b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9E009E"/>
                </a:solidFill>
                <a:latin typeface="Times New Roman" pitchFamily="18" charset="0"/>
                <a:cs typeface="Times New Roman" pitchFamily="18" charset="0"/>
              </a:rPr>
              <a:t>Павел Фёдорович</a:t>
            </a:r>
          </a:p>
        </p:txBody>
      </p:sp>
      <p:sp>
        <p:nvSpPr>
          <p:cNvPr id="96" name="Скругленная прямоугольная выноска 95"/>
          <p:cNvSpPr/>
          <p:nvPr/>
        </p:nvSpPr>
        <p:spPr>
          <a:xfrm>
            <a:off x="6500826" y="4929198"/>
            <a:ext cx="1785950" cy="714380"/>
          </a:xfrm>
          <a:prstGeom prst="wedgeRoundRectCallout">
            <a:avLst>
              <a:gd name="adj1" fmla="val 29864"/>
              <a:gd name="adj2" fmla="val 97916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Второй ребёнок в семье). Годы жизни: (1915-1942).  Пропал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безвести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время Великой Отечественной войны.</a:t>
            </a:r>
          </a:p>
          <a:p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Скругленная прямоугольная выноска 96"/>
          <p:cNvSpPr/>
          <p:nvPr/>
        </p:nvSpPr>
        <p:spPr>
          <a:xfrm>
            <a:off x="6000760" y="3786190"/>
            <a:ext cx="2928958" cy="1500198"/>
          </a:xfrm>
          <a:prstGeom prst="wedgeRoundRectCallout">
            <a:avLst>
              <a:gd name="adj1" fmla="val 38909"/>
              <a:gd name="adj2" fmla="val 87063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Третий ребёнок в семье. Годы жизни: 28.09.1923 – 27.07.1943.   Из рабочих. Окончил 6 классов, поступил учиться в училище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Верхнетуринского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завода 14.09.1938 г. После окончания его в 1939 г. поступил работать на завод токарем. Призван в ряды Красной армии в 1942 г., младший сержант. Командир башни 253 танкового полка 50-ой армии Брянского фронта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8" action="ppaction://hlinksldjump"/>
              </a:rPr>
              <a:t>. Награждён медалью «За отвагу»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Погиб 27 июля 1943 г., захоронен в братской могиле с.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Апальково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Орловской области.</a:t>
            </a:r>
          </a:p>
          <a:p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Скругленная прямоугольная выноска 97"/>
          <p:cNvSpPr/>
          <p:nvPr/>
        </p:nvSpPr>
        <p:spPr>
          <a:xfrm>
            <a:off x="285720" y="5500702"/>
            <a:ext cx="2714644" cy="1143008"/>
          </a:xfrm>
          <a:prstGeom prst="wedgeRoundRectCallout">
            <a:avLst>
              <a:gd name="adj1" fmla="val 76286"/>
              <a:gd name="adj2" fmla="val -127322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ребёнок в семье. Родился в д.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Марёнкино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Владимирской области в 1925 году. В 1944 году после учёбы в артиллерийском училище направлен на фронт в 875-ый артиллерийский самоходный полк наводчиком орудия. В марте 1945 года был контужен и получил ранение в левую руку. В госпитале встретил Победу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9" action="ppaction://hlinksldjump"/>
              </a:rPr>
              <a:t>. Награждён медалью «За Победу над Германией».  </a:t>
            </a:r>
            <a:endParaRPr lang="ru-RU" sz="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Скругленная прямоугольная выноска 94"/>
          <p:cNvSpPr/>
          <p:nvPr/>
        </p:nvSpPr>
        <p:spPr>
          <a:xfrm>
            <a:off x="2643174" y="2857496"/>
            <a:ext cx="3071834" cy="2000264"/>
          </a:xfrm>
          <a:prstGeom prst="wedgeRoundRectCallout">
            <a:avLst>
              <a:gd name="adj1" fmla="val 24693"/>
              <a:gd name="adj2" fmla="val 84077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Родился в 1881 году в небольшом уральском городке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4" action="ppaction://hlinksldjump"/>
              </a:rPr>
              <a:t>Верхняя Тура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Екатеринбургской губернии (ныне Свердловская область).  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Потомственный лесник. Все его деды и прадеды были лесниками. В те давние времена это была одна из самых почётных профессий. В годы правления императрицы Елизаветы Петровны (1741  - 1761) царским управляющим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верхнетуринского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государственного завода предку Тимофея Васильевича был жалован большой каменный дом в знак  большого уважения к его профессии лесника.  Этот дом простоял в отличном состоянии  вплоть до 1970-х годов и всё это время принадлежал семье.  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Ушёл из жизни 14.09.1938 года.</a:t>
            </a:r>
          </a:p>
        </p:txBody>
      </p:sp>
      <p:sp>
        <p:nvSpPr>
          <p:cNvPr id="99" name="Скругленная прямоугольная выноска 98"/>
          <p:cNvSpPr/>
          <p:nvPr/>
        </p:nvSpPr>
        <p:spPr>
          <a:xfrm>
            <a:off x="1142976" y="1643050"/>
            <a:ext cx="3071834" cy="1500198"/>
          </a:xfrm>
          <a:prstGeom prst="wedgeRoundRectCallout">
            <a:avLst>
              <a:gd name="adj1" fmla="val -732"/>
              <a:gd name="adj2" fmla="val 82793"/>
              <a:gd name="adj3" fmla="val 16667"/>
            </a:avLst>
          </a:prstGeom>
          <a:solidFill>
            <a:srgbClr val="FAFBF7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время войны она служила в санитарном поезде, который вывозил раненых бойцов в тыл. После войны вышла замуж за Гаврилова Павла Фёдоровича. В семье было 5-ть детей. Работала почтальоном, разносила пенсии и письма по деревням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Жуклино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Новожилово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Крутец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Алексино. Работала в колхозе. 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храбрость стойкость и мужество, а также за добросовестный труд после войны Татьяна Петровна награждена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0" action="ppaction://hlinksldjump"/>
              </a:rPr>
              <a:t>орденом Отечественной войны </a:t>
            </a:r>
            <a:r>
              <a:rPr lang="en-US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0" action="ppaction://hlinksldjump"/>
              </a:rPr>
              <a:t>II 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0" action="ppaction://hlinksldjump"/>
              </a:rPr>
              <a:t>степени и медалями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Ушла из жизни в 2017 году в возрасте 93-х лет.</a:t>
            </a:r>
          </a:p>
        </p:txBody>
      </p:sp>
      <p:sp>
        <p:nvSpPr>
          <p:cNvPr id="100" name="TextBox 99">
            <a:hlinkClick r:id="rId41" action="ppaction://hlinksldjump"/>
          </p:cNvPr>
          <p:cNvSpPr txBox="1"/>
          <p:nvPr/>
        </p:nvSpPr>
        <p:spPr>
          <a:xfrm>
            <a:off x="8501058" y="6611779"/>
            <a:ext cx="642942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000" b="1" spc="50" dirty="0" smtClean="0">
                <a:ln w="57150">
                  <a:solidFill>
                    <a:schemeClr val="bg2">
                      <a:lumMod val="2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далее</a:t>
            </a:r>
            <a:endParaRPr lang="ru-RU" sz="1000" b="1" spc="50" dirty="0">
              <a:ln w="57150">
                <a:solidFill>
                  <a:schemeClr val="bg2">
                    <a:lumMod val="2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5" grpId="0" animBg="1"/>
      <p:bldP spid="95" grpId="1" animBg="1"/>
      <p:bldP spid="99" grpId="0" animBg="1"/>
      <p:bldP spid="9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 семьи </a:t>
            </a:r>
            <a:r>
              <a:rPr lang="ru-RU" sz="1600" b="1" spc="50" dirty="0" err="1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Маклаковых</a:t>
            </a:r>
            <a:endParaRPr lang="ru-RU" sz="1600" b="1" spc="50" dirty="0" smtClean="0">
              <a:ln w="11430">
                <a:solidFill>
                  <a:srgbClr val="86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-71470" y="2214554"/>
            <a:ext cx="3786214" cy="3786214"/>
          </a:xfrm>
          <a:prstGeom prst="verticalScroll">
            <a:avLst/>
          </a:prstGeom>
          <a:noFill/>
          <a:ln>
            <a:solidFill>
              <a:srgbClr val="760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Фамилия Маклаков произошла от прозвища маклак. В словаре В.И. Даля маклак –  посредник при продаже и купле; кулак, барышник. В нашем случае видимо «кулак», так как после Октябрьской революции 1917 года семью раскулачили, т.е. забрали лошадь, корову, 2-х поросят и кур. Начался голод и Глава семьи увёз всех на Украину в Макеевку, где работал шахтёром. 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Через несколько лет вернулись в Поволжье и поселились в г. Чапаевске.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дети получили высшее образование и разъехались по разным регионам Советского союза: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Анна Сергеевна (швея) – осталась в Чапаевске;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Анастасия Сергеевна (экономист) – на Урал в г. Верхняя Тура. 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Нина Сергеевна (стоматолог) – в Узбекистан г. Навои.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Александр Сергеевич (инженер) – на Урал в г. Нижняя Салда.</a:t>
            </a:r>
          </a:p>
        </p:txBody>
      </p:sp>
      <p:pic>
        <p:nvPicPr>
          <p:cNvPr id="8" name="Рисунок 7" descr="1729787453357.jpg"/>
          <p:cNvPicPr>
            <a:picLocks noChangeAspect="1"/>
          </p:cNvPicPr>
          <p:nvPr/>
        </p:nvPicPr>
        <p:blipFill>
          <a:blip r:embed="rId3" cstate="print"/>
          <a:srcRect l="8594" t="38542" r="68750" b="23958"/>
          <a:stretch>
            <a:fillRect/>
          </a:stretch>
        </p:blipFill>
        <p:spPr>
          <a:xfrm>
            <a:off x="121016" y="928670"/>
            <a:ext cx="609591" cy="756734"/>
          </a:xfrm>
          <a:prstGeom prst="rect">
            <a:avLst/>
          </a:prstGeom>
        </p:spPr>
      </p:pic>
      <p:pic>
        <p:nvPicPr>
          <p:cNvPr id="9" name="Рисунок 8" descr="1729787453357.jpg"/>
          <p:cNvPicPr>
            <a:picLocks noChangeAspect="1"/>
          </p:cNvPicPr>
          <p:nvPr/>
        </p:nvPicPr>
        <p:blipFill>
          <a:blip r:embed="rId4" cstate="print"/>
          <a:srcRect l="71094" t="43750" r="5468" b="15625"/>
          <a:stretch>
            <a:fillRect/>
          </a:stretch>
        </p:blipFill>
        <p:spPr>
          <a:xfrm>
            <a:off x="918063" y="928670"/>
            <a:ext cx="582103" cy="756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42908" y="171448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Сергей Михайлович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latin typeface="Times New Roman" pitchFamily="18" charset="0"/>
                <a:cs typeface="Times New Roman" pitchFamily="18" charset="0"/>
              </a:rPr>
              <a:t>1904 - 1976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171448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Дарья Ивановна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latin typeface="Times New Roman" pitchFamily="18" charset="0"/>
                <a:cs typeface="Times New Roman" pitchFamily="18" charset="0"/>
              </a:rPr>
              <a:t>1904 - 1980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729787453357.jpg"/>
          <p:cNvPicPr>
            <a:picLocks noChangeAspect="1"/>
          </p:cNvPicPr>
          <p:nvPr/>
        </p:nvPicPr>
        <p:blipFill>
          <a:blip r:embed="rId5" cstate="print"/>
          <a:srcRect l="53906" t="13541" r="24219" b="50001"/>
          <a:stretch>
            <a:fillRect/>
          </a:stretch>
        </p:blipFill>
        <p:spPr>
          <a:xfrm>
            <a:off x="1598530" y="782391"/>
            <a:ext cx="550959" cy="688699"/>
          </a:xfrm>
          <a:prstGeom prst="rect">
            <a:avLst/>
          </a:prstGeom>
        </p:spPr>
      </p:pic>
      <p:pic>
        <p:nvPicPr>
          <p:cNvPr id="13" name="Рисунок 12" descr="Анкудинова АС 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348" y="715234"/>
            <a:ext cx="550959" cy="732026"/>
          </a:xfrm>
          <a:prstGeom prst="rect">
            <a:avLst/>
          </a:prstGeom>
        </p:spPr>
      </p:pic>
      <p:pic>
        <p:nvPicPr>
          <p:cNvPr id="14" name="Рисунок 13" descr="Маклаков АС.jpg"/>
          <p:cNvPicPr>
            <a:picLocks noChangeAspect="1"/>
          </p:cNvPicPr>
          <p:nvPr/>
        </p:nvPicPr>
        <p:blipFill>
          <a:blip r:embed="rId7" cstate="print"/>
          <a:srcRect l="12500" t="10416" r="15278" b="17708"/>
          <a:stretch>
            <a:fillRect/>
          </a:stretch>
        </p:blipFill>
        <p:spPr>
          <a:xfrm>
            <a:off x="3918430" y="571480"/>
            <a:ext cx="544970" cy="723134"/>
          </a:xfrm>
          <a:prstGeom prst="rect">
            <a:avLst/>
          </a:prstGeom>
        </p:spPr>
      </p:pic>
      <p:pic>
        <p:nvPicPr>
          <p:cNvPr id="15" name="Рисунок 14" descr="Маклакова Нина.jpg"/>
          <p:cNvPicPr>
            <a:picLocks noChangeAspect="1"/>
          </p:cNvPicPr>
          <p:nvPr/>
        </p:nvPicPr>
        <p:blipFill>
          <a:blip r:embed="rId8" cstate="print"/>
          <a:srcRect l="5000" t="14166" r="38750" b="35834"/>
          <a:stretch>
            <a:fillRect/>
          </a:stretch>
        </p:blipFill>
        <p:spPr>
          <a:xfrm rot="5400000">
            <a:off x="3078873" y="777152"/>
            <a:ext cx="774783" cy="5165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6693" y="1428737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Анна Сергеевна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5355" y="1428737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Анастасия Сергеевна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173" y="1437490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Нина Сергеевна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4115" y="128586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Маклаков</a:t>
            </a:r>
            <a:b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Александр Сергеевна</a:t>
            </a: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14942" y="428604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50" dirty="0" smtClean="0">
                <a:ln w="11430">
                  <a:solidFill>
                    <a:srgbClr val="86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Чапаевск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4876" y="928671"/>
            <a:ext cx="4429124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Город Чапаевск расположен в поймах рек Чапаевки и Волги. История города началась в 1909 году со строительства Самарского порохового завода. И вначале назывался посёлок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Иващенково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1918 п.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Иващенково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ненадолго захватил Чехословацкий корпус. Завод вместе м посёлком сильно пострадали. Потом Самарскую губернию отбили красные.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1927 году был присвоен статус города и переименован в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Троцк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1929 году в год 10-ой годовщины гибели В.И. Чапаева город был переименован в Чапаевск.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Эшелон Чехословадского корпуса 1918 год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2357430"/>
            <a:ext cx="2786082" cy="17998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00562" y="3071810"/>
            <a:ext cx="157163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err="1" smtClean="0">
                <a:solidFill>
                  <a:srgbClr val="0000FF"/>
                </a:solidFill>
                <a:latin typeface="Monotype Corsiva" pitchFamily="66" charset="0"/>
              </a:rPr>
              <a:t>Чехославацкий</a:t>
            </a:r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</a:rPr>
              <a:t> корпус на ж/</a:t>
            </a:r>
            <a:r>
              <a:rPr lang="ru-RU" sz="1000" dirty="0" err="1" smtClean="0">
                <a:solidFill>
                  <a:srgbClr val="0000FF"/>
                </a:solidFill>
                <a:latin typeface="Monotype Corsiva" pitchFamily="66" charset="0"/>
              </a:rPr>
              <a:t>д</a:t>
            </a:r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</a:rPr>
              <a:t> станции </a:t>
            </a:r>
            <a:r>
              <a:rPr lang="ru-RU" sz="1000" dirty="0" err="1" smtClean="0">
                <a:solidFill>
                  <a:srgbClr val="0000FF"/>
                </a:solidFill>
                <a:latin typeface="Monotype Corsiva" pitchFamily="66" charset="0"/>
              </a:rPr>
              <a:t>Иващенково</a:t>
            </a:r>
            <a:endParaRPr lang="ru-RU" sz="10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" name="Рисунок 29" descr="памятник Чапаеву.jpg"/>
          <p:cNvPicPr>
            <a:picLocks noChangeAspect="1"/>
          </p:cNvPicPr>
          <p:nvPr/>
        </p:nvPicPr>
        <p:blipFill>
          <a:blip r:embed="rId10"/>
          <a:srcRect l="22500" t="3000" r="19374"/>
          <a:stretch>
            <a:fillRect/>
          </a:stretch>
        </p:blipFill>
        <p:spPr>
          <a:xfrm>
            <a:off x="3389206" y="3851483"/>
            <a:ext cx="2540116" cy="26493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72198" y="5072074"/>
            <a:ext cx="271464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Чапаев Василий Иванович – участник Первой мировой и гражданской войн, начальник дивизии в Красной армии. Кавалер трёх Георгиевских крестов и Георгиевской медали. Кавалер ордена Красного Знамени</a:t>
            </a:r>
            <a:endParaRPr lang="ru-RU" sz="10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  <a:sym typeface="Wingdings"/>
            </a:endParaRPr>
          </a:p>
        </p:txBody>
      </p:sp>
      <p:sp>
        <p:nvSpPr>
          <p:cNvPr id="35" name="TextBox 34">
            <a:hlinkClick r:id="rId11" action="ppaction://hlinksldjump"/>
          </p:cNvPr>
          <p:cNvSpPr txBox="1"/>
          <p:nvPr/>
        </p:nvSpPr>
        <p:spPr>
          <a:xfrm>
            <a:off x="8358214" y="6478809"/>
            <a:ext cx="71438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11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282" y="214290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Село Михайло-Овсянка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Пестравского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района Самарской области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285720" y="1071546"/>
            <a:ext cx="3500462" cy="3000396"/>
          </a:xfrm>
          <a:prstGeom prst="verticalScroll">
            <a:avLst/>
          </a:prstGeom>
          <a:noFill/>
          <a:ln>
            <a:solidFill>
              <a:srgbClr val="760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1785 году царица Екатерина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своим указом разрешила иностранцам и государственным крестьянам переселяться на свободные земли от Самары на юг.  Так потянулись на берега реки Овсянки первые землепроходцы.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названии села присутствует название реки и самое популярное мужское имя в селе.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96237281.jpg"/>
          <p:cNvPicPr>
            <a:picLocks noChangeAspect="1"/>
          </p:cNvPicPr>
          <p:nvPr/>
        </p:nvPicPr>
        <p:blipFill>
          <a:blip r:embed="rId2"/>
          <a:srcRect l="5321" t="3475" r="4222" b="6177"/>
          <a:stretch>
            <a:fillRect/>
          </a:stretch>
        </p:blipFill>
        <p:spPr>
          <a:xfrm>
            <a:off x="5214942" y="3357562"/>
            <a:ext cx="3725766" cy="28491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" name="TextBox 17"/>
          <p:cNvSpPr txBox="1"/>
          <p:nvPr/>
        </p:nvSpPr>
        <p:spPr>
          <a:xfrm>
            <a:off x="5500694" y="6143644"/>
            <a:ext cx="3500462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Поселение – важнейший памятник археологии. В процессе раскопок 1971 – 2000 гг. было обнаружено место добычи и обогащения медной руды в эпоху бронзы во </a:t>
            </a:r>
            <a:r>
              <a:rPr lang="en-US" sz="1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II </a:t>
            </a:r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тысячелетии до н.э.</a:t>
            </a:r>
          </a:p>
        </p:txBody>
      </p:sp>
      <p:pic>
        <p:nvPicPr>
          <p:cNvPr id="4098" name="Picture 2" descr="https://avatars.mds.yandex.net/get-altay/13897576/2a0000019214707a86f8a84e62a401ca5404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1" y="285728"/>
            <a:ext cx="3714774" cy="27860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1" name="TextBox 20"/>
          <p:cNvSpPr txBox="1"/>
          <p:nvPr/>
        </p:nvSpPr>
        <p:spPr>
          <a:xfrm>
            <a:off x="6143636" y="2857496"/>
            <a:ext cx="285752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</a:rPr>
              <a:t>Церковь Николая Чудотворца построена в 1889 году. Именно в этой церкви хранится метрическая записи о рождении Анкудиновой Анастасии Сергеевны.</a:t>
            </a:r>
            <a:endParaRPr lang="ru-RU" sz="10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100" name="Picture 4" descr="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871" y="4071942"/>
            <a:ext cx="3860063" cy="257176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3" name="TextBox 22"/>
          <p:cNvSpPr txBox="1"/>
          <p:nvPr/>
        </p:nvSpPr>
        <p:spPr>
          <a:xfrm>
            <a:off x="2857488" y="6500834"/>
            <a:ext cx="857256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Вид на село</a:t>
            </a:r>
            <a:endParaRPr lang="ru-RU" sz="10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  <a:sym typeface="Wingdings"/>
            </a:endParaRPr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8429652" y="6500834"/>
            <a:ext cx="78581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746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4634" y="4515719"/>
            <a:ext cx="2380374" cy="2127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Городской округ Верхняя тура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71406" y="857232"/>
            <a:ext cx="3429024" cy="2928958"/>
          </a:xfrm>
          <a:prstGeom prst="verticalScroll">
            <a:avLst/>
          </a:prstGeom>
          <a:noFill/>
          <a:ln>
            <a:solidFill>
              <a:srgbClr val="760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 основан на берегу реки Туры в 1735 году в связи со строительством чугунолитейного и железоделательного завода на открытых двух богатейших месторождений железных руд на горе Благодать. Завод выпускал военную продукцию: пушки, пушечные ядра,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картеч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штыковое железо, различные боеприпасы, якоря и оснастку для флота.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1909 года завод переведен на изготовление снарядов. По сей день завод выпускает военную продукцию.</a:t>
            </a: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Табличка в память о Петунине"/>
          <p:cNvPicPr>
            <a:picLocks noChangeAspect="1" noChangeArrowheads="1"/>
          </p:cNvPicPr>
          <p:nvPr/>
        </p:nvPicPr>
        <p:blipFill>
          <a:blip r:embed="rId3"/>
          <a:srcRect l="22000" t="17991" r="14250" b="15667"/>
          <a:stretch>
            <a:fillRect/>
          </a:stretch>
        </p:blipFill>
        <p:spPr bwMode="auto">
          <a:xfrm>
            <a:off x="3263111" y="2562499"/>
            <a:ext cx="2451897" cy="17951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86446" y="2813305"/>
            <a:ext cx="3357554" cy="16158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</a:rPr>
              <a:t>Чугунная плита говорит о талантливом изобретателе – самоучке Дмитрии Николаевиче Пятунине. Получив 2 класса образования стал старшим конструктором завода. Он смастерил паровую машину, которая выставлялась в 1900 году на всемирной выставке в Париже. Она была настолько маленькой, что входила под наперсток. В котел парового двигателя помещались три капли воды, а маховик вращался со скоростью 3000 оборотов в минуту. Весь механизм весил 4,8 граммов</a:t>
            </a:r>
            <a:endParaRPr lang="ru-RU" sz="11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" name="Рисунок 11" descr="50875.jpg"/>
          <p:cNvPicPr>
            <a:picLocks noChangeAspect="1"/>
          </p:cNvPicPr>
          <p:nvPr/>
        </p:nvPicPr>
        <p:blipFill>
          <a:blip r:embed="rId4" cstate="print"/>
          <a:srcRect t="36161" b="19643"/>
          <a:stretch>
            <a:fillRect/>
          </a:stretch>
        </p:blipFill>
        <p:spPr>
          <a:xfrm>
            <a:off x="500034" y="3929065"/>
            <a:ext cx="2428892" cy="19084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5786" y="5857892"/>
            <a:ext cx="2286016" cy="6001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</a:rPr>
              <a:t>Пушка </a:t>
            </a:r>
            <a:r>
              <a:rPr lang="ru-RU" sz="1100" dirty="0" err="1" smtClean="0">
                <a:solidFill>
                  <a:srgbClr val="0000FF"/>
                </a:solidFill>
                <a:latin typeface="Monotype Corsiva" pitchFamily="66" charset="0"/>
              </a:rPr>
              <a:t>бомбическая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</a:rPr>
              <a:t>, отлитая в 1852 году. Она могла послать бомбу более 23-х кг на расстояние 2 км.</a:t>
            </a:r>
            <a:endParaRPr lang="ru-RU" sz="11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6446" y="5099321"/>
            <a:ext cx="3000396" cy="16158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Сопка  Ермака. – одна из самых интересных достопримечательностей Верхней Туры.</a:t>
            </a:r>
          </a:p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Названа в честь Ермака Тимофеевича, покорителя Сибири. На самой ее вершине есть шахта, уходящая вертикально вниз. По легенде, он делал здесь остановку по пути в Сибирь и, конечно же, спрятал клад. Таинственные легенды о кладе Ермака и загадочных подземельях  уже давно не дают покоя любителям непознанного.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9124" y="1357298"/>
            <a:ext cx="278608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Памятник воинам – верхнетуринцам, погибшим в годы Великой Отечественной войны. Здесь высечены, в том числе, имена Анкудиновых Виктора Тимофеевича и  Алексея Тимофеевича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8286776" y="6500834"/>
            <a:ext cx="78581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Рисунок 21" descr="1730063223831.jpg"/>
          <p:cNvPicPr>
            <a:picLocks noChangeAspect="1"/>
          </p:cNvPicPr>
          <p:nvPr/>
        </p:nvPicPr>
        <p:blipFill>
          <a:blip r:embed="rId7" cstate="print"/>
          <a:srcRect t="6122" r="2041"/>
          <a:stretch>
            <a:fillRect/>
          </a:stretch>
        </p:blipFill>
        <p:spPr>
          <a:xfrm>
            <a:off x="7000892" y="142852"/>
            <a:ext cx="1928826" cy="221457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8808" t="17188" r="29004" b="60937"/>
          <a:stretch>
            <a:fillRect/>
          </a:stretch>
        </p:blipFill>
        <p:spPr bwMode="auto">
          <a:xfrm>
            <a:off x="5286380" y="214290"/>
            <a:ext cx="364333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Награждён медалью «За отвагу»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6021" t="11268" r="16637" b="12676"/>
          <a:stretch>
            <a:fillRect/>
          </a:stretch>
        </p:blipFill>
        <p:spPr bwMode="auto">
          <a:xfrm>
            <a:off x="500034" y="1214422"/>
            <a:ext cx="8501122" cy="54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8286776" y="6500834"/>
            <a:ext cx="78581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едаль за Побед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143500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8286776" y="6500834"/>
            <a:ext cx="78581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21429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Запись в военном билете Гаврилова Павла Фёдоровича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рден Отечественной войны.jpg"/>
          <p:cNvPicPr>
            <a:picLocks noChangeAspect="1"/>
          </p:cNvPicPr>
          <p:nvPr/>
        </p:nvPicPr>
        <p:blipFill>
          <a:blip r:embed="rId2">
            <a:lum contrast="5000"/>
          </a:blip>
          <a:srcRect l="16124" t="7291" r="11705" b="55209"/>
          <a:stretch>
            <a:fillRect/>
          </a:stretch>
        </p:blipFill>
        <p:spPr>
          <a:xfrm>
            <a:off x="428596" y="785794"/>
            <a:ext cx="2082667" cy="1473470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285720" y="2238696"/>
            <a:ext cx="2428892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FF0000"/>
                </a:solidFill>
                <a:latin typeface="Monotype Corsiva" pitchFamily="66" charset="0"/>
              </a:rPr>
              <a:t>орден Отечественной войны </a:t>
            </a:r>
            <a:r>
              <a:rPr lang="en-US" sz="1100" dirty="0" smtClean="0">
                <a:solidFill>
                  <a:srgbClr val="FF0000"/>
                </a:solidFill>
                <a:latin typeface="Monotype Corsiva" pitchFamily="66" charset="0"/>
              </a:rPr>
              <a:t>II </a:t>
            </a:r>
            <a:r>
              <a:rPr lang="ru-RU" sz="1100" dirty="0" smtClean="0">
                <a:solidFill>
                  <a:srgbClr val="FF0000"/>
                </a:solidFill>
                <a:latin typeface="Monotype Corsiva" pitchFamily="66" charset="0"/>
              </a:rPr>
              <a:t> степени</a:t>
            </a:r>
            <a:endParaRPr lang="ru-RU" sz="11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Рисунок 3" descr="орден Отечественной войны.jpg"/>
          <p:cNvPicPr>
            <a:picLocks noChangeAspect="1"/>
          </p:cNvPicPr>
          <p:nvPr/>
        </p:nvPicPr>
        <p:blipFill>
          <a:blip r:embed="rId2">
            <a:lum contrast="5000"/>
          </a:blip>
          <a:srcRect l="14651" t="45833" r="10233" b="16667"/>
          <a:stretch>
            <a:fillRect/>
          </a:stretch>
        </p:blipFill>
        <p:spPr>
          <a:xfrm>
            <a:off x="3214678" y="2714620"/>
            <a:ext cx="2143140" cy="1416813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3071802" y="4143380"/>
            <a:ext cx="221457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</a:rPr>
              <a:t>медаль «60 лет Победы в Великой Отечественной войне 1941 – 1945 гг.»</a:t>
            </a:r>
            <a:endParaRPr lang="ru-RU" sz="11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 descr="50 лет победы и медаль Жукова.jpg"/>
          <p:cNvPicPr>
            <a:picLocks noChangeAspect="1"/>
          </p:cNvPicPr>
          <p:nvPr/>
        </p:nvPicPr>
        <p:blipFill>
          <a:blip r:embed="rId3">
            <a:lum contrast="5000"/>
          </a:blip>
          <a:srcRect l="17597" t="3125" r="4341" b="61458"/>
          <a:stretch>
            <a:fillRect/>
          </a:stretch>
        </p:blipFill>
        <p:spPr>
          <a:xfrm>
            <a:off x="3214678" y="857560"/>
            <a:ext cx="2135975" cy="1403869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3143240" y="2238696"/>
            <a:ext cx="1071570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Медаль Жукова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Рисунок 7" descr="50 лет победы и медаль Жукова.jpg"/>
          <p:cNvPicPr>
            <a:picLocks noChangeAspect="1"/>
          </p:cNvPicPr>
          <p:nvPr/>
        </p:nvPicPr>
        <p:blipFill>
          <a:blip r:embed="rId3">
            <a:lum contrast="5000"/>
          </a:blip>
          <a:srcRect l="17597" t="38542" r="8760" b="26041"/>
          <a:stretch>
            <a:fillRect/>
          </a:stretch>
        </p:blipFill>
        <p:spPr>
          <a:xfrm>
            <a:off x="357158" y="2724305"/>
            <a:ext cx="2083549" cy="1416813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571472" y="4141121"/>
            <a:ext cx="221457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медаль «50 лет Победы в Великой Отечественной войне 1941 – 1945 гг.»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" name="Рисунок 9" descr="65 лет Победы.jpg"/>
          <p:cNvPicPr>
            <a:picLocks noChangeAspect="1"/>
          </p:cNvPicPr>
          <p:nvPr/>
        </p:nvPicPr>
        <p:blipFill>
          <a:blip r:embed="rId4">
            <a:lum contrast="5000"/>
          </a:blip>
          <a:srcRect l="23488" t="51042" r="8759" b="15625"/>
          <a:stretch>
            <a:fillRect/>
          </a:stretch>
        </p:blipFill>
        <p:spPr>
          <a:xfrm>
            <a:off x="6215074" y="857560"/>
            <a:ext cx="2071702" cy="1381135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143636" y="2214554"/>
            <a:ext cx="1928826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Знак «Фронтовик 1941 – 1945»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" name="Рисунок 11" descr="65 лет Победы.jpg"/>
          <p:cNvPicPr>
            <a:picLocks noChangeAspect="1"/>
          </p:cNvPicPr>
          <p:nvPr/>
        </p:nvPicPr>
        <p:blipFill>
          <a:blip r:embed="rId4">
            <a:lum contrast="5000"/>
          </a:blip>
          <a:srcRect l="17597" t="11458" r="7287" b="48958"/>
          <a:stretch>
            <a:fillRect/>
          </a:stretch>
        </p:blipFill>
        <p:spPr>
          <a:xfrm>
            <a:off x="6076540" y="2714620"/>
            <a:ext cx="2210229" cy="1416813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6000760" y="4141121"/>
            <a:ext cx="221457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</a:rPr>
              <a:t>медаль «65 лет Победы в Великой Отечественной войне 1941 – 1945 гг.»</a:t>
            </a:r>
            <a:endParaRPr lang="ru-RU" sz="11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" name="Рисунок 13" descr="70 лет вооруженных сил СССР.jpg"/>
          <p:cNvPicPr>
            <a:picLocks noChangeAspect="1"/>
          </p:cNvPicPr>
          <p:nvPr/>
        </p:nvPicPr>
        <p:blipFill>
          <a:blip r:embed="rId5">
            <a:lum contrast="5000"/>
          </a:blip>
          <a:srcRect l="14651" t="11458" r="7287" b="48958"/>
          <a:stretch>
            <a:fillRect/>
          </a:stretch>
        </p:blipFill>
        <p:spPr>
          <a:xfrm>
            <a:off x="357158" y="4771834"/>
            <a:ext cx="2112587" cy="1514685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285720" y="6286521"/>
            <a:ext cx="2357454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Медаль «70 лет вооружённых сил СССР»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6" name="Рисунок 15" descr="60 и 65 лет освобождения Белоруссии.jpg"/>
          <p:cNvPicPr>
            <a:picLocks noChangeAspect="1"/>
          </p:cNvPicPr>
          <p:nvPr/>
        </p:nvPicPr>
        <p:blipFill>
          <a:blip r:embed="rId6">
            <a:lum contrast="5000"/>
          </a:blip>
          <a:srcRect l="17597" t="46875" r="14651" b="16666"/>
          <a:stretch>
            <a:fillRect/>
          </a:stretch>
        </p:blipFill>
        <p:spPr>
          <a:xfrm>
            <a:off x="3214679" y="4771835"/>
            <a:ext cx="2039000" cy="1514685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3143240" y="6286520"/>
            <a:ext cx="207170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Медаль «60 лет освобождения республики Беларусь»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9" name="Рисунок 18" descr="ветеран труда.jpg"/>
          <p:cNvPicPr>
            <a:picLocks noChangeAspect="1"/>
          </p:cNvPicPr>
          <p:nvPr/>
        </p:nvPicPr>
        <p:blipFill>
          <a:blip r:embed="rId7">
            <a:lum contrast="5000"/>
          </a:blip>
          <a:srcRect l="20543" t="52083" r="2868" b="11458"/>
          <a:stretch>
            <a:fillRect/>
          </a:stretch>
        </p:blipFill>
        <p:spPr>
          <a:xfrm>
            <a:off x="6000760" y="4775130"/>
            <a:ext cx="2272028" cy="1529249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rgbClr val="0000F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TextBox 19"/>
          <p:cNvSpPr txBox="1"/>
          <p:nvPr/>
        </p:nvSpPr>
        <p:spPr>
          <a:xfrm>
            <a:off x="5929322" y="6286521"/>
            <a:ext cx="1643074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  <a:sym typeface="Wingdings"/>
              </a:rPr>
              <a:t>Медаль «Ветеран труда»</a:t>
            </a:r>
            <a:endParaRPr lang="ru-RU" sz="1100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8286776" y="6500834"/>
            <a:ext cx="78581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400" b="1" spc="50" dirty="0" smtClean="0">
                <a:ln w="57150">
                  <a:solidFill>
                    <a:srgbClr val="76007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назад</a:t>
            </a:r>
            <a:endParaRPr lang="ru-RU" sz="1400" b="1" spc="50" dirty="0">
              <a:ln w="57150">
                <a:solidFill>
                  <a:srgbClr val="76007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214290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Награды Гавриловой Татьяны Петровны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Рисунок 22" descr="звезда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9586" y="142852"/>
            <a:ext cx="981380" cy="500066"/>
          </a:xfrm>
          <a:prstGeom prst="rect">
            <a:avLst/>
          </a:prstGeom>
        </p:spPr>
      </p:pic>
      <p:pic>
        <p:nvPicPr>
          <p:cNvPr id="27" name="Рисунок 26" descr="2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628" y="214290"/>
            <a:ext cx="2643206" cy="21145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571612"/>
            <a:ext cx="57864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</Template>
  <TotalTime>2989</TotalTime>
  <Words>1258</Words>
  <Application>Microsoft Office PowerPoint</Application>
  <PresentationFormat>Экран (4:3)</PresentationFormat>
  <Paragraphs>155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284</cp:revision>
  <dcterms:created xsi:type="dcterms:W3CDTF">2024-10-21T18:18:47Z</dcterms:created>
  <dcterms:modified xsi:type="dcterms:W3CDTF">2024-11-06T18:41:34Z</dcterms:modified>
</cp:coreProperties>
</file>