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81" r:id="rId5"/>
    <p:sldId id="282" r:id="rId6"/>
    <p:sldId id="283" r:id="rId7"/>
    <p:sldId id="279" r:id="rId8"/>
    <p:sldId id="267" r:id="rId9"/>
    <p:sldId id="268" r:id="rId10"/>
    <p:sldId id="269" r:id="rId11"/>
    <p:sldId id="277" r:id="rId12"/>
    <p:sldId id="278" r:id="rId13"/>
    <p:sldId id="285" r:id="rId14"/>
  </p:sldIdLst>
  <p:sldSz cx="12192000" cy="6832600"/>
  <p:notesSz cx="12192000" cy="68326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IPVVJM+Qanelas-Medium"/>
      <p:regular r:id="rId19"/>
    </p:embeddedFont>
    <p:embeddedFont>
      <p:font typeface="LMJVWE+BebasNeueBold"/>
      <p:regular r:id="rId20"/>
    </p:embeddedFont>
    <p:embeddedFont>
      <p:font typeface="JWBMLN+BebasNeueRegular"/>
      <p:regular r:id="rId21"/>
    </p:embeddedFont>
    <p:embeddedFont>
      <p:font typeface="JPTKDK+Circe-Bold" charset="-52"/>
      <p:regular r:id="rId22"/>
    </p:embeddedFont>
    <p:embeddedFont>
      <p:font typeface="TULDBU+Qanelas-Light"/>
      <p:regular r:id="rId23"/>
    </p:embeddedFont>
    <p:embeddedFont>
      <p:font typeface="JSWTFI+BebasNeueBook"/>
      <p:regular r:id="rId24"/>
    </p:embeddedFont>
    <p:embeddedFont>
      <p:font typeface="HDJGPN+Qanelas-Regular"/>
      <p:regular r:id="rId25"/>
    </p:embeddedFont>
    <p:embeddedFont>
      <p:font typeface="ODLKPT+Qanelas-Bold"/>
      <p:regular r:id="rId26"/>
    </p:embeddedFont>
    <p:embeddedFont>
      <p:font typeface="VAGAKU+Circe-ExtraBold" charset="-52"/>
      <p:regular r:id="rId27"/>
    </p:embeddedFont>
    <p:embeddedFont>
      <p:font typeface="RQKKKW+Circe-Bold" charset="-52"/>
      <p:regular r:id="rId28"/>
    </p:embeddedFont>
    <p:embeddedFont>
      <p:font typeface="UBGTRR+Circe-Regular" charset="-52"/>
      <p:regular r:id="rId29"/>
    </p:embeddedFont>
    <p:embeddedFont>
      <p:font typeface="Candara" pitchFamily="34" charset="0"/>
      <p:regular r:id="rId30"/>
      <p:bold r:id="rId31"/>
      <p:italic r:id="rId32"/>
      <p:boldItalic r:id="rId33"/>
    </p:embeddedFont>
    <p:embeddedFont>
      <p:font typeface="Batang" pitchFamily="18" charset="-127"/>
      <p:regular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756" y="-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604285" y="436930"/>
            <a:ext cx="772985" cy="14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9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FFFEFE"/>
                </a:solidFill>
                <a:latin typeface="IPVVJM+Qanelas-Medium"/>
                <a:cs typeface="IPVVJM+Qanelas-Medium"/>
              </a:rPr>
              <a:t>При </a:t>
            </a:r>
            <a:r>
              <a:rPr sz="700" spc="-10" dirty="0">
                <a:solidFill>
                  <a:srgbClr val="FFFEFE"/>
                </a:solidFill>
                <a:latin typeface="IPVVJM+Qanelas-Medium"/>
                <a:cs typeface="IPVVJM+Qanelas-Medium"/>
              </a:rPr>
              <a:t>поддержке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6999" y="1498785"/>
            <a:ext cx="4499813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23"/>
              </a:lnSpc>
              <a:spcBef>
                <a:spcPts val="736"/>
              </a:spcBef>
              <a:spcAft>
                <a:spcPts val="0"/>
              </a:spcAft>
            </a:pPr>
            <a:r>
              <a:rPr sz="5800" spc="-63" smtClean="0">
                <a:solidFill>
                  <a:srgbClr val="FFFEFE"/>
                </a:solidFill>
                <a:latin typeface="LMJVWE+BebasNeueBold"/>
                <a:cs typeface="LMJVWE+BebasNeueBold"/>
              </a:rPr>
              <a:t>безопасн</a:t>
            </a:r>
            <a:r>
              <a:rPr lang="ru-RU" sz="5800" spc="-63" dirty="0" err="1" smtClean="0">
                <a:solidFill>
                  <a:srgbClr val="FFFEFE"/>
                </a:solidFill>
                <a:latin typeface="LMJVWE+BebasNeueBold"/>
                <a:cs typeface="LMJVWE+BebasNeueBold"/>
              </a:rPr>
              <a:t>ый</a:t>
            </a:r>
            <a:endParaRPr sz="5800" spc="-63" dirty="0">
              <a:solidFill>
                <a:srgbClr val="FFFEFE"/>
              </a:solidFill>
              <a:latin typeface="LMJVWE+BebasNeueBold"/>
              <a:cs typeface="LMJVWE+BebasNeueBold"/>
            </a:endParaRPr>
          </a:p>
          <a:p>
            <a:pPr marL="0" marR="0">
              <a:lnSpc>
                <a:spcPts val="6223"/>
              </a:lnSpc>
              <a:spcBef>
                <a:spcPts val="786"/>
              </a:spcBef>
              <a:spcAft>
                <a:spcPts val="0"/>
              </a:spcAft>
            </a:pPr>
            <a:r>
              <a:rPr sz="5800" spc="-75" smtClean="0">
                <a:solidFill>
                  <a:srgbClr val="FFFEFE"/>
                </a:solidFill>
                <a:latin typeface="LMJVWE+BebasNeueBold"/>
                <a:cs typeface="LMJVWE+BebasNeueBold"/>
              </a:rPr>
              <a:t>интернет</a:t>
            </a:r>
            <a:endParaRPr sz="5800" spc="-49" dirty="0">
              <a:solidFill>
                <a:srgbClr val="FFFEFE"/>
              </a:solidFill>
              <a:latin typeface="LMJVWE+BebasNeueBold"/>
              <a:cs typeface="LMJVWE+BebasNeue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A19EC8-3C7D-42D6-93B0-A56E1EFA522E}"/>
              </a:ext>
            </a:extLst>
          </p:cNvPr>
          <p:cNvSpPr txBox="1"/>
          <p:nvPr/>
        </p:nvSpPr>
        <p:spPr>
          <a:xfrm>
            <a:off x="1487488" y="3257752"/>
            <a:ext cx="5064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JWBMLN+BebasNeueRegular" panose="020B0604020202020204"/>
              </a:rPr>
              <a:t>Культура поведения в сети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9921" y="394070"/>
            <a:ext cx="1713584" cy="583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32"/>
              </a:lnSpc>
              <a:spcBef>
                <a:spcPts val="0"/>
              </a:spcBef>
              <a:spcAft>
                <a:spcPts val="0"/>
              </a:spcAft>
            </a:pPr>
            <a:r>
              <a:rPr sz="3900" dirty="0" err="1">
                <a:solidFill>
                  <a:srgbClr val="FFFEFE"/>
                </a:solidFill>
                <a:latin typeface="LMJVWE+BebasNeueBold"/>
                <a:cs typeface="LMJVWE+BebasNeueBold"/>
              </a:rPr>
              <a:t>Кейс</a:t>
            </a:r>
            <a:r>
              <a:rPr sz="3900" spc="-37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ODLKPT+Qanelas-Bold"/>
                <a:cs typeface="ODLKPT+Qanelas-Bold"/>
              </a:rPr>
              <a:t>№</a:t>
            </a:r>
            <a:r>
              <a:rPr lang="ru-RU" sz="3900" dirty="0">
                <a:solidFill>
                  <a:srgbClr val="FFFEFE"/>
                </a:solidFill>
                <a:latin typeface="LMJVWE+BebasNeueBold"/>
                <a:cs typeface="LMJVWE+BebasNeueBold"/>
              </a:rPr>
              <a:t>3</a:t>
            </a:r>
            <a:endParaRPr sz="3900" dirty="0">
              <a:solidFill>
                <a:srgbClr val="FFFEFE"/>
              </a:solidFill>
              <a:latin typeface="LMJVWE+BebasNeueBold"/>
              <a:cs typeface="LMJVWE+BebasNeue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4000" y="1255246"/>
            <a:ext cx="6577429" cy="36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2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Однажды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вечером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Аня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обнаружила,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что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кто-</a:t>
            </a:r>
          </a:p>
          <a:p>
            <a:pPr marL="0" marR="0">
              <a:lnSpc>
                <a:spcPts val="3120"/>
              </a:lnSpc>
              <a:spcBef>
                <a:spcPts val="5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то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взломал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ее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аккаунт,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разместил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на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ее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стене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неприличные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изображения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и</a:t>
            </a:r>
            <a:r>
              <a:rPr sz="2600" spc="-228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стал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рассылать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оскорбления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ее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друзьям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2600" spc="-228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личной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переписке.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Аня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восстановила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доступ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к</a:t>
            </a:r>
            <a:r>
              <a:rPr sz="2600" spc="-228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аккаунту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и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поменяла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пароль,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но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было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уже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поздно.</a:t>
            </a:r>
          </a:p>
          <a:p>
            <a:pPr marL="0" marR="0">
              <a:lnSpc>
                <a:spcPts val="3119"/>
              </a:lnSpc>
              <a:spcBef>
                <a:spcPts val="50"/>
              </a:spcBef>
              <a:spcAft>
                <a:spcPts val="0"/>
              </a:spcAft>
            </a:pP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Многие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удалили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ее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из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друзей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и</a:t>
            </a:r>
            <a:r>
              <a:rPr sz="2600" spc="-228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добавили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2600" spc="-228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черный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список,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FFFEFE"/>
                </a:solidFill>
                <a:latin typeface="JPTKDK+Circe-Bold"/>
                <a:cs typeface="JPTKDK+Circe-Bold"/>
              </a:rPr>
              <a:t>а</a:t>
            </a:r>
            <a:r>
              <a:rPr sz="2600" spc="-228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кто-то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даже</a:t>
            </a:r>
            <a:r>
              <a:rPr sz="2600" spc="-163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FFFEFE"/>
                </a:solidFill>
                <a:latin typeface="JPTKDK+Circe-Bold"/>
                <a:cs typeface="JPTKDK+Circe-Bold"/>
              </a:rPr>
              <a:t>перестал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 err="1">
                <a:solidFill>
                  <a:srgbClr val="FFFEFE"/>
                </a:solidFill>
                <a:latin typeface="JPTKDK+Circe-Bold"/>
                <a:cs typeface="JPTKDK+Circe-Bold"/>
              </a:rPr>
              <a:t>разговаривать</a:t>
            </a:r>
            <a:endParaRPr sz="2600" spc="-65" dirty="0">
              <a:solidFill>
                <a:srgbClr val="FFFEFE"/>
              </a:solidFill>
              <a:latin typeface="JPTKDK+Circe-Bold"/>
              <a:cs typeface="JPTKDK+Circe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9686" y="5273546"/>
            <a:ext cx="475109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258"/>
              </a:spcBef>
              <a:spcAft>
                <a:spcPts val="0"/>
              </a:spcAft>
            </a:pPr>
            <a:r>
              <a:rPr lang="ru-RU" sz="23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JWBMLN+BebasNeueRegular"/>
              </a:rPr>
              <a:t>ЧТО СЛЕДУЕТ СДЕЛАТЬ АНЕ?</a:t>
            </a:r>
          </a:p>
          <a:p>
            <a:pPr marL="0" marR="0">
              <a:lnSpc>
                <a:spcPts val="2451"/>
              </a:lnSpc>
              <a:spcBef>
                <a:spcPts val="308"/>
              </a:spcBef>
              <a:spcAft>
                <a:spcPts val="0"/>
              </a:spcAft>
            </a:pPr>
            <a:r>
              <a:rPr lang="ru-RU" sz="23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JWBMLN+BebasNeueRegular"/>
              </a:rPr>
              <a:t>КАК ПРЕДОТВРАТИТЬ ПОДОБНУЮ СИТУАЦИЮ?</a:t>
            </a:r>
            <a:endParaRPr lang="ru-RU" sz="2300" b="1" dirty="0">
              <a:solidFill>
                <a:srgbClr val="000000"/>
              </a:solidFill>
              <a:latin typeface="Batang" pitchFamily="18" charset="-127"/>
              <a:ea typeface="Batang" pitchFamily="18" charset="-127"/>
              <a:cs typeface="JWBMLN+BebasNeue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8278" y="6604928"/>
            <a:ext cx="193027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EFE"/>
                </a:solidFill>
                <a:latin typeface="TULDBU+Qanelas-Light"/>
                <a:cs typeface="TULDBU+Qanelas-Light"/>
              </a:rPr>
              <a:t>По данным </a:t>
            </a:r>
            <a:r>
              <a:rPr sz="1000" spc="-11" dirty="0">
                <a:solidFill>
                  <a:srgbClr val="FFFEFE"/>
                </a:solidFill>
                <a:latin typeface="TULDBU+Qanelas-Light"/>
                <a:cs typeface="TULDBU+Qanelas-Light"/>
              </a:rPr>
              <a:t>www.detionline.com.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4298" y="203538"/>
            <a:ext cx="3190569" cy="569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sz="3900" dirty="0">
                <a:solidFill>
                  <a:srgbClr val="FFFEFE"/>
                </a:solidFill>
                <a:latin typeface="LMJVWE+BebasNeueBold"/>
                <a:cs typeface="LMJVWE+BebasNeueBold"/>
              </a:rPr>
              <a:t>реальная</a:t>
            </a:r>
            <a:r>
              <a:rPr sz="3900" spc="-369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13" dirty="0">
                <a:solidFill>
                  <a:srgbClr val="FFFEFE"/>
                </a:solidFill>
                <a:latin typeface="LMJVWE+BebasNeueBold"/>
                <a:cs typeface="LMJVWE+BebasNeueBold"/>
              </a:rPr>
              <a:t>история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1141" y="1072597"/>
            <a:ext cx="6804660" cy="4026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</a:t>
            </a:r>
            <a:r>
              <a:rPr sz="1800" spc="-72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МАЕ</a:t>
            </a:r>
            <a:r>
              <a:rPr sz="1800" spc="-98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8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2019</a:t>
            </a:r>
            <a:r>
              <a:rPr sz="1800" spc="-8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8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ГОДА</a:t>
            </a:r>
            <a:r>
              <a:rPr sz="1800" spc="-61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UBGTRR+Circe-Regular"/>
                <a:cs typeface="UBGTRR+Circe-Regular"/>
              </a:rPr>
              <a:t>КОСТЮМИРОВАННЫЙ</a:t>
            </a:r>
            <a:r>
              <a:rPr sz="1800" dirty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UBGTRR+Circe-Regular"/>
                <a:cs typeface="UBGTRR+Circe-Regular"/>
              </a:rPr>
              <a:t>ФЛЕШМОБ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BGTRR+Circe-Regular"/>
                <a:cs typeface="UBGTRR+Circe-Regular"/>
              </a:rPr>
              <a:t>ШКОЛЬНИКОВ</a:t>
            </a:r>
            <a:r>
              <a:rPr sz="1800" spc="22" dirty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UBGTRR+Circe-Regular"/>
                <a:cs typeface="UBGTRR+Circe-Regular"/>
              </a:rPr>
              <a:t>ИЗ</a:t>
            </a:r>
            <a:r>
              <a:rPr sz="1800" dirty="0">
                <a:solidFill>
                  <a:srgbClr val="000000"/>
                </a:solidFill>
                <a:latin typeface="UBGTRR+Circe-Regular"/>
                <a:cs typeface="UBGTRR+Circe-Regular"/>
              </a:rPr>
              <a:t> ВЛАДИВОСТОКА </a:t>
            </a:r>
            <a:r>
              <a:rPr sz="1800" spc="18" dirty="0">
                <a:solidFill>
                  <a:srgbClr val="000000"/>
                </a:solidFill>
                <a:latin typeface="UBGTRR+Circe-Regular"/>
                <a:cs typeface="UBGTRR+Circe-Regular"/>
              </a:rPr>
              <a:t>ПРИВЕЛ</a:t>
            </a:r>
            <a:r>
              <a:rPr sz="1800" dirty="0">
                <a:solidFill>
                  <a:srgbClr val="000000"/>
                </a:solidFill>
                <a:latin typeface="UBGTRR+Circe-Regular"/>
                <a:cs typeface="UBGTRR+Circe-Regular"/>
              </a:rPr>
              <a:t> К</a:t>
            </a:r>
            <a:r>
              <a:rPr sz="1800" spc="20" dirty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UBGTRR+Circe-Regular"/>
                <a:cs typeface="UBGTRR+Circe-Regular"/>
              </a:rPr>
              <a:t>ГРОМКОМУ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rgbClr val="000000"/>
                </a:solidFill>
                <a:latin typeface="UBGTRR+Circe-Regular"/>
                <a:cs typeface="UBGTRR+Circe-Regular"/>
              </a:rPr>
              <a:t>СКАНДАЛУ</a:t>
            </a:r>
            <a:r>
              <a:rPr sz="1800" smtClean="0">
                <a:solidFill>
                  <a:srgbClr val="000000"/>
                </a:solidFill>
                <a:latin typeface="UBGTRR+Circe-Regular"/>
                <a:cs typeface="UBGTRR+Circe-Regular"/>
              </a:rPr>
              <a:t>.</a:t>
            </a:r>
            <a:endParaRPr lang="ru-RU" sz="1800" dirty="0" smtClean="0">
              <a:solidFill>
                <a:srgbClr val="000000"/>
              </a:solidFill>
              <a:latin typeface="UBGTRR+Circe-Regular"/>
              <a:cs typeface="UBGTRR+Circe-Regular"/>
            </a:endParaRPr>
          </a:p>
          <a:p>
            <a:pPr>
              <a:lnSpc>
                <a:spcPts val="2653"/>
              </a:lnSpc>
            </a:pPr>
            <a:r>
              <a:rPr lang="ru-RU" spc="10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ВЫЛОЖЕННЫЙ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В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0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СОЦИАЛЬНЫХ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СЕТЯХ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0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РОЛИК,</a:t>
            </a:r>
            <a:r>
              <a:rPr lang="ru-RU" spc="-82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НА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-17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КОТОРОМ </a:t>
            </a:r>
            <a:r>
              <a:rPr lang="ru-RU" spc="11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ВЫПУСКНИКИ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ОДНОЙ</a:t>
            </a:r>
            <a:r>
              <a:rPr lang="ru-RU" spc="14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ИЗ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4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ЛУЧШИХ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-23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ШКОЛ</a:t>
            </a:r>
            <a:r>
              <a:rPr lang="ru-RU" spc="41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ГОРОДА ТАНЦЕВАЛИ</a:t>
            </a:r>
            <a:r>
              <a:rPr lang="ru-RU" spc="20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В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4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УЧЕБНЫХ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КЛАССАХ</a:t>
            </a:r>
            <a:r>
              <a:rPr lang="ru-RU" spc="25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И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НА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ШКОЛЬНОЙ </a:t>
            </a:r>
            <a:r>
              <a:rPr lang="ru-RU" spc="11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ТЕРРИТОРИИ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В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1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НЕПОДОБАЮЩИХ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9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НАРЯДАХ,</a:t>
            </a:r>
            <a:r>
              <a:rPr lang="ru-RU" spc="-91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4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ВЫЗВАЛ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ОСТРЫЙ ОБЩЕСТВЕННЫЙ</a:t>
            </a:r>
            <a:r>
              <a:rPr lang="ru-RU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 </a:t>
            </a:r>
            <a:r>
              <a:rPr lang="ru-RU" spc="26" dirty="0" smtClean="0">
                <a:solidFill>
                  <a:srgbClr val="000000"/>
                </a:solidFill>
                <a:latin typeface="UBGTRR+Circe-Regular"/>
                <a:cs typeface="UBGTRR+Circe-Regular"/>
              </a:rPr>
              <a:t>РЕЗОНАНС.</a:t>
            </a:r>
          </a:p>
          <a:p>
            <a:pPr>
              <a:lnSpc>
                <a:spcPts val="2653"/>
              </a:lnSpc>
            </a:pP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ПО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ФАКТУ</a:t>
            </a:r>
            <a:r>
              <a:rPr lang="ru-RU" spc="-79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НЕЗАКОННОГО</a:t>
            </a:r>
            <a:r>
              <a:rPr lang="ru-RU" spc="-79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Н</a:t>
            </a:r>
            <a:r>
              <a:rPr lang="ru-RU" sz="2400" b="1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о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ШЕНИЯ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ФОРМЫ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-19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СОТРУДНИКОВ </a:t>
            </a:r>
            <a:r>
              <a:rPr lang="ru-RU" spc="13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ПОЛИЦИИ</a:t>
            </a:r>
            <a:r>
              <a:rPr lang="ru-RU" spc="-85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В</a:t>
            </a:r>
            <a:r>
              <a:rPr lang="ru-RU" spc="-72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ШКОЛЕ</a:t>
            </a:r>
            <a:r>
              <a:rPr lang="ru-RU" spc="-66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БЫЛА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ПРОВЕДЕНА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5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ПОЛИЦЕЙСКАЯ </a:t>
            </a:r>
            <a:r>
              <a:rPr lang="ru-RU" spc="23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ПРОВЕРКА,</a:t>
            </a:r>
            <a:r>
              <a:rPr lang="ru-RU" spc="-167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А</a:t>
            </a:r>
            <a:r>
              <a:rPr lang="ru-RU" spc="-72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ЗАМЕСТИТЕЛЬ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ДИРЕКТОРА</a:t>
            </a:r>
            <a:r>
              <a:rPr lang="ru-RU" spc="-69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УЧЕБНОГО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ЗАВЕДЕНИЯ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БЫЛА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8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ВЫНУЖДЕНА</a:t>
            </a:r>
            <a:r>
              <a:rPr lang="ru-RU" spc="-90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lang="ru-RU" spc="11" dirty="0" smtClean="0">
                <a:solidFill>
                  <a:srgbClr val="000000"/>
                </a:solidFill>
                <a:latin typeface="VAGAKU+Circe-ExtraBold"/>
                <a:cs typeface="VAGAKU+Circe-ExtraBold"/>
              </a:rPr>
              <a:t>УВОЛИТЬСЯ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89998" y="5528698"/>
            <a:ext cx="6779515" cy="861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spc="-5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Будьте</a:t>
            </a:r>
            <a:r>
              <a:rPr sz="1800" spc="5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spc="-16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осторожны</a:t>
            </a:r>
            <a:r>
              <a:rPr sz="1800" spc="16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с </a:t>
            </a:r>
            <a:r>
              <a:rPr sz="1800" spc="-12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тем,</a:t>
            </a:r>
            <a:r>
              <a:rPr sz="1800" spc="12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spc="-18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что</a:t>
            </a:r>
            <a:r>
              <a:rPr sz="1800" spc="18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выкладываете в </a:t>
            </a:r>
            <a:r>
              <a:rPr sz="1800" spc="-16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Сеть.</a:t>
            </a:r>
            <a:r>
              <a:rPr sz="1800" spc="16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Веселая, на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первый взгляд, </a:t>
            </a:r>
            <a:r>
              <a:rPr sz="1800" spc="-16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шутка</a:t>
            </a:r>
            <a:r>
              <a:rPr sz="1800" spc="16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spc="-45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может</a:t>
            </a:r>
            <a:r>
              <a:rPr sz="1800" spc="45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иметь неприятные </a:t>
            </a:r>
            <a:r>
              <a:rPr sz="1800" spc="-11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последствия</a:t>
            </a:r>
            <a:r>
              <a:rPr sz="1800" spc="11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spc="-32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как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для </a:t>
            </a:r>
            <a:r>
              <a:rPr sz="1800" spc="-12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вас,</a:t>
            </a:r>
            <a:r>
              <a:rPr sz="1800" spc="12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так и для </a:t>
            </a:r>
            <a:r>
              <a:rPr sz="1800" spc="-21" dirty="0">
                <a:solidFill>
                  <a:srgbClr val="FFFEFE"/>
                </a:solidFill>
                <a:latin typeface="HDJGPN+Qanelas-Regular"/>
                <a:cs typeface="HDJGPN+Qanelas-Regular"/>
              </a:rPr>
              <a:t>другого</a:t>
            </a:r>
            <a:r>
              <a:rPr sz="1800" spc="21" dirty="0">
                <a:solidFill>
                  <a:srgbClr val="FFFEFE"/>
                </a:solidFill>
                <a:latin typeface="HDJGPN+Qanelas-Regular"/>
                <a:cs typeface="HDJGPN+Qanelas-Regular"/>
              </a:rPr>
              <a:t> </a:t>
            </a:r>
            <a:r>
              <a:rPr sz="1800" spc="-12" dirty="0">
                <a:solidFill>
                  <a:srgbClr val="FFFEFE"/>
                </a:solidFill>
                <a:latin typeface="HDJGPN+Qanelas-Regular"/>
                <a:cs typeface="HDJGPN+Qanelas-Regular"/>
              </a:rPr>
              <a:t>человека.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89536" y="6613805"/>
            <a:ext cx="1770888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06F70"/>
                </a:solidFill>
                <a:latin typeface="TULDBU+Qanelas-Light"/>
                <a:cs typeface="TULDBU+Qanelas-Light"/>
              </a:rPr>
              <a:t>По материалам www.lenta.ru.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51933" y="297903"/>
            <a:ext cx="4457052" cy="569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sz="3900" spc="-25" dirty="0">
                <a:solidFill>
                  <a:srgbClr val="FFFEFE"/>
                </a:solidFill>
                <a:latin typeface="LMJVWE+BebasNeueBold"/>
                <a:cs typeface="LMJVWE+BebasNeueBold"/>
              </a:rPr>
              <a:t>Другие</a:t>
            </a:r>
            <a:r>
              <a:rPr sz="3900" spc="-345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17" dirty="0">
                <a:solidFill>
                  <a:srgbClr val="FFFEFE"/>
                </a:solidFill>
                <a:latin typeface="LMJVWE+BebasNeueBold"/>
                <a:cs typeface="LMJVWE+BebasNeueBold"/>
              </a:rPr>
              <a:t>истории</a:t>
            </a:r>
            <a:r>
              <a:rPr sz="3900" spc="-353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47" dirty="0">
                <a:solidFill>
                  <a:srgbClr val="FFFEFE"/>
                </a:solidFill>
                <a:latin typeface="LMJVWE+BebasNeueBold"/>
                <a:cs typeface="LMJVWE+BebasNeueBold"/>
              </a:rPr>
              <a:t>из</a:t>
            </a:r>
            <a:r>
              <a:rPr sz="3900" spc="-323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36" dirty="0">
                <a:solidFill>
                  <a:srgbClr val="FFFEFE"/>
                </a:solidFill>
                <a:latin typeface="LMJVWE+BebasNeueBold"/>
                <a:cs typeface="LMJVWE+BebasNeueBold"/>
              </a:rPr>
              <a:t>жизни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4000" y="1559779"/>
            <a:ext cx="139750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sz="3000" smtClean="0">
                <a:solidFill>
                  <a:srgbClr val="FFFEFE"/>
                </a:solidFill>
                <a:latin typeface="LMJVWE+BebasNeueBold"/>
                <a:cs typeface="LMJVWE+BebasNeueBold"/>
              </a:rPr>
              <a:t>ЭТО</a:t>
            </a:r>
            <a:r>
              <a:rPr lang="ru-RU" sz="3000" dirty="0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spc="-284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dirty="0">
                <a:solidFill>
                  <a:srgbClr val="FFFEFE"/>
                </a:solidFill>
                <a:latin typeface="LMJVWE+BebasNeueBold"/>
                <a:cs typeface="LMJVWE+BebasNeueBold"/>
              </a:rPr>
              <a:t>МИША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3532" y="1559779"/>
            <a:ext cx="133083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sz="3000" smtClean="0">
                <a:solidFill>
                  <a:srgbClr val="FFFEFE"/>
                </a:solidFill>
                <a:latin typeface="LMJVWE+BebasNeueBold"/>
                <a:cs typeface="LMJVWE+BebasNeueBold"/>
              </a:rPr>
              <a:t>ЭТО</a:t>
            </a:r>
            <a:r>
              <a:rPr lang="ru-RU" sz="3000" dirty="0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spc="-284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dirty="0">
                <a:solidFill>
                  <a:srgbClr val="FFFEFE"/>
                </a:solidFill>
                <a:latin typeface="LMJVWE+BebasNeueBold"/>
                <a:cs typeface="LMJVWE+BebasNeueBold"/>
              </a:rPr>
              <a:t>САША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4886" y="2155858"/>
            <a:ext cx="2724098" cy="300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МИША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НАШЕЛ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</a:t>
            </a:r>
            <a:r>
              <a:rPr sz="1400" spc="-5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ИНТЕРНЕТЕ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44317" y="2155857"/>
            <a:ext cx="4690921" cy="513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САША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ВЫЛОЖИЛ</a:t>
            </a:r>
            <a:r>
              <a:rPr sz="1400" spc="-61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</a:t>
            </a:r>
            <a:r>
              <a:rPr sz="1400" spc="-5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СЕТЬ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КАРТИНКУ,</a:t>
            </a:r>
            <a:r>
              <a:rPr sz="1400" spc="-112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НА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КОТОРОЙ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ИЗОБРАЖЕНЫ</a:t>
            </a:r>
            <a:r>
              <a:rPr sz="1400" spc="-5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ДАННЫЕ,</a:t>
            </a:r>
            <a:r>
              <a:rPr sz="1400" spc="-12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ЗАПРЕЩЕННЫЕ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44886" y="2369217"/>
            <a:ext cx="3335909" cy="513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ВЫСОКООПЛАЧИВАЕМУЮ</a:t>
            </a:r>
            <a:r>
              <a:rPr sz="1400" spc="-58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РАБОТУ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БЕЗ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УТОЧНЕНИЯ</a:t>
            </a:r>
            <a:r>
              <a:rPr sz="1400" spc="-61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ДЕТАЛЕЙ.</a:t>
            </a:r>
            <a:r>
              <a:rPr sz="1400" spc="-11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КАК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44317" y="2582576"/>
            <a:ext cx="4261002" cy="300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НА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ТЕРРИТОРИИ</a:t>
            </a:r>
            <a:r>
              <a:rPr sz="1400" spc="-6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РОССИЙСКОЙ</a:t>
            </a:r>
            <a:r>
              <a:rPr sz="1400" spc="-5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ФЕДЕРАЦИИ.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44886" y="2795937"/>
            <a:ext cx="3850640" cy="513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ВЫЯСНИЛОСЬ,</a:t>
            </a:r>
            <a:r>
              <a:rPr sz="1400" spc="-126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-27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РАБОТА</a:t>
            </a:r>
            <a:r>
              <a:rPr sz="1400" spc="-28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ЗАКЛЮЧАЛАСЬ</a:t>
            </a:r>
            <a:r>
              <a:rPr sz="1400" spc="-6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РАСПРОСТРАНЕНИИ</a:t>
            </a:r>
            <a:r>
              <a:rPr sz="1400" spc="-5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НАРКОТИКОВ.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43431" y="2956953"/>
            <a:ext cx="4582771" cy="10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В</a:t>
            </a:r>
            <a:r>
              <a:rPr sz="1600" spc="-32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41" dirty="0">
                <a:solidFill>
                  <a:srgbClr val="000000"/>
                </a:solidFill>
                <a:latin typeface="IPVVJM+Qanelas-Medium"/>
                <a:cs typeface="IPVVJM+Qanelas-Medium"/>
              </a:rPr>
              <a:t>результате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IPVVJM+Qanelas-Medium"/>
                <a:cs typeface="IPVVJM+Qanelas-Medium"/>
              </a:rPr>
              <a:t>семье</a:t>
            </a:r>
            <a:r>
              <a:rPr sz="1600" spc="-14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IPVVJM+Qanelas-Medium"/>
                <a:cs typeface="IPVVJM+Qanelas-Medium"/>
              </a:rPr>
              <a:t>Саши</a:t>
            </a:r>
            <a:r>
              <a:rPr sz="1600" spc="-13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16" dirty="0">
                <a:solidFill>
                  <a:srgbClr val="000000"/>
                </a:solidFill>
                <a:latin typeface="IPVVJM+Qanelas-Medium"/>
                <a:cs typeface="IPVVJM+Qanelas-Medium"/>
              </a:rPr>
              <a:t>пришлось выплатить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IPVVJM+Qanelas-Medium"/>
                <a:cs typeface="IPVVJM+Qanelas-Medium"/>
              </a:rPr>
              <a:t>штраф</a:t>
            </a:r>
            <a:r>
              <a:rPr sz="1600" spc="-12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в</a:t>
            </a:r>
            <a:r>
              <a:rPr sz="1600" spc="-56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35" dirty="0">
                <a:solidFill>
                  <a:srgbClr val="000000"/>
                </a:solidFill>
                <a:latin typeface="IPVVJM+Qanelas-Medium"/>
                <a:cs typeface="IPVVJM+Qanelas-Medium"/>
              </a:rPr>
              <a:t>размере</a:t>
            </a:r>
            <a:r>
              <a:rPr sz="1600" spc="-29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3</a:t>
            </a:r>
            <a:r>
              <a:rPr sz="1600" spc="-64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32" dirty="0">
                <a:solidFill>
                  <a:srgbClr val="000000"/>
                </a:solidFill>
                <a:latin typeface="IPVVJM+Qanelas-Medium"/>
                <a:cs typeface="IPVVJM+Qanelas-Medium"/>
              </a:rPr>
              <a:t>000 </a:t>
            </a:r>
            <a:r>
              <a:rPr sz="1600" spc="-51" dirty="0">
                <a:solidFill>
                  <a:srgbClr val="000000"/>
                </a:solidFill>
                <a:latin typeface="IPVVJM+Qanelas-Medium"/>
                <a:cs typeface="IPVVJM+Qanelas-Medium"/>
              </a:rPr>
              <a:t>рублей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2" dirty="0">
                <a:solidFill>
                  <a:srgbClr val="000000"/>
                </a:solidFill>
                <a:latin typeface="IPVVJM+Qanelas-Medium"/>
                <a:cs typeface="IPVVJM+Qanelas-Medium"/>
              </a:rPr>
              <a:t>за </a:t>
            </a:r>
            <a:r>
              <a:rPr sz="1600" spc="-36" dirty="0">
                <a:solidFill>
                  <a:srgbClr val="000000"/>
                </a:solidFill>
                <a:latin typeface="IPVVJM+Qanelas-Medium"/>
                <a:cs typeface="IPVVJM+Qanelas-Medium"/>
              </a:rPr>
              <a:t>распространение</a:t>
            </a:r>
            <a:r>
              <a:rPr sz="1600" spc="-28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32" dirty="0">
                <a:solidFill>
                  <a:srgbClr val="000000"/>
                </a:solidFill>
                <a:latin typeface="IPVVJM+Qanelas-Medium"/>
                <a:cs typeface="IPVVJM+Qanelas-Medium"/>
              </a:rPr>
              <a:t>информации,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причиняющий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1" dirty="0">
                <a:solidFill>
                  <a:srgbClr val="000000"/>
                </a:solidFill>
                <a:latin typeface="IPVVJM+Qanelas-Medium"/>
                <a:cs typeface="IPVVJM+Qanelas-Medium"/>
              </a:rPr>
              <a:t>вред</a:t>
            </a:r>
            <a:r>
              <a:rPr sz="1600" spc="11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здоровью и развитию </a:t>
            </a:r>
            <a:r>
              <a:rPr sz="1600" spc="-18" dirty="0">
                <a:solidFill>
                  <a:srgbClr val="000000"/>
                </a:solidFill>
                <a:latin typeface="IPVVJM+Qanelas-Medium"/>
                <a:cs typeface="IPVVJM+Qanelas-Medium"/>
              </a:rPr>
              <a:t>детей.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44000" y="3344049"/>
            <a:ext cx="3588105" cy="52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В </a:t>
            </a:r>
            <a:r>
              <a:rPr sz="1600" spc="-15" dirty="0">
                <a:solidFill>
                  <a:srgbClr val="000000"/>
                </a:solidFill>
                <a:latin typeface="IPVVJM+Qanelas-Medium"/>
                <a:cs typeface="IPVVJM+Qanelas-Medium"/>
              </a:rPr>
              <a:t>итоге</a:t>
            </a:r>
            <a:r>
              <a:rPr sz="1600" spc="15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теперь Мише грозит 5 </a:t>
            </a:r>
            <a:r>
              <a:rPr sz="1600" spc="-15" dirty="0">
                <a:solidFill>
                  <a:srgbClr val="000000"/>
                </a:solidFill>
                <a:latin typeface="IPVVJM+Qanelas-Medium"/>
                <a:cs typeface="IPVVJM+Qanelas-Medium"/>
              </a:rPr>
              <a:t>лет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в </a:t>
            </a:r>
            <a:r>
              <a:rPr sz="1600" spc="-17" dirty="0">
                <a:solidFill>
                  <a:srgbClr val="000000"/>
                </a:solidFill>
                <a:latin typeface="IPVVJM+Qanelas-Medium"/>
                <a:cs typeface="IPVVJM+Qanelas-Medium"/>
              </a:rPr>
              <a:t>колонии</a:t>
            </a:r>
            <a:r>
              <a:rPr sz="1600" spc="17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для несовершеннолетних.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44000" y="4253449"/>
            <a:ext cx="187223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sz="3000" smtClean="0">
                <a:solidFill>
                  <a:srgbClr val="FFFEFE"/>
                </a:solidFill>
                <a:latin typeface="LMJVWE+BebasNeueBold"/>
                <a:cs typeface="LMJVWE+BebasNeueBold"/>
              </a:rPr>
              <a:t>ЭТО</a:t>
            </a:r>
            <a:r>
              <a:rPr lang="ru-RU" sz="3000" dirty="0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spc="-284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dirty="0">
                <a:solidFill>
                  <a:srgbClr val="FFFEFE"/>
                </a:solidFill>
                <a:latin typeface="LMJVWE+BebasNeueBold"/>
                <a:cs typeface="LMJVWE+BebasNeueBold"/>
              </a:rPr>
              <a:t>КРИСТИНА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43532" y="4253449"/>
            <a:ext cx="163029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9"/>
              </a:lnSpc>
              <a:spcBef>
                <a:spcPts val="0"/>
              </a:spcBef>
              <a:spcAft>
                <a:spcPts val="0"/>
              </a:spcAft>
            </a:pPr>
            <a:r>
              <a:rPr sz="3000" smtClean="0">
                <a:solidFill>
                  <a:srgbClr val="FFFEFE"/>
                </a:solidFill>
                <a:latin typeface="LMJVWE+BebasNeueBold"/>
                <a:cs typeface="LMJVWE+BebasNeueBold"/>
              </a:rPr>
              <a:t>ЭТО</a:t>
            </a:r>
            <a:r>
              <a:rPr lang="ru-RU" sz="3000" dirty="0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spc="-284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000" dirty="0">
                <a:solidFill>
                  <a:srgbClr val="FFFEFE"/>
                </a:solidFill>
                <a:latin typeface="LMJVWE+BebasNeueBold"/>
                <a:cs typeface="LMJVWE+BebasNeueBold"/>
              </a:rPr>
              <a:t>МАРИНА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44886" y="4878331"/>
            <a:ext cx="2826690" cy="300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ПО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ПРОСЬБЕ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ВИРТУАЛЬНОГО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44317" y="4878330"/>
            <a:ext cx="4674743" cy="940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МАРИНА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СООБЩИЛА</a:t>
            </a:r>
            <a:r>
              <a:rPr sz="1400" spc="-6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ПРОДАВЦУ</a:t>
            </a:r>
            <a:r>
              <a:rPr sz="1400" spc="-56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ИНТЕРНЕТ-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МАГАЗИНА</a:t>
            </a:r>
            <a:r>
              <a:rPr sz="1400" spc="-52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ДАННЫЕ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БАНКОВСКОЙ</a:t>
            </a:r>
            <a:r>
              <a:rPr sz="1400" spc="-58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КАРТЫ</a:t>
            </a:r>
            <a:r>
              <a:rPr sz="1400" spc="-6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СВОИХ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РОДИТЕЛЕЙ,</a:t>
            </a:r>
            <a:r>
              <a:rPr sz="1400" spc="-12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ЧТОБЫ</a:t>
            </a:r>
            <a:r>
              <a:rPr sz="1400" spc="-58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ВНЕСТИ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ПРЕДОПЛАТУ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ЗА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ПОКУПКУ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-42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КОТА</a:t>
            </a:r>
            <a:r>
              <a:rPr sz="1400" spc="-13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В</a:t>
            </a:r>
            <a:r>
              <a:rPr sz="1400" spc="-5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РАЗМЕРЕ</a:t>
            </a:r>
            <a:r>
              <a:rPr sz="1400" spc="-61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1500</a:t>
            </a:r>
            <a:r>
              <a:rPr sz="1400" spc="-62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РУБЛЕЙ.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44886" y="5091691"/>
            <a:ext cx="3561536" cy="513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ЗНАКОМОГО</a:t>
            </a:r>
            <a:r>
              <a:rPr sz="1400" spc="-58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КРИСТИНА</a:t>
            </a:r>
            <a:r>
              <a:rPr sz="1400" spc="-69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ОТПРАВИЛА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ФОТО</a:t>
            </a:r>
            <a:r>
              <a:rPr sz="1400" spc="-41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ИНТИМНОГО</a:t>
            </a:r>
            <a:r>
              <a:rPr sz="1400" spc="-65" dirty="0">
                <a:solidFill>
                  <a:srgbClr val="000000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000000"/>
                </a:solidFill>
                <a:latin typeface="VAGAKU+Circe-ExtraBold"/>
                <a:cs typeface="VAGAKU+Circe-ExtraBold"/>
              </a:rPr>
              <a:t>ХАРАКТЕРА.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44000" y="5656262"/>
            <a:ext cx="3551529" cy="52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3" dirty="0">
                <a:solidFill>
                  <a:srgbClr val="000000"/>
                </a:solidFill>
                <a:latin typeface="IPVVJM+Qanelas-Medium"/>
                <a:cs typeface="IPVVJM+Qanelas-Medium"/>
              </a:rPr>
              <a:t>Теперь</a:t>
            </a:r>
            <a:r>
              <a:rPr sz="1600" spc="23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личное </a:t>
            </a:r>
            <a:r>
              <a:rPr sz="1600" spc="-21" dirty="0">
                <a:solidFill>
                  <a:srgbClr val="000000"/>
                </a:solidFill>
                <a:latin typeface="IPVVJM+Qanelas-Medium"/>
                <a:cs typeface="IPVVJM+Qanelas-Medium"/>
              </a:rPr>
              <a:t>фото</a:t>
            </a:r>
            <a:r>
              <a:rPr sz="1600" spc="21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Кристины видят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11" dirty="0">
                <a:solidFill>
                  <a:srgbClr val="000000"/>
                </a:solidFill>
                <a:latin typeface="IPVVJM+Qanelas-Medium"/>
                <a:cs typeface="IPVVJM+Qanelas-Medium"/>
              </a:rPr>
              <a:t>родители,</a:t>
            </a:r>
            <a:r>
              <a:rPr sz="1600" spc="11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соседи и одноклассники.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43431" y="5879173"/>
            <a:ext cx="2939898" cy="52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В </a:t>
            </a:r>
            <a:r>
              <a:rPr sz="1600" spc="-15" dirty="0">
                <a:solidFill>
                  <a:srgbClr val="000000"/>
                </a:solidFill>
                <a:latin typeface="IPVVJM+Qanelas-Medium"/>
                <a:cs typeface="IPVVJM+Qanelas-Medium"/>
              </a:rPr>
              <a:t>итоге</a:t>
            </a:r>
            <a:r>
              <a:rPr sz="1600" spc="15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с </a:t>
            </a:r>
            <a:r>
              <a:rPr sz="1600" spc="-19" dirty="0">
                <a:solidFill>
                  <a:srgbClr val="000000"/>
                </a:solidFill>
                <a:latin typeface="IPVVJM+Qanelas-Medium"/>
                <a:cs typeface="IPVVJM+Qanelas-Medium"/>
              </a:rPr>
              <a:t>карточки</a:t>
            </a:r>
            <a:r>
              <a:rPr sz="1600" spc="19" dirty="0">
                <a:solidFill>
                  <a:srgbClr val="000000"/>
                </a:solidFill>
                <a:latin typeface="IPVVJM+Qanelas-Medium"/>
                <a:cs typeface="IPVVJM+Qanelas-Medium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IPVVJM+Qanelas-Medium"/>
                <a:cs typeface="IPVVJM+Qanelas-Medium"/>
              </a:rPr>
              <a:t>родителей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PVVJM+Qanelas-Medium"/>
                <a:cs typeface="IPVVJM+Qanelas-Medium"/>
              </a:rPr>
              <a:t>Марины списаны все деньги.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1584" y="3848348"/>
            <a:ext cx="7632848" cy="570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1A9CD9"/>
                </a:solidFill>
                <a:latin typeface="LMJVWE+BebasNeueBold"/>
                <a:cs typeface="LMJVWE+BebasNeueBold"/>
              </a:rPr>
              <a:t>Спасибо</a:t>
            </a:r>
            <a:r>
              <a:rPr sz="8000" spc="-332" dirty="0">
                <a:solidFill>
                  <a:srgbClr val="1A9CD9"/>
                </a:solidFill>
                <a:latin typeface="LMJVWE+BebasNeueBold"/>
                <a:cs typeface="LMJVWE+BebasNeueBold"/>
              </a:rPr>
              <a:t> </a:t>
            </a:r>
            <a:r>
              <a:rPr sz="8000" dirty="0">
                <a:solidFill>
                  <a:srgbClr val="1A9CD9"/>
                </a:solidFill>
                <a:latin typeface="LMJVWE+BebasNeueBold"/>
                <a:cs typeface="LMJVWE+BebasNeueBold"/>
              </a:rPr>
              <a:t>за</a:t>
            </a:r>
            <a:r>
              <a:rPr sz="8000" spc="-332" dirty="0">
                <a:solidFill>
                  <a:srgbClr val="1A9CD9"/>
                </a:solidFill>
                <a:latin typeface="LMJVWE+BebasNeueBold"/>
                <a:cs typeface="LMJVWE+BebasNeueBold"/>
              </a:rPr>
              <a:t> </a:t>
            </a:r>
            <a:r>
              <a:rPr sz="8000" dirty="0">
                <a:solidFill>
                  <a:srgbClr val="1A9CD9"/>
                </a:solidFill>
                <a:latin typeface="LMJVWE+BebasNeueBold"/>
                <a:cs typeface="LMJVWE+BebasNeueBold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4978" y="890752"/>
            <a:ext cx="1991868" cy="1235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69" marR="0">
              <a:lnSpc>
                <a:spcPts val="6438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18273F"/>
                </a:solidFill>
                <a:latin typeface="LMJVWE+BebasNeueBold"/>
                <a:cs typeface="LMJVWE+BebasNeueBold"/>
              </a:rPr>
              <a:t>2,46</a:t>
            </a:r>
          </a:p>
          <a:p>
            <a:pPr marL="0" marR="0">
              <a:lnSpc>
                <a:spcPts val="3219"/>
              </a:lnSpc>
              <a:spcBef>
                <a:spcPts val="50"/>
              </a:spcBef>
              <a:spcAft>
                <a:spcPts val="0"/>
              </a:spcAft>
            </a:pPr>
            <a:r>
              <a:rPr sz="3000" dirty="0">
                <a:solidFill>
                  <a:srgbClr val="18273F"/>
                </a:solidFill>
                <a:latin typeface="LMJVWE+BebasNeueBold"/>
                <a:cs typeface="LMJVWE+BebasNeueBold"/>
              </a:rPr>
              <a:t>млрд</a:t>
            </a:r>
            <a:r>
              <a:rPr sz="3000" spc="-284" dirty="0">
                <a:solidFill>
                  <a:srgbClr val="18273F"/>
                </a:solidFill>
                <a:latin typeface="LMJVWE+BebasNeueBold"/>
                <a:cs typeface="LMJVWE+BebasNeueBold"/>
              </a:rPr>
              <a:t> </a:t>
            </a:r>
            <a:r>
              <a:rPr sz="3000" dirty="0">
                <a:solidFill>
                  <a:srgbClr val="18273F"/>
                </a:solidFill>
                <a:latin typeface="LMJVWE+BebasNeueBold"/>
                <a:cs typeface="LMJVWE+BebasNeueBold"/>
              </a:rPr>
              <a:t>человек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38288" y="890752"/>
            <a:ext cx="1991910" cy="1235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522" marR="0">
              <a:lnSpc>
                <a:spcPts val="6438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18273F"/>
                </a:solidFill>
                <a:latin typeface="LMJVWE+BebasNeueBold"/>
                <a:cs typeface="LMJVWE+BebasNeueBold"/>
              </a:rPr>
              <a:t>73,1</a:t>
            </a:r>
          </a:p>
          <a:p>
            <a:pPr marL="0" marR="0">
              <a:lnSpc>
                <a:spcPts val="3219"/>
              </a:lnSpc>
              <a:spcBef>
                <a:spcPts val="50"/>
              </a:spcBef>
              <a:spcAft>
                <a:spcPts val="0"/>
              </a:spcAft>
            </a:pPr>
            <a:r>
              <a:rPr sz="3000" dirty="0">
                <a:solidFill>
                  <a:srgbClr val="18273F"/>
                </a:solidFill>
                <a:latin typeface="LMJVWE+BebasNeueBold"/>
                <a:cs typeface="LMJVWE+BebasNeueBold"/>
              </a:rPr>
              <a:t>млрд</a:t>
            </a:r>
            <a:r>
              <a:rPr sz="3000" spc="-284" dirty="0">
                <a:solidFill>
                  <a:srgbClr val="18273F"/>
                </a:solidFill>
                <a:latin typeface="LMJVWE+BebasNeueBold"/>
                <a:cs typeface="LMJVWE+BebasNeueBold"/>
              </a:rPr>
              <a:t> </a:t>
            </a:r>
            <a:r>
              <a:rPr sz="3000" dirty="0">
                <a:solidFill>
                  <a:srgbClr val="18273F"/>
                </a:solidFill>
                <a:latin typeface="LMJVWE+BebasNeueBold"/>
                <a:cs typeface="LMJVWE+BebasNeueBold"/>
              </a:rPr>
              <a:t>человек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50999" y="914225"/>
            <a:ext cx="3084918" cy="909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54" dirty="0">
                <a:solidFill>
                  <a:srgbClr val="010202"/>
                </a:solidFill>
                <a:latin typeface="IPVVJM+Qanelas-Medium"/>
                <a:cs typeface="IPVVJM+Qanelas-Medium"/>
              </a:rPr>
              <a:t>количество</a:t>
            </a:r>
            <a:r>
              <a:rPr sz="1900" spc="-22" dirty="0">
                <a:solidFill>
                  <a:srgbClr val="010202"/>
                </a:solidFill>
                <a:latin typeface="IPVVJM+Qanelas-Medium"/>
                <a:cs typeface="IPVVJM+Qanelas-Medium"/>
              </a:rPr>
              <a:t> </a:t>
            </a:r>
            <a:r>
              <a:rPr sz="1900" spc="-47" dirty="0">
                <a:solidFill>
                  <a:srgbClr val="010202"/>
                </a:solidFill>
                <a:latin typeface="IPVVJM+Qanelas-Medium"/>
                <a:cs typeface="IPVVJM+Qanelas-Medium"/>
              </a:rPr>
              <a:t>пользователей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38" dirty="0">
                <a:solidFill>
                  <a:srgbClr val="010202"/>
                </a:solidFill>
                <a:latin typeface="IPVVJM+Qanelas-Medium"/>
                <a:cs typeface="IPVVJM+Qanelas-Medium"/>
              </a:rPr>
              <a:t>социальных </a:t>
            </a:r>
            <a:r>
              <a:rPr sz="1900" spc="-56" dirty="0">
                <a:solidFill>
                  <a:srgbClr val="010202"/>
                </a:solidFill>
                <a:latin typeface="IPVVJM+Qanelas-Medium"/>
                <a:cs typeface="IPVVJM+Qanelas-Medium"/>
              </a:rPr>
              <a:t>сетей</a:t>
            </a:r>
            <a:r>
              <a:rPr sz="1900" spc="-20" dirty="0">
                <a:solidFill>
                  <a:srgbClr val="010202"/>
                </a:solidFill>
                <a:latin typeface="IPVVJM+Qanelas-Medium"/>
                <a:cs typeface="IPVVJM+Qanelas-Medium"/>
              </a:rPr>
              <a:t> </a:t>
            </a:r>
            <a:r>
              <a:rPr sz="1900" spc="-38" dirty="0">
                <a:solidFill>
                  <a:srgbClr val="010202"/>
                </a:solidFill>
                <a:latin typeface="IPVVJM+Qanelas-Medium"/>
                <a:cs typeface="IPVVJM+Qanelas-Medium"/>
              </a:rPr>
              <a:t>по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38" dirty="0">
                <a:solidFill>
                  <a:srgbClr val="010202"/>
                </a:solidFill>
                <a:latin typeface="IPVVJM+Qanelas-Medium"/>
                <a:cs typeface="IPVVJM+Qanelas-Medium"/>
              </a:rPr>
              <a:t>всему </a:t>
            </a:r>
            <a:r>
              <a:rPr sz="1900" spc="-54" dirty="0">
                <a:solidFill>
                  <a:srgbClr val="010202"/>
                </a:solidFill>
                <a:latin typeface="IPVVJM+Qanelas-Medium"/>
                <a:cs typeface="IPVVJM+Qanelas-Medium"/>
              </a:rPr>
              <a:t>миру*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14412" y="914225"/>
            <a:ext cx="2352091" cy="119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010202"/>
                </a:solidFill>
                <a:latin typeface="IPVVJM+Qanelas-Medium"/>
                <a:cs typeface="IPVVJM+Qanelas-Medium"/>
              </a:rPr>
              <a:t>пользователей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38" dirty="0">
                <a:solidFill>
                  <a:srgbClr val="010202"/>
                </a:solidFill>
                <a:latin typeface="IPVVJM+Qanelas-Medium"/>
                <a:cs typeface="IPVVJM+Qanelas-Medium"/>
              </a:rPr>
              <a:t>социальных </a:t>
            </a:r>
            <a:r>
              <a:rPr sz="1900" spc="-56" dirty="0">
                <a:solidFill>
                  <a:srgbClr val="010202"/>
                </a:solidFill>
                <a:latin typeface="IPVVJM+Qanelas-Medium"/>
                <a:cs typeface="IPVVJM+Qanelas-Medium"/>
              </a:rPr>
              <a:t>сетей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39" dirty="0">
                <a:solidFill>
                  <a:srgbClr val="010202"/>
                </a:solidFill>
                <a:latin typeface="IPVVJM+Qanelas-Medium"/>
                <a:cs typeface="IPVVJM+Qanelas-Medium"/>
              </a:rPr>
              <a:t>зарегистрировано</a:t>
            </a:r>
            <a:r>
              <a:rPr sz="1900" spc="-37" dirty="0">
                <a:solidFill>
                  <a:srgbClr val="010202"/>
                </a:solidFill>
                <a:latin typeface="IPVVJM+Qanelas-Medium"/>
                <a:cs typeface="IPVVJM+Qanelas-Medium"/>
              </a:rPr>
              <a:t> </a:t>
            </a:r>
            <a:r>
              <a:rPr sz="1900" dirty="0">
                <a:solidFill>
                  <a:srgbClr val="010202"/>
                </a:solidFill>
                <a:latin typeface="IPVVJM+Qanelas-Medium"/>
                <a:cs typeface="IPVVJM+Qanelas-Medium"/>
              </a:rPr>
              <a:t>в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52" dirty="0">
                <a:solidFill>
                  <a:srgbClr val="010202"/>
                </a:solidFill>
                <a:latin typeface="IPVVJM+Qanelas-Medium"/>
                <a:cs typeface="IPVVJM+Qanelas-Medium"/>
              </a:rPr>
              <a:t>России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78689" y="2662094"/>
            <a:ext cx="3642080" cy="39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1900" spc="-167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JPTKDK+Circe-Bold"/>
                <a:cs typeface="JPTKDK+Circe-Bold"/>
              </a:rPr>
              <a:t>марте</a:t>
            </a:r>
            <a:r>
              <a:rPr sz="1900" spc="-119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JPTKDK+Circe-Bold"/>
                <a:cs typeface="JPTKDK+Circe-Bold"/>
              </a:rPr>
              <a:t>2019</a:t>
            </a:r>
            <a:r>
              <a:rPr sz="1900" spc="-120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JPTKDK+Circe-Bold"/>
                <a:cs typeface="JPTKDK+Circe-Bold"/>
              </a:rPr>
              <a:t>года</a:t>
            </a:r>
            <a:r>
              <a:rPr sz="1900" spc="-120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JPTKDK+Circe-Bold"/>
                <a:cs typeface="JPTKDK+Circe-Bold"/>
              </a:rPr>
              <a:t>за</a:t>
            </a:r>
            <a:r>
              <a:rPr sz="1900" spc="-119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JPTKDK+Circe-Bold"/>
                <a:cs typeface="JPTKDK+Circe-Bold"/>
              </a:rPr>
              <a:t>минуту</a:t>
            </a:r>
            <a:r>
              <a:rPr sz="1900" spc="-120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JPTKDK+Circe-Bold"/>
                <a:cs typeface="JPTKDK+Circe-Bold"/>
              </a:rPr>
              <a:t>было: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0137" y="4864370"/>
            <a:ext cx="2184247" cy="664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5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41</a:t>
            </a:r>
            <a:r>
              <a:rPr sz="4600" spc="-437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600</a:t>
            </a:r>
            <a:r>
              <a:rPr sz="4600" spc="-437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000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2978" y="4864370"/>
            <a:ext cx="1952904" cy="664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5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4</a:t>
            </a:r>
            <a:r>
              <a:rPr sz="4600" spc="-437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500</a:t>
            </a:r>
            <a:r>
              <a:rPr sz="4600" spc="-437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14477" y="4864370"/>
            <a:ext cx="1952904" cy="664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35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2</a:t>
            </a:r>
            <a:r>
              <a:rPr sz="4600" spc="-437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100</a:t>
            </a:r>
            <a:r>
              <a:rPr sz="4600" spc="-437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4600" dirty="0">
                <a:solidFill>
                  <a:srgbClr val="717070"/>
                </a:solidFill>
                <a:latin typeface="LMJVWE+BebasNeueBold"/>
                <a:cs typeface="LMJVWE+BebasNeueBold"/>
              </a:rPr>
              <a:t>000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519" y="5546961"/>
            <a:ext cx="3263900" cy="310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отправлено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мобильных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сообщений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17876" y="5546961"/>
            <a:ext cx="2828036" cy="310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просмотрено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видео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на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YouTube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97115" y="5546961"/>
            <a:ext cx="2670302" cy="310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снимков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сделано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dirty="0">
                <a:solidFill>
                  <a:srgbClr val="717070"/>
                </a:solidFill>
                <a:latin typeface="LMJVWE+BebasNeueBold"/>
                <a:cs typeface="LMJVWE+BebasNeueBold"/>
              </a:rPr>
              <a:t>в</a:t>
            </a:r>
            <a:r>
              <a:rPr sz="2000" spc="-190" dirty="0">
                <a:solidFill>
                  <a:srgbClr val="717070"/>
                </a:solidFill>
                <a:latin typeface="LMJVWE+BebasNeueBold"/>
                <a:cs typeface="LMJVWE+BebasNeueBold"/>
              </a:rPr>
              <a:t> </a:t>
            </a:r>
            <a:r>
              <a:rPr sz="2000" spc="-11" dirty="0">
                <a:solidFill>
                  <a:srgbClr val="717070"/>
                </a:solidFill>
                <a:latin typeface="LMJVWE+BebasNeueBold"/>
                <a:cs typeface="LMJVWE+BebasNeueBold"/>
              </a:rPr>
              <a:t>Snapchat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47636" y="6355401"/>
            <a:ext cx="17739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18273F"/>
                </a:solidFill>
                <a:latin typeface="TULDBU+Qanelas-Light"/>
                <a:cs typeface="TULDBU+Qanelas-Light"/>
              </a:rPr>
              <a:t>*</a:t>
            </a:r>
            <a:r>
              <a:rPr sz="1000" spc="-20" dirty="0">
                <a:solidFill>
                  <a:srgbClr val="010102"/>
                </a:solidFill>
                <a:latin typeface="TULDBU+Qanelas-Light"/>
                <a:cs typeface="TULDBU+Qanelas-Light"/>
              </a:rPr>
              <a:t>По </a:t>
            </a:r>
            <a:r>
              <a:rPr sz="1000" spc="-24" dirty="0">
                <a:solidFill>
                  <a:srgbClr val="010102"/>
                </a:solidFill>
                <a:latin typeface="TULDBU+Qanelas-Light"/>
                <a:cs typeface="TULDBU+Qanelas-Light"/>
              </a:rPr>
              <a:t>данным</a:t>
            </a:r>
            <a:r>
              <a:rPr sz="1000" spc="-16" dirty="0">
                <a:solidFill>
                  <a:srgbClr val="010102"/>
                </a:solidFill>
                <a:latin typeface="TULDBU+Qanelas-Light"/>
                <a:cs typeface="TULDBU+Qanelas-Light"/>
              </a:rPr>
              <a:t> </a:t>
            </a:r>
            <a:r>
              <a:rPr sz="1000" spc="-31" dirty="0">
                <a:solidFill>
                  <a:srgbClr val="010102"/>
                </a:solidFill>
                <a:latin typeface="TULDBU+Qanelas-Light"/>
                <a:cs typeface="TULDBU+Qanelas-Light"/>
              </a:rPr>
              <a:t>www.statista.com.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99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1374" y="290564"/>
            <a:ext cx="5039741" cy="87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48" marR="0">
              <a:lnSpc>
                <a:spcPts val="3111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EFE"/>
                </a:solidFill>
                <a:latin typeface="LMJVWE+BebasNeueBold"/>
                <a:cs typeface="LMJVWE+BebasNeueBold"/>
              </a:rPr>
              <a:t>Используете</a:t>
            </a:r>
            <a:r>
              <a:rPr sz="2900" spc="-275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2900" dirty="0">
                <a:solidFill>
                  <a:srgbClr val="FFFEFE"/>
                </a:solidFill>
                <a:latin typeface="LMJVWE+BebasNeueBold"/>
                <a:cs typeface="LMJVWE+BebasNeueBold"/>
              </a:rPr>
              <a:t>ли</a:t>
            </a:r>
            <a:r>
              <a:rPr sz="2900" spc="-275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2900" dirty="0">
                <a:solidFill>
                  <a:srgbClr val="FFFEFE"/>
                </a:solidFill>
                <a:latin typeface="LMJVWE+BebasNeueBold"/>
                <a:cs typeface="LMJVWE+BebasNeueBold"/>
              </a:rPr>
              <a:t>вы</a:t>
            </a:r>
            <a:r>
              <a:rPr sz="2900" spc="-275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2900" dirty="0">
                <a:solidFill>
                  <a:srgbClr val="FFFEFE"/>
                </a:solidFill>
                <a:latin typeface="LMJVWE+BebasNeueBold"/>
                <a:cs typeface="LMJVWE+BebasNeueBold"/>
              </a:rPr>
              <a:t>социальные</a:t>
            </a:r>
            <a:r>
              <a:rPr sz="2900" spc="-275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2900" dirty="0">
                <a:solidFill>
                  <a:srgbClr val="FFFEFE"/>
                </a:solidFill>
                <a:latin typeface="LMJVWE+BebasNeueBold"/>
                <a:cs typeface="LMJVWE+BebasNeueBold"/>
              </a:rPr>
              <a:t>сети</a:t>
            </a:r>
          </a:p>
          <a:p>
            <a:pPr marL="0" marR="0">
              <a:lnSpc>
                <a:spcPts val="3111"/>
              </a:lnSpc>
              <a:spcBef>
                <a:spcPts val="368"/>
              </a:spcBef>
              <a:spcAft>
                <a:spcPts val="0"/>
              </a:spcAft>
            </a:pPr>
            <a:r>
              <a:rPr sz="2900" dirty="0">
                <a:solidFill>
                  <a:srgbClr val="FFFEFE"/>
                </a:solidFill>
                <a:latin typeface="JSWTFI+BebasNeueBook"/>
                <a:cs typeface="JSWTFI+BebasNeueBook"/>
              </a:rPr>
              <a:t>(Вконтакте, Фейсбук, Инстаграм и т.д.)</a:t>
            </a:r>
            <a:r>
              <a:rPr sz="2900" dirty="0">
                <a:solidFill>
                  <a:srgbClr val="FFFEFE"/>
                </a:solidFill>
                <a:latin typeface="LMJVWE+BebasNeueBold"/>
                <a:cs typeface="LMJVWE+BebasNeueBold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8849" y="2399977"/>
            <a:ext cx="1599691" cy="4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706F70"/>
                </a:solidFill>
                <a:latin typeface="HDJGPN+Qanelas-Regular"/>
                <a:cs typeface="HDJGPN+Qanelas-Regular"/>
              </a:rPr>
              <a:t>да,</a:t>
            </a:r>
            <a:r>
              <a:rPr sz="1400" spc="14" dirty="0">
                <a:solidFill>
                  <a:srgbClr val="706F70"/>
                </a:solidFill>
                <a:latin typeface="HDJGPN+Qanelas-Regular"/>
                <a:cs typeface="HDJGPN+Qanelas-Regular"/>
              </a:rPr>
              <a:t> </a:t>
            </a:r>
            <a:r>
              <a:rPr sz="1400" dirty="0">
                <a:solidFill>
                  <a:srgbClr val="706F70"/>
                </a:solidFill>
                <a:latin typeface="HDJGPN+Qanelas-Regular"/>
                <a:cs typeface="HDJGPN+Qanelas-Regular"/>
              </a:rPr>
              <a:t>использую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42" dirty="0">
                <a:solidFill>
                  <a:srgbClr val="706F70"/>
                </a:solidFill>
                <a:latin typeface="HDJGPN+Qanelas-Regular"/>
                <a:cs typeface="HDJGPN+Qanelas-Regular"/>
              </a:rPr>
              <a:t>нет,</a:t>
            </a:r>
            <a:r>
              <a:rPr sz="1400" spc="42" dirty="0">
                <a:solidFill>
                  <a:srgbClr val="706F70"/>
                </a:solidFill>
                <a:latin typeface="HDJGPN+Qanelas-Regular"/>
                <a:cs typeface="HDJGPN+Qanelas-Regular"/>
              </a:rPr>
              <a:t> </a:t>
            </a:r>
            <a:r>
              <a:rPr sz="1400" dirty="0">
                <a:solidFill>
                  <a:srgbClr val="706F70"/>
                </a:solidFill>
                <a:latin typeface="HDJGPN+Qanelas-Regular"/>
                <a:cs typeface="HDJGPN+Qanelas-Regular"/>
              </a:rPr>
              <a:t>не использую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8400" y="3096363"/>
            <a:ext cx="764362" cy="32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EFE"/>
                </a:solidFill>
                <a:latin typeface="ODLKPT+Qanelas-Bold"/>
                <a:cs typeface="ODLKPT+Qanelas-Bold"/>
              </a:rPr>
              <a:t>97</a:t>
            </a:r>
            <a:r>
              <a:rPr sz="1800" spc="-243" dirty="0">
                <a:solidFill>
                  <a:srgbClr val="FFFEFE"/>
                </a:solidFill>
                <a:latin typeface="ODLKPT+Qanelas-Bold"/>
                <a:cs typeface="ODLKPT+Qanelas-Bold"/>
              </a:rPr>
              <a:t>,</a:t>
            </a:r>
            <a:r>
              <a:rPr sz="1800" spc="-38" dirty="0">
                <a:solidFill>
                  <a:srgbClr val="FFFEFE"/>
                </a:solidFill>
                <a:latin typeface="ODLKPT+Qanelas-Bold"/>
                <a:cs typeface="ODLKPT+Qanelas-Bold"/>
              </a:rPr>
              <a:t>8%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5763" y="3096363"/>
            <a:ext cx="639775" cy="32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EFE"/>
                </a:solidFill>
                <a:latin typeface="ODLKPT+Qanelas-Bold"/>
                <a:cs typeface="ODLKPT+Qanelas-Bold"/>
              </a:rPr>
              <a:t>2,2%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3973" y="5215560"/>
            <a:ext cx="2848053" cy="74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79"/>
              </a:lnSpc>
              <a:spcBef>
                <a:spcPts val="0"/>
              </a:spcBef>
              <a:spcAft>
                <a:spcPts val="0"/>
              </a:spcAft>
            </a:pPr>
            <a:r>
              <a:rPr sz="5200" dirty="0">
                <a:solidFill>
                  <a:srgbClr val="284774"/>
                </a:solidFill>
                <a:latin typeface="LMJVWE+BebasNeueBold"/>
                <a:cs typeface="LMJVWE+BebasNeueBold"/>
              </a:rPr>
              <a:t>51,1%</a:t>
            </a:r>
            <a:endParaRPr sz="1900" spc="-51" dirty="0">
              <a:solidFill>
                <a:srgbClr val="727071"/>
              </a:solidFill>
              <a:latin typeface="IPVVJM+Qanelas-Medium"/>
              <a:cs typeface="IPVVJM+Qanelas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7841" y="5231603"/>
            <a:ext cx="1493304" cy="1165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spc="-38" dirty="0">
                <a:solidFill>
                  <a:srgbClr val="727071"/>
                </a:solidFill>
                <a:latin typeface="IPVVJM+Qanelas-Medium"/>
                <a:cs typeface="IPVVJM+Qanelas-Medium"/>
              </a:rPr>
              <a:t>используют </a:t>
            </a:r>
            <a:r>
              <a:rPr sz="1900" spc="-38" dirty="0" err="1">
                <a:solidFill>
                  <a:srgbClr val="727071"/>
                </a:solidFill>
                <a:latin typeface="IPVVJM+Qanelas-Medium"/>
                <a:cs typeface="IPVVJM+Qanelas-Medium"/>
              </a:rPr>
              <a:t>социальные</a:t>
            </a:r>
            <a:endParaRPr sz="1900" spc="-38" dirty="0">
              <a:solidFill>
                <a:srgbClr val="727071"/>
              </a:solidFill>
              <a:latin typeface="IPVVJM+Qanelas-Medium"/>
              <a:cs typeface="IPVVJM+Qanelas-Medium"/>
            </a:endParaRP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50" dirty="0">
                <a:solidFill>
                  <a:srgbClr val="727071"/>
                </a:solidFill>
                <a:latin typeface="IPVVJM+Qanelas-Medium"/>
                <a:cs typeface="IPVVJM+Qanelas-Medium"/>
              </a:rPr>
              <a:t>сети</a:t>
            </a:r>
            <a:r>
              <a:rPr sz="1900" spc="-26" dirty="0">
                <a:solidFill>
                  <a:srgbClr val="727071"/>
                </a:solidFill>
                <a:latin typeface="IPVVJM+Qanelas-Medium"/>
                <a:cs typeface="IPVVJM+Qanelas-Medium"/>
              </a:rPr>
              <a:t> </a:t>
            </a:r>
            <a:r>
              <a:rPr sz="1900" spc="-47" dirty="0">
                <a:solidFill>
                  <a:srgbClr val="727071"/>
                </a:solidFill>
                <a:latin typeface="IPVVJM+Qanelas-Medium"/>
                <a:cs typeface="IPVVJM+Qanelas-Medium"/>
              </a:rPr>
              <a:t>более</a:t>
            </a:r>
          </a:p>
          <a:p>
            <a:pPr marL="0" marR="0">
              <a:lnSpc>
                <a:spcPts val="228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727071"/>
                </a:solidFill>
                <a:latin typeface="IPVVJM+Qanelas-Medium"/>
                <a:cs typeface="IPVVJM+Qanelas-Medium"/>
              </a:rPr>
              <a:t>9</a:t>
            </a:r>
            <a:r>
              <a:rPr sz="1900" spc="-76" dirty="0">
                <a:solidFill>
                  <a:srgbClr val="727071"/>
                </a:solidFill>
                <a:latin typeface="IPVVJM+Qanelas-Medium"/>
                <a:cs typeface="IPVVJM+Qanelas-Medium"/>
              </a:rPr>
              <a:t> </a:t>
            </a:r>
            <a:r>
              <a:rPr sz="1900" spc="-48" dirty="0">
                <a:solidFill>
                  <a:srgbClr val="727071"/>
                </a:solidFill>
                <a:latin typeface="IPVVJM+Qanelas-Medium"/>
                <a:cs typeface="IPVVJM+Qanelas-Medium"/>
              </a:rPr>
              <a:t>раз</a:t>
            </a:r>
            <a:r>
              <a:rPr sz="1900" spc="-28" dirty="0">
                <a:solidFill>
                  <a:srgbClr val="727071"/>
                </a:solidFill>
                <a:latin typeface="IPVVJM+Qanelas-Medium"/>
                <a:cs typeface="IPVVJM+Qanelas-Medium"/>
              </a:rPr>
              <a:t> </a:t>
            </a:r>
            <a:r>
              <a:rPr sz="1900" dirty="0">
                <a:solidFill>
                  <a:srgbClr val="727071"/>
                </a:solidFill>
                <a:latin typeface="IPVVJM+Qanelas-Medium"/>
                <a:cs typeface="IPVVJM+Qanelas-Medium"/>
              </a:rPr>
              <a:t>в</a:t>
            </a:r>
            <a:r>
              <a:rPr sz="1900" spc="-76" dirty="0">
                <a:solidFill>
                  <a:srgbClr val="727071"/>
                </a:solidFill>
                <a:latin typeface="IPVVJM+Qanelas-Medium"/>
                <a:cs typeface="IPVVJM+Qanelas-Medium"/>
              </a:rPr>
              <a:t> </a:t>
            </a:r>
            <a:r>
              <a:rPr sz="1900" spc="-50" dirty="0">
                <a:solidFill>
                  <a:srgbClr val="727071"/>
                </a:solidFill>
                <a:latin typeface="IPVVJM+Qanelas-Medium"/>
                <a:cs typeface="IPVVJM+Qanelas-Medium"/>
              </a:rPr>
              <a:t>день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19869" y="6001855"/>
            <a:ext cx="1557972" cy="378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84774"/>
                </a:solidFill>
                <a:latin typeface="LMJVWE+BebasNeueBold"/>
                <a:cs typeface="LMJVWE+BebasNeueBold"/>
              </a:rPr>
              <a:t>опрошенных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54000" y="6204548"/>
            <a:ext cx="4112894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EFE"/>
                </a:solidFill>
                <a:latin typeface="TULDBU+Qanelas-Light"/>
                <a:cs typeface="TULDBU+Qanelas-Light"/>
              </a:rPr>
              <a:t>По </a:t>
            </a:r>
            <a:r>
              <a:rPr sz="1000" spc="-13" dirty="0">
                <a:solidFill>
                  <a:srgbClr val="FFFEFE"/>
                </a:solidFill>
                <a:latin typeface="TULDBU+Qanelas-Light"/>
                <a:cs typeface="TULDBU+Qanelas-Light"/>
              </a:rPr>
              <a:t>результатам</a:t>
            </a:r>
            <a:r>
              <a:rPr sz="1000" spc="13" dirty="0">
                <a:solidFill>
                  <a:srgbClr val="FFFEFE"/>
                </a:solidFill>
                <a:latin typeface="TULDBU+Qanelas-Light"/>
                <a:cs typeface="TULDBU+Qanelas-Light"/>
              </a:rPr>
              <a:t> </a:t>
            </a:r>
            <a:r>
              <a:rPr sz="1000" dirty="0">
                <a:solidFill>
                  <a:srgbClr val="FFFEFE"/>
                </a:solidFill>
                <a:latin typeface="TULDBU+Qanelas-Light"/>
                <a:cs typeface="TULDBU+Qanelas-Light"/>
              </a:rPr>
              <a:t>исследования «Школьники: ориентиры и ценности»,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EFE"/>
                </a:solidFill>
                <a:latin typeface="TULDBU+Qanelas-Light"/>
                <a:cs typeface="TULDBU+Qanelas-Light"/>
              </a:rPr>
              <a:t>проведенного Фондом «Национальные ресурсы образования».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000" y="208455"/>
            <a:ext cx="11664655" cy="569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sz="3900" spc="-28" dirty="0">
                <a:solidFill>
                  <a:srgbClr val="FFFEFE"/>
                </a:solidFill>
                <a:latin typeface="LMJVWE+BebasNeueBold"/>
                <a:cs typeface="LMJVWE+BebasNeueBold"/>
              </a:rPr>
              <a:t>Рекомендации</a:t>
            </a:r>
            <a:r>
              <a:rPr sz="3900" spc="-342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39" dirty="0">
                <a:solidFill>
                  <a:srgbClr val="FFFEFE"/>
                </a:solidFill>
                <a:latin typeface="LMJVWE+BebasNeueBold"/>
                <a:cs typeface="LMJVWE+BebasNeueBold"/>
              </a:rPr>
              <a:t>по</a:t>
            </a:r>
            <a:r>
              <a:rPr sz="3900" spc="-331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32" dirty="0">
                <a:solidFill>
                  <a:srgbClr val="FFFEFE"/>
                </a:solidFill>
                <a:latin typeface="LMJVWE+BebasNeueBold"/>
                <a:cs typeface="LMJVWE+BebasNeueBold"/>
              </a:rPr>
              <a:t>безопасному</a:t>
            </a:r>
            <a:r>
              <a:rPr sz="3900" spc="-342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20" dirty="0">
                <a:solidFill>
                  <a:srgbClr val="FFFEFE"/>
                </a:solidFill>
                <a:latin typeface="LMJVWE+BebasNeueBold"/>
                <a:cs typeface="LMJVWE+BebasNeueBold"/>
              </a:rPr>
              <a:t>поиску</a:t>
            </a:r>
            <a:r>
              <a:rPr sz="3900" spc="-354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29" dirty="0">
                <a:solidFill>
                  <a:srgbClr val="FFFEFE"/>
                </a:solidFill>
                <a:latin typeface="LMJVWE+BebasNeueBold"/>
                <a:cs typeface="LMJVWE+BebasNeueBold"/>
              </a:rPr>
              <a:t>информации</a:t>
            </a:r>
            <a:r>
              <a:rPr sz="3900" spc="-341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LMJVWE+BebasNeueBold"/>
                <a:cs typeface="LMJVWE+BebasNeueBold"/>
              </a:rPr>
              <a:t>в</a:t>
            </a:r>
            <a:r>
              <a:rPr sz="3900" spc="-37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LMJVWE+BebasNeueBold"/>
                <a:cs typeface="LMJVWE+BebasNeueBold"/>
              </a:rPr>
              <a:t>сети</a:t>
            </a:r>
            <a:r>
              <a:rPr sz="3900" spc="-364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18" dirty="0">
                <a:solidFill>
                  <a:srgbClr val="FFFEFE"/>
                </a:solidFill>
                <a:latin typeface="LMJVWE+BebasNeueBold"/>
                <a:cs typeface="LMJVWE+BebasNeueBold"/>
              </a:rPr>
              <a:t>Интернет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2277" y="1448526"/>
            <a:ext cx="7823110" cy="6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НЕ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СКАЧИВАЙТЕ</a:t>
            </a:r>
            <a:r>
              <a:rPr sz="1700" spc="-7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ИНФОРМАЦИЮ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ДЛЯ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ВЫПОЛНЕНИЯ</a:t>
            </a:r>
            <a:r>
              <a:rPr sz="1700" spc="-81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-23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РАБОТ</a:t>
            </a:r>
            <a:r>
              <a:rPr sz="1700" spc="-4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ПО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УЧЕБЕ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С</a:t>
            </a:r>
            <a:r>
              <a:rPr sz="1700" spc="-6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НЕПРОВЕРЕННЫХ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ИСТОЧНИКОВ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72277" y="2225766"/>
            <a:ext cx="7896086" cy="874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spc="1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ИСПОЛЬЗУЙТЕ</a:t>
            </a:r>
            <a:r>
              <a:rPr sz="1700" spc="-81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АВТОРОВ,</a:t>
            </a:r>
            <a:r>
              <a:rPr sz="1700" spc="-145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ЧЕЙ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1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АВТОРИТЕТ</a:t>
            </a:r>
            <a:r>
              <a:rPr sz="1700" spc="-78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НЕ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ВЫЗЫВАЕТ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СОМНЕНИЙ</a:t>
            </a:r>
          </a:p>
          <a:p>
            <a:pPr marL="0" marR="0">
              <a:lnSpc>
                <a:spcPts val="2505"/>
              </a:lnSpc>
              <a:spcBef>
                <a:spcPts val="1574"/>
              </a:spcBef>
              <a:spcAft>
                <a:spcPts val="0"/>
              </a:spcAft>
            </a:pPr>
            <a:r>
              <a:rPr sz="1700" spc="1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ПОЛЬЗУЙТЕСЬ</a:t>
            </a:r>
            <a:r>
              <a:rPr sz="1700" spc="-81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ОФИЦИАЛЬНЫМИ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ЭНЦИКЛОПЕДИЯМИ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</a:t>
            </a:r>
            <a:r>
              <a:rPr sz="1700" spc="-6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3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СЛОВАРЯМИ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2277" y="3262085"/>
            <a:ext cx="5794298" cy="3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ПРОВЕРЯЙТЕ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5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ИСПОЛЬЗОВАННУЮ</a:t>
            </a:r>
            <a:r>
              <a:rPr sz="1700" spc="-8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3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ИНФОРМАЦИЮ.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2277" y="3521165"/>
            <a:ext cx="9738146" cy="6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spc="14" dirty="0">
                <a:solidFill>
                  <a:srgbClr val="3B3B3A"/>
                </a:solidFill>
                <a:latin typeface="JPTKDK+Circe-Bold"/>
                <a:cs typeface="JPTKDK+Circe-Bold"/>
              </a:rPr>
              <a:t>САЙТ</a:t>
            </a:r>
            <a:r>
              <a:rPr sz="1700" spc="-61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ДОЛЖЕН</a:t>
            </a:r>
            <a:r>
              <a:rPr sz="1700" spc="-51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-17" dirty="0">
                <a:solidFill>
                  <a:srgbClr val="3B3B3A"/>
                </a:solidFill>
                <a:latin typeface="JPTKDK+Circe-Bold"/>
                <a:cs typeface="JPTKDK+Circe-Bold"/>
              </a:rPr>
              <a:t>СОДЕРЖАТЬ</a:t>
            </a:r>
            <a:r>
              <a:rPr sz="1700" spc="-30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СВЕДЕНИЯ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ОБ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АВТОРСТВЕ,</a:t>
            </a:r>
            <a:r>
              <a:rPr sz="1700" spc="-13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КОНТАКТНЫЕ</a:t>
            </a:r>
            <a:r>
              <a:rPr sz="1700" spc="-4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6" dirty="0">
                <a:solidFill>
                  <a:srgbClr val="3B3B3A"/>
                </a:solidFill>
                <a:latin typeface="JPTKDK+Circe-Bold"/>
                <a:cs typeface="JPTKDK+Circe-Bold"/>
              </a:rPr>
              <a:t>ДАННЫЕ,</a:t>
            </a:r>
            <a:r>
              <a:rPr sz="1700" spc="-141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ССЫЛКИ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НА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ИСТОЧНИКИ</a:t>
            </a:r>
            <a:r>
              <a:rPr sz="1700" spc="-53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ИНФОРМАЦИИ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72277" y="4298405"/>
            <a:ext cx="6257835" cy="3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ПРОВЕРЯЙТЕ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ССЫЛКИ</a:t>
            </a:r>
            <a:r>
              <a:rPr sz="1700" spc="-7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НА</a:t>
            </a:r>
            <a:r>
              <a:rPr sz="1700" spc="-8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ИСТОЧНИКИ</a:t>
            </a:r>
            <a:r>
              <a:rPr sz="1700" spc="-74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700" spc="16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ИНФОРМАЦИИ.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86683" y="4531578"/>
            <a:ext cx="273519" cy="3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B3B3A"/>
                </a:solidFill>
                <a:latin typeface="RQKKKW+Circe-Bold"/>
                <a:cs typeface="RQKKKW+Circe-Bold"/>
              </a:rPr>
              <a:t>«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05638" y="4531578"/>
            <a:ext cx="485964" cy="3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»</a:t>
            </a:r>
            <a:r>
              <a:rPr sz="1700" spc="29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RQKKKW+Circe-Bold"/>
                <a:cs typeface="RQKKKW+Circe-Bold"/>
              </a:rPr>
              <a:t>«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72277" y="4557486"/>
            <a:ext cx="856796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НАПРИМЕР,</a:t>
            </a:r>
            <a:r>
              <a:rPr sz="1700" spc="-126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ЕСЛИ</a:t>
            </a:r>
            <a:r>
              <a:rPr sz="1700" spc="-53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ВЫ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ВИДИТЕ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-10" dirty="0">
                <a:solidFill>
                  <a:srgbClr val="3B3B3A"/>
                </a:solidFill>
                <a:latin typeface="JPTKDK+Circe-Bold"/>
                <a:cs typeface="JPTKDK+Circe-Bold"/>
              </a:rPr>
              <a:t>ФРАЗЫ</a:t>
            </a:r>
            <a:r>
              <a:rPr sz="1700" spc="916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ПО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ИССЛЕДОВАНИЯМ</a:t>
            </a:r>
            <a:r>
              <a:rPr sz="1700" spc="-55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1">
                <a:solidFill>
                  <a:srgbClr val="3B3B3A"/>
                </a:solidFill>
                <a:latin typeface="JPTKDK+Circe-Bold"/>
                <a:cs typeface="JPTKDK+Circe-Bold"/>
              </a:rPr>
              <a:t>УЧЕНЫХ</a:t>
            </a:r>
            <a:r>
              <a:rPr sz="1700" spc="526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mtClean="0">
                <a:solidFill>
                  <a:srgbClr val="3B3B3A"/>
                </a:solidFill>
                <a:latin typeface="JPTKDK+Circe-Bold"/>
                <a:cs typeface="JPTKDK+Circe-Bold"/>
              </a:rPr>
              <a:t>,</a:t>
            </a:r>
            <a:r>
              <a:rPr sz="1700" spc="827" smtClean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lang="ru-RU" sz="1700" spc="827" dirty="0" smtClean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2" smtClean="0">
                <a:solidFill>
                  <a:srgbClr val="3B3B3A"/>
                </a:solidFill>
                <a:latin typeface="JPTKDK+Circe-Bold"/>
                <a:cs typeface="JPTKDK+Circe-Bold"/>
              </a:rPr>
              <a:t>КАК</a:t>
            </a:r>
            <a:endParaRPr sz="1700" spc="12" dirty="0">
              <a:solidFill>
                <a:srgbClr val="3B3B3A"/>
              </a:solidFill>
              <a:latin typeface="JPTKDK+Circe-Bold"/>
              <a:cs typeface="JPTKDK+Circe-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1886" y="4790657"/>
            <a:ext cx="273519" cy="3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2492" y="4816565"/>
            <a:ext cx="879790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5"/>
              </a:lnSpc>
              <a:spcBef>
                <a:spcPts val="0"/>
              </a:spcBef>
              <a:spcAft>
                <a:spcPts val="0"/>
              </a:spcAft>
            </a:pPr>
            <a:r>
              <a:rPr sz="1700">
                <a:solidFill>
                  <a:srgbClr val="3B3B3A"/>
                </a:solidFill>
                <a:latin typeface="JPTKDK+Circe-Bold"/>
                <a:cs typeface="JPTKDK+Circe-Bold"/>
              </a:rPr>
              <a:t>УТВЕРЖДАЮТ</a:t>
            </a:r>
            <a:r>
              <a:rPr sz="1700" spc="-5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6" smtClean="0">
                <a:solidFill>
                  <a:srgbClr val="3B3B3A"/>
                </a:solidFill>
                <a:latin typeface="JPTKDK+Circe-Bold"/>
                <a:cs typeface="JPTKDK+Circe-Bold"/>
              </a:rPr>
              <a:t>СПЕЦИАЛИСТЫ</a:t>
            </a:r>
            <a:r>
              <a:rPr sz="1700" spc="521" smtClean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mtClean="0">
                <a:solidFill>
                  <a:srgbClr val="3B3B3A"/>
                </a:solidFill>
                <a:latin typeface="JPTKDK+Circe-Bold"/>
                <a:cs typeface="JPTKDK+Circe-Bold"/>
              </a:rPr>
              <a:t>,</a:t>
            </a:r>
            <a:r>
              <a:rPr sz="1700" spc="-125" smtClean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mtClean="0">
                <a:solidFill>
                  <a:srgbClr val="3B3B3A"/>
                </a:solidFill>
                <a:latin typeface="JPTKDK+Circe-Bold"/>
                <a:cs typeface="JPTKDK+Circe-Bold"/>
              </a:rPr>
              <a:t>СЛЕДУЕТ</a:t>
            </a:r>
            <a:r>
              <a:rPr sz="1700" spc="-46" smtClean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НАЙТИ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7" dirty="0">
                <a:solidFill>
                  <a:srgbClr val="3B3B3A"/>
                </a:solidFill>
                <a:latin typeface="JPTKDK+Circe-Bold"/>
                <a:cs typeface="JPTKDK+Circe-Bold"/>
              </a:rPr>
              <a:t>ТЕ</a:t>
            </a:r>
            <a:r>
              <a:rPr sz="1700" spc="-6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4" dirty="0">
                <a:solidFill>
                  <a:srgbClr val="3B3B3A"/>
                </a:solidFill>
                <a:latin typeface="JPTKDK+Circe-Bold"/>
                <a:cs typeface="JPTKDK+Circe-Bold"/>
              </a:rPr>
              <a:t>САМЫЕ</a:t>
            </a:r>
            <a:r>
              <a:rPr sz="1700" spc="-61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ИССЛЕДОВАНИЯ</a:t>
            </a:r>
            <a:r>
              <a:rPr sz="1700" spc="-54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dirty="0">
                <a:solidFill>
                  <a:srgbClr val="3B3B3A"/>
                </a:solidFill>
                <a:latin typeface="JPTKDK+Circe-Bold"/>
                <a:cs typeface="JPTKDK+Circe-Bold"/>
              </a:rPr>
              <a:t>И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spc="10" dirty="0">
                <a:solidFill>
                  <a:srgbClr val="3B3B3A"/>
                </a:solidFill>
                <a:latin typeface="JPTKDK+Circe-Bold"/>
                <a:cs typeface="JPTKDK+Circe-Bold"/>
              </a:rPr>
              <a:t>УТВЕРЖДЕНИЯ</a:t>
            </a:r>
            <a:r>
              <a:rPr sz="1700" spc="-57" dirty="0">
                <a:solidFill>
                  <a:srgbClr val="3B3B3A"/>
                </a:solidFill>
                <a:latin typeface="JPTKDK+Circe-Bold"/>
                <a:cs typeface="JPTKDK+Circe-Bold"/>
              </a:rPr>
              <a:t> </a:t>
            </a:r>
            <a:r>
              <a:rPr sz="1700" spc="11" dirty="0">
                <a:solidFill>
                  <a:srgbClr val="3B3B3A"/>
                </a:solidFill>
                <a:latin typeface="JPTKDK+Circe-Bold"/>
                <a:cs typeface="JPTKDK+Circe-Bold"/>
              </a:rPr>
              <a:t>СПЕЦИАЛИСТОВ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71200" y="5654594"/>
            <a:ext cx="5117337" cy="412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UBGTRR+Circe-Regular"/>
                <a:cs typeface="UBGTRR+Circe-Regular"/>
              </a:rPr>
              <a:t>Нередки случаи увольнений из-за плагиата.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71200" y="5959394"/>
            <a:ext cx="9857485" cy="412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Так,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2018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году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за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плагиат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диссертации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уволен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ректор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Курганского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университета.*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31449" y="6569376"/>
            <a:ext cx="168097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06F70"/>
                </a:solidFill>
                <a:latin typeface="TULDBU+Qanelas-Light"/>
                <a:cs typeface="TULDBU+Qanelas-Light"/>
              </a:rPr>
              <a:t>*По данным </a:t>
            </a:r>
            <a:r>
              <a:rPr sz="1000" spc="-11" dirty="0">
                <a:solidFill>
                  <a:srgbClr val="706F70"/>
                </a:solidFill>
                <a:latin typeface="TULDBU+Qanelas-Light"/>
                <a:cs typeface="TULDBU+Qanelas-Light"/>
              </a:rPr>
              <a:t>www.znak.com.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07979" y="291501"/>
            <a:ext cx="4499153" cy="569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sz="3900" spc="-45" dirty="0">
                <a:solidFill>
                  <a:srgbClr val="FFFEFE"/>
                </a:solidFill>
                <a:latin typeface="LMJVWE+BebasNeueBold"/>
                <a:cs typeface="LMJVWE+BebasNeueBold"/>
              </a:rPr>
              <a:t>Общение</a:t>
            </a:r>
            <a:r>
              <a:rPr sz="3900" spc="-325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LMJVWE+BebasNeueBold"/>
                <a:cs typeface="LMJVWE+BebasNeueBold"/>
              </a:rPr>
              <a:t>с</a:t>
            </a:r>
            <a:r>
              <a:rPr sz="3900" spc="-37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31" dirty="0">
                <a:solidFill>
                  <a:srgbClr val="FFFEFE"/>
                </a:solidFill>
                <a:latin typeface="LMJVWE+BebasNeueBold"/>
                <a:cs typeface="LMJVWE+BebasNeueBold"/>
              </a:rPr>
              <a:t>незнакомцами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814" y="1624597"/>
            <a:ext cx="9702408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8"/>
              </a:lnSpc>
            </a:pPr>
            <a:r>
              <a:rPr sz="2000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СТАРА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ЙСЯ</a:t>
            </a:r>
            <a:r>
              <a:rPr lang="ru-RU" sz="2000" spc="-58" dirty="0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spc="16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НЕ</a:t>
            </a:r>
            <a:r>
              <a:rPr sz="2000" spc="-79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РАЗГОВАРИВАТЬ</a:t>
            </a:r>
            <a:r>
              <a:rPr lang="ru-RU" sz="2000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С</a:t>
            </a:r>
            <a:r>
              <a:rPr sz="2000" spc="-64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spc="11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НЕЗНАКОМЦАМИ</a:t>
            </a:r>
            <a:r>
              <a:rPr sz="2000" spc="-74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spc="16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НИ</a:t>
            </a:r>
            <a:r>
              <a:rPr sz="2000" spc="-79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spc="16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НА</a:t>
            </a:r>
            <a:r>
              <a:rPr sz="2000" spc="-79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УЛИЦЕ,</a:t>
            </a:r>
            <a:r>
              <a:rPr lang="ru-RU" sz="2000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spc="16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НИ</a:t>
            </a:r>
            <a:r>
              <a:rPr sz="2000" spc="-79" dirty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В</a:t>
            </a:r>
            <a:r>
              <a:rPr sz="2000" spc="-64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sz="2000" spc="16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Times New Roman" pitchFamily="18" charset="0"/>
              </a:rPr>
              <a:t>ИНТЕРНЕТЕ</a:t>
            </a:r>
            <a:endParaRPr lang="ru-RU" sz="2000" spc="16" dirty="0" smtClean="0">
              <a:solidFill>
                <a:schemeClr val="bg1"/>
              </a:solidFill>
              <a:latin typeface="Candara" pitchFamily="34" charset="0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ts val="2358"/>
              </a:lnSpc>
            </a:pPr>
            <a:endParaRPr lang="ru-RU" sz="2000" spc="16" dirty="0" smtClean="0">
              <a:solidFill>
                <a:schemeClr val="bg1"/>
              </a:solidFill>
              <a:latin typeface="Candara" pitchFamily="34" charset="0"/>
              <a:ea typeface="Batang" pitchFamily="18" charset="-127"/>
              <a:cs typeface="Times New Roman" pitchFamily="18" charset="0"/>
            </a:endParaRPr>
          </a:p>
          <a:p>
            <a:pPr>
              <a:lnSpc>
                <a:spcPts val="2358"/>
              </a:lnSpc>
            </a:pP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РАССКАЗЫВАЙ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ЛИЧНУЮ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ИНФОРМАЦИЮ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ЧЕЛОВЕКУ,</a:t>
            </a:r>
            <a:r>
              <a:rPr lang="ru-RU" sz="2000" spc="-132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-11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КОТОРОГО</a:t>
            </a:r>
            <a:r>
              <a:rPr lang="ru-RU" sz="2000" spc="-52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ВИДЕЛ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ВЖИВУЮ</a:t>
            </a:r>
          </a:p>
          <a:p>
            <a:pPr>
              <a:lnSpc>
                <a:spcPts val="2358"/>
              </a:lnSpc>
            </a:pPr>
            <a:endParaRPr lang="ru-RU" sz="2000" spc="16" dirty="0" smtClean="0">
              <a:solidFill>
                <a:schemeClr val="bg1"/>
              </a:solidFill>
              <a:latin typeface="Candara" pitchFamily="34" charset="0"/>
              <a:cs typeface="VAGAKU+Circe-ExtraBold"/>
            </a:endParaRPr>
          </a:p>
          <a:p>
            <a:pPr>
              <a:lnSpc>
                <a:spcPts val="2358"/>
              </a:lnSpc>
            </a:pP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РАССКАЗЫВАЙ </a:t>
            </a:r>
            <a:r>
              <a:rPr lang="ru-RU" sz="2000" spc="-64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-15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ТОГО,</a:t>
            </a:r>
            <a:r>
              <a:rPr lang="ru-RU" sz="2000" spc="-115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ЧЕГО</a:t>
            </a:r>
            <a:r>
              <a:rPr lang="ru-RU" sz="2000" spc="-6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4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СТЕСНЯЕШЬСЯ,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ЕСЛИ</a:t>
            </a:r>
            <a:r>
              <a:rPr lang="ru-RU" sz="2000" spc="-6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ХОЧЕШЬ,</a:t>
            </a:r>
            <a:r>
              <a:rPr lang="ru-RU" sz="2000" spc="-13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ЧТОБЫ</a:t>
            </a:r>
            <a:r>
              <a:rPr lang="ru-RU" sz="2000" spc="-67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-32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ЭТО</a:t>
            </a:r>
            <a:r>
              <a:rPr lang="ru-RU" sz="2000" spc="-31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ВСЕ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УЗНАЛИ</a:t>
            </a:r>
          </a:p>
          <a:p>
            <a:pPr>
              <a:lnSpc>
                <a:spcPts val="2358"/>
              </a:lnSpc>
            </a:pPr>
            <a:endParaRPr lang="ru-RU" sz="2000" spc="16" dirty="0" smtClean="0">
              <a:solidFill>
                <a:schemeClr val="bg1"/>
              </a:solidFill>
              <a:latin typeface="Candara" pitchFamily="34" charset="0"/>
              <a:cs typeface="VAGAKU+Circe-ExtraBold"/>
            </a:endParaRPr>
          </a:p>
          <a:p>
            <a:pPr>
              <a:lnSpc>
                <a:spcPts val="2358"/>
              </a:lnSpc>
            </a:pPr>
            <a:r>
              <a:rPr lang="ru-RU" sz="2000" spc="15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ПОМНИ,</a:t>
            </a:r>
            <a:r>
              <a:rPr lang="ru-RU" sz="2000" spc="-144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ЧТО</a:t>
            </a:r>
            <a:r>
              <a:rPr lang="ru-RU" sz="2000" spc="-55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В</a:t>
            </a:r>
            <a:r>
              <a:rPr lang="ru-RU" sz="2000" spc="-64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ИНТЕРНЕТЕ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МОЖНО ПРЕДСТАВИТЬСЯ</a:t>
            </a:r>
            <a:r>
              <a:rPr lang="ru-RU" sz="2000" spc="-68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КЕМ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УГОДНО</a:t>
            </a:r>
          </a:p>
          <a:p>
            <a:pPr>
              <a:lnSpc>
                <a:spcPts val="2358"/>
              </a:lnSpc>
            </a:pPr>
            <a:endParaRPr lang="ru-RU" sz="2000" dirty="0" smtClean="0">
              <a:solidFill>
                <a:schemeClr val="bg1"/>
              </a:solidFill>
              <a:latin typeface="Candara" pitchFamily="34" charset="0"/>
              <a:cs typeface="VAGAKU+Circe-ExtraBold"/>
            </a:endParaRPr>
          </a:p>
          <a:p>
            <a:pPr>
              <a:lnSpc>
                <a:spcPts val="2358"/>
              </a:lnSpc>
            </a:pP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НАСТОРОЖИСЬ,</a:t>
            </a:r>
            <a:r>
              <a:rPr lang="ru-RU" sz="2000" spc="-132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ЕСЛИ</a:t>
            </a:r>
            <a:r>
              <a:rPr lang="ru-RU" sz="2000" spc="-6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В</a:t>
            </a:r>
            <a:r>
              <a:rPr lang="ru-RU" sz="2000" spc="-64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ИНТЕРНЕТЕ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ИНТЕРЕСУЮТСЯ</a:t>
            </a:r>
            <a:r>
              <a:rPr lang="ru-RU" sz="2000" spc="-67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БЛАГОСОСТОЯНИЕМ Т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ВОЕЙ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СЕМЬИ</a:t>
            </a:r>
          </a:p>
          <a:p>
            <a:pPr>
              <a:lnSpc>
                <a:spcPts val="2358"/>
              </a:lnSpc>
            </a:pPr>
            <a:endParaRPr lang="ru-RU" sz="2000" spc="16" dirty="0" smtClean="0">
              <a:solidFill>
                <a:schemeClr val="bg1"/>
              </a:solidFill>
              <a:latin typeface="Candara" pitchFamily="34" charset="0"/>
              <a:cs typeface="VAGAKU+Circe-ExtraBold"/>
            </a:endParaRPr>
          </a:p>
          <a:p>
            <a:pPr>
              <a:lnSpc>
                <a:spcPts val="2358"/>
              </a:lnSpc>
            </a:pP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ПУБЛИКУЙ СВОИ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2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ГЕОЛОКАЦИИ, </a:t>
            </a:r>
            <a:r>
              <a:rPr lang="ru-RU" sz="2000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ЧТОБЫ</a:t>
            </a:r>
            <a:r>
              <a:rPr lang="ru-RU" sz="2000" spc="-67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2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ЗЛОУМЫШЛЕННИКИ ТЕБЯ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НЕ</a:t>
            </a:r>
            <a:r>
              <a:rPr lang="ru-RU" sz="2000" spc="-79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 </a:t>
            </a:r>
            <a:r>
              <a:rPr lang="ru-RU" sz="2000" spc="16" dirty="0" smtClean="0">
                <a:solidFill>
                  <a:schemeClr val="bg1"/>
                </a:solidFill>
                <a:latin typeface="Candara" pitchFamily="34" charset="0"/>
                <a:cs typeface="VAGAKU+Circe-ExtraBold"/>
              </a:rPr>
              <a:t>НАШЛИ</a:t>
            </a:r>
          </a:p>
          <a:p>
            <a:pPr marL="0" marR="0">
              <a:lnSpc>
                <a:spcPts val="2358"/>
              </a:lnSpc>
              <a:spcBef>
                <a:spcPts val="0"/>
              </a:spcBef>
              <a:spcAft>
                <a:spcPts val="0"/>
              </a:spcAft>
            </a:pPr>
            <a:endParaRPr sz="2000" spc="16" dirty="0">
              <a:solidFill>
                <a:schemeClr val="bg1"/>
              </a:solidFill>
              <a:latin typeface="Candara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1382" y="395262"/>
            <a:ext cx="6033097" cy="569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sz="3900" spc="-37" dirty="0">
                <a:solidFill>
                  <a:srgbClr val="FFFEFE"/>
                </a:solidFill>
                <a:latin typeface="LMJVWE+BebasNeueBold"/>
                <a:cs typeface="LMJVWE+BebasNeueBold"/>
              </a:rPr>
              <a:t>Оскорбление</a:t>
            </a:r>
            <a:r>
              <a:rPr sz="3900" spc="-333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30" dirty="0">
                <a:solidFill>
                  <a:srgbClr val="FFFEFE"/>
                </a:solidFill>
                <a:latin typeface="LMJVWE+BebasNeueBold"/>
                <a:cs typeface="LMJVWE+BebasNeueBold"/>
              </a:rPr>
              <a:t>личности</a:t>
            </a:r>
            <a:r>
              <a:rPr sz="3900" spc="-34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LMJVWE+BebasNeueBold"/>
                <a:cs typeface="LMJVWE+BebasNeueBold"/>
              </a:rPr>
              <a:t>в</a:t>
            </a:r>
            <a:r>
              <a:rPr sz="3900" spc="-37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15" dirty="0">
                <a:solidFill>
                  <a:srgbClr val="FFFEFE"/>
                </a:solidFill>
                <a:latin typeface="LMJVWE+BebasNeueBold"/>
                <a:cs typeface="LMJVWE+BebasNeueBold"/>
              </a:rPr>
              <a:t>Интернете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999" y="1949513"/>
            <a:ext cx="5713730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500" spc="-62" dirty="0">
                <a:solidFill>
                  <a:srgbClr val="FFFEFE"/>
                </a:solidFill>
                <a:latin typeface="JPTKDK+Circe-Bold"/>
                <a:cs typeface="JPTKDK+Circe-Bold"/>
              </a:rPr>
              <a:t>не</a:t>
            </a:r>
            <a:r>
              <a:rPr sz="2500" spc="-15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500" spc="-63" dirty="0">
                <a:solidFill>
                  <a:srgbClr val="FFFEFE"/>
                </a:solidFill>
                <a:latin typeface="JPTKDK+Circe-Bold"/>
                <a:cs typeface="JPTKDK+Circe-Bold"/>
              </a:rPr>
              <a:t>вступайте</a:t>
            </a:r>
            <a:r>
              <a:rPr sz="2500" spc="-157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5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2500" spc="-219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500" spc="-63" dirty="0">
                <a:solidFill>
                  <a:srgbClr val="FFFEFE"/>
                </a:solidFill>
                <a:latin typeface="JPTKDK+Circe-Bold"/>
                <a:cs typeface="JPTKDK+Circe-Bold"/>
              </a:rPr>
              <a:t>перепалку</a:t>
            </a:r>
            <a:r>
              <a:rPr sz="2500" spc="-157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500" dirty="0">
                <a:solidFill>
                  <a:srgbClr val="FFFEFE"/>
                </a:solidFill>
                <a:latin typeface="JPTKDK+Circe-Bold"/>
                <a:cs typeface="JPTKDK+Circe-Bold"/>
              </a:rPr>
              <a:t>с</a:t>
            </a:r>
            <a:r>
              <a:rPr sz="2500" spc="-219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500" spc="-62">
                <a:solidFill>
                  <a:srgbClr val="FFFEFE"/>
                </a:solidFill>
                <a:latin typeface="JPTKDK+Circe-Bold"/>
                <a:cs typeface="JPTKDK+Circe-Bold"/>
              </a:rPr>
              <a:t>теми</a:t>
            </a:r>
            <a:r>
              <a:rPr sz="2500" spc="-157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500" spc="-62" smtClean="0">
                <a:solidFill>
                  <a:srgbClr val="FFFEFE"/>
                </a:solidFill>
                <a:latin typeface="JPTKDK+Circe-Bold"/>
                <a:cs typeface="JPTKDK+Circe-Bold"/>
              </a:rPr>
              <a:t>людьми,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целью</a:t>
            </a:r>
            <a:r>
              <a:rPr lang="ru-RU" sz="2500" spc="-156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которых</a:t>
            </a:r>
            <a:r>
              <a:rPr lang="ru-RU" sz="2500" spc="-156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является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осознанная п</a:t>
            </a:r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ровокация;</a:t>
            </a:r>
          </a:p>
          <a:p>
            <a:endParaRPr lang="ru-RU" sz="2500" spc="-62" dirty="0" smtClean="0">
              <a:solidFill>
                <a:srgbClr val="FFFEFE"/>
              </a:solidFill>
              <a:latin typeface="JPTKDK+Circe-Bold"/>
              <a:cs typeface="JPTKDK+Circe-Bold"/>
            </a:endParaRPr>
          </a:p>
          <a:p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не</a:t>
            </a:r>
            <a:r>
              <a:rPr lang="ru-RU" sz="2500" spc="-156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стоит</a:t>
            </a:r>
            <a:r>
              <a:rPr lang="ru-RU" sz="2500" spc="-156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реагировать,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если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вы получили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оскорбительное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сообщение.</a:t>
            </a:r>
          </a:p>
          <a:p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Необходимо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просто</a:t>
            </a:r>
            <a:r>
              <a:rPr lang="ru-RU" sz="2500" spc="-156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прекратить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с</a:t>
            </a:r>
          </a:p>
          <a:p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человеком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3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общение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и</a:t>
            </a:r>
            <a:r>
              <a:rPr lang="ru-RU" sz="2500" spc="-219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закрыть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свою</a:t>
            </a:r>
          </a:p>
          <a:p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страницу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от</a:t>
            </a:r>
            <a:r>
              <a:rPr lang="ru-RU" sz="2500" spc="-157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посторонних</a:t>
            </a:r>
            <a:r>
              <a:rPr lang="ru-RU" sz="2500" spc="-156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lang="ru-RU" sz="2500" spc="-62" dirty="0" smtClean="0">
                <a:solidFill>
                  <a:srgbClr val="FFFEFE"/>
                </a:solidFill>
                <a:latin typeface="JPTKDK+Circe-Bold"/>
                <a:cs typeface="JPTKDK+Circe-Bold"/>
              </a:rPr>
              <a:t>лиц</a:t>
            </a:r>
            <a:endParaRPr sz="2500" spc="-62" dirty="0">
              <a:solidFill>
                <a:srgbClr val="FFFEFE"/>
              </a:solidFill>
              <a:latin typeface="JPTKDK+Circe-Bold"/>
              <a:cs typeface="JPTKDK+Circe-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999" y="2330513"/>
            <a:ext cx="5182552" cy="45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84"/>
              </a:lnSpc>
              <a:spcBef>
                <a:spcPts val="0"/>
              </a:spcBef>
              <a:spcAft>
                <a:spcPts val="0"/>
              </a:spcAft>
            </a:pPr>
            <a:endParaRPr sz="2500" spc="-63" dirty="0">
              <a:solidFill>
                <a:srgbClr val="FFFEFE"/>
              </a:solidFill>
              <a:latin typeface="JPTKDK+Circe-Bold"/>
              <a:cs typeface="JPTKDK+Circe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3999" y="3854513"/>
            <a:ext cx="5558789" cy="45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84"/>
              </a:lnSpc>
              <a:spcBef>
                <a:spcPts val="0"/>
              </a:spcBef>
              <a:spcAft>
                <a:spcPts val="0"/>
              </a:spcAft>
            </a:pPr>
            <a:endParaRPr sz="2500" spc="-62" dirty="0">
              <a:solidFill>
                <a:srgbClr val="FFFEFE"/>
              </a:solidFill>
              <a:latin typeface="JPTKDK+Circe-Bold"/>
              <a:cs typeface="JPTKDK+Circe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3199" y="5826396"/>
            <a:ext cx="9802876" cy="717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UBGTRR+Circe-Regular"/>
                <a:cs typeface="UBGTRR+Circe-Regular"/>
              </a:rPr>
              <a:t>Не используйте Интернет для травли других людей.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Помните,</a:t>
            </a:r>
            <a:r>
              <a:rPr sz="2000" spc="-50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UBGTRR+Circe-Regular"/>
                <a:cs typeface="UBGTRR+Circe-Regular"/>
              </a:rPr>
              <a:t>что это может стать причиной возникновения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уголовной</a:t>
            </a:r>
            <a:r>
              <a:rPr sz="2000" spc="-76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000" dirty="0">
                <a:solidFill>
                  <a:srgbClr val="FFFEFE"/>
                </a:solidFill>
                <a:latin typeface="JPTKDK+Circe-Bold"/>
                <a:cs typeface="JPTKDK+Circe-Bold"/>
              </a:rPr>
              <a:t>ответственности.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6923" y="370344"/>
            <a:ext cx="610590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4"/>
              </a:lnSpc>
              <a:spcBef>
                <a:spcPts val="0"/>
              </a:spcBef>
              <a:spcAft>
                <a:spcPts val="0"/>
              </a:spcAft>
            </a:pPr>
            <a:r>
              <a:rPr sz="3900" spc="-38">
                <a:solidFill>
                  <a:srgbClr val="FFFEFE"/>
                </a:solidFill>
                <a:latin typeface="LMJVWE+BebasNeueBold"/>
                <a:cs typeface="LMJVWE+BebasNeueBold"/>
              </a:rPr>
              <a:t>Возможные</a:t>
            </a:r>
            <a:r>
              <a:rPr sz="3900" spc="-332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lang="ru-RU" sz="3900" spc="-332" dirty="0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spc="-42" smtClean="0">
                <a:solidFill>
                  <a:srgbClr val="FFFEFE"/>
                </a:solidFill>
                <a:latin typeface="LMJVWE+BebasNeueBold"/>
                <a:cs typeface="LMJVWE+BebasNeueBold"/>
              </a:rPr>
              <a:t>схемы</a:t>
            </a:r>
            <a:r>
              <a:rPr sz="3900" spc="-328" smtClean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lang="ru-RU" sz="3900" spc="-328" dirty="0" smtClean="0">
                <a:solidFill>
                  <a:srgbClr val="FFFEFE"/>
                </a:solidFill>
                <a:latin typeface="LMJVWE+BebasNeueBold"/>
                <a:cs typeface="LMJVWE+BebasNeueBold"/>
              </a:rPr>
              <a:t>  </a:t>
            </a:r>
            <a:r>
              <a:rPr sz="3900" spc="-36" smtClean="0">
                <a:solidFill>
                  <a:srgbClr val="FFFEFE"/>
                </a:solidFill>
                <a:latin typeface="LMJVWE+BebasNeueBold"/>
                <a:cs typeface="LMJVWE+BebasNeueBold"/>
              </a:rPr>
              <a:t>мошенничества</a:t>
            </a:r>
            <a:endParaRPr sz="3900" spc="-36" dirty="0">
              <a:solidFill>
                <a:srgbClr val="FFFEFE"/>
              </a:solidFill>
              <a:latin typeface="LMJVWE+BebasNeueBold"/>
              <a:cs typeface="LMJVWE+BebasNeue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6607" y="2220027"/>
            <a:ext cx="3422852" cy="29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3"/>
              </a:lnSpc>
            </a:pPr>
            <a:r>
              <a:rPr sz="14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ПОЛУЧЕНИЕ</a:t>
            </a:r>
            <a:r>
              <a:rPr sz="1400" spc="-62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400" spc="1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ДОСТУПА</a:t>
            </a:r>
            <a:r>
              <a:rPr sz="1400" spc="-65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400" dirty="0">
                <a:solidFill>
                  <a:srgbClr val="3B3B3A"/>
                </a:solidFill>
                <a:latin typeface="VAGAKU+Circe-ExtraBold"/>
                <a:cs typeface="VAGAKU+Circe-ExtraBold"/>
              </a:rPr>
              <a:t>К</a:t>
            </a:r>
            <a:r>
              <a:rPr sz="1400" spc="-55" dirty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400" spc="13">
                <a:solidFill>
                  <a:srgbClr val="3B3B3A"/>
                </a:solidFill>
                <a:latin typeface="VAGAKU+Circe-ExtraBold"/>
                <a:cs typeface="VAGAKU+Circe-ExtraBold"/>
              </a:rPr>
              <a:t>ЛОГИНАМ</a:t>
            </a:r>
            <a:r>
              <a:rPr sz="1400" spc="13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,</a:t>
            </a:r>
            <a:r>
              <a:rPr lang="ru-RU" sz="1400" spc="13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ПАРОЛЯМ,</a:t>
            </a:r>
            <a:r>
              <a:rPr lang="ru-RU" sz="1400" spc="-122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БАНКОВСКИМ</a:t>
            </a:r>
            <a:r>
              <a:rPr lang="ru-RU" sz="1400" spc="-63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ДАННЫМ </a:t>
            </a:r>
          </a:p>
          <a:p>
            <a:pPr>
              <a:lnSpc>
                <a:spcPts val="2063"/>
              </a:lnSpc>
            </a:pPr>
            <a:endParaRPr lang="ru-RU" sz="1400" spc="14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endParaRPr lang="ru-RU" sz="1400" spc="14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r>
              <a:rPr lang="ru-RU" sz="1400" spc="11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ПОДДЕЛЬНЫЕ</a:t>
            </a:r>
            <a:r>
              <a:rPr lang="ru-RU" sz="1400" spc="-66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МАГАЗИНЫ С</a:t>
            </a:r>
            <a:r>
              <a:rPr lang="ru-RU" sz="1400" spc="-55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ПРОДАЖЕЙ</a:t>
            </a:r>
            <a:r>
              <a:rPr lang="ru-RU" sz="1400" spc="-65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ЧЕРЕЗ</a:t>
            </a:r>
            <a:r>
              <a:rPr lang="ru-RU" sz="1400" spc="-69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ИНТЕРНЕТ</a:t>
            </a:r>
          </a:p>
          <a:p>
            <a:pPr>
              <a:lnSpc>
                <a:spcPts val="2063"/>
              </a:lnSpc>
            </a:pPr>
            <a:endParaRPr lang="ru-RU" sz="1400" spc="14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endParaRPr lang="ru-RU" sz="1400" spc="14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СБОРЫ</a:t>
            </a:r>
            <a:r>
              <a:rPr lang="ru-RU" sz="1400" spc="-69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СРЕДСТВ</a:t>
            </a:r>
            <a:r>
              <a:rPr lang="ru-RU" sz="1400" spc="-65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ДЛЯ </a:t>
            </a:r>
            <a:r>
              <a:rPr lang="ru-RU" sz="1400" spc="1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БЛАГОТВОРИТЕЛЬНОСТИ</a:t>
            </a:r>
            <a:endParaRPr lang="ru-RU" sz="1400" spc="14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endParaRPr lang="ru-RU" sz="1400" spc="14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1608" y="2335774"/>
            <a:ext cx="3342242" cy="312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4">
                <a:solidFill>
                  <a:srgbClr val="3B3B3A"/>
                </a:solidFill>
                <a:latin typeface="VAGAKU+Circe-ExtraBold"/>
                <a:cs typeface="VAGAKU+Circe-ExtraBold"/>
              </a:rPr>
              <a:t>САЙТЫ</a:t>
            </a:r>
            <a:r>
              <a:rPr sz="1400" spc="-69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sz="140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ЗНАКОМСТВ</a:t>
            </a: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ВИРУСНЫЙ</a:t>
            </a:r>
            <a:r>
              <a:rPr lang="ru-RU" sz="1400" spc="-55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КОНТЕНТ</a:t>
            </a: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3B3B3A"/>
              </a:solidFill>
              <a:latin typeface="VAGAKU+Circe-ExtraBold"/>
              <a:cs typeface="VAGAKU+Circe-ExtraBold"/>
            </a:endParaRPr>
          </a:p>
          <a:p>
            <a:pPr>
              <a:lnSpc>
                <a:spcPts val="2063"/>
              </a:lnSpc>
            </a:pP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ИНФОРМАЦИЯ</a:t>
            </a:r>
            <a:r>
              <a:rPr lang="ru-RU" sz="1400" spc="-69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О</a:t>
            </a:r>
            <a:r>
              <a:rPr lang="ru-RU" sz="1400" spc="-55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ЛЕГКОМ</a:t>
            </a:r>
          </a:p>
          <a:p>
            <a:pPr>
              <a:lnSpc>
                <a:spcPts val="1679"/>
              </a:lnSpc>
            </a:pP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ЗАРАБОТКЕ,</a:t>
            </a:r>
            <a:r>
              <a:rPr lang="ru-RU" sz="1400" spc="-111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РАЗМЕЩЕННАЯ</a:t>
            </a:r>
          </a:p>
          <a:p>
            <a:pPr>
              <a:lnSpc>
                <a:spcPts val="1680"/>
              </a:lnSpc>
            </a:pPr>
            <a:r>
              <a:rPr lang="ru-RU" sz="1400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В</a:t>
            </a:r>
            <a:r>
              <a:rPr lang="ru-RU" sz="1400" spc="-55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СЕТИ</a:t>
            </a:r>
            <a:r>
              <a:rPr lang="ru-RU" sz="1400" spc="-69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 </a:t>
            </a:r>
            <a:r>
              <a:rPr lang="ru-RU" sz="1400" spc="14" dirty="0" smtClean="0">
                <a:solidFill>
                  <a:srgbClr val="3B3B3A"/>
                </a:solidFill>
                <a:latin typeface="VAGAKU+Circe-ExtraBold"/>
                <a:cs typeface="VAGAKU+Circe-ExtraBold"/>
              </a:rPr>
              <a:t>ИНТЕРНЕТ</a:t>
            </a:r>
          </a:p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rgbClr val="3B3B3A"/>
              </a:solidFill>
              <a:latin typeface="VAGAKU+Circe-ExtraBold"/>
              <a:cs typeface="VAGAKU+Circe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5718" y="2625411"/>
            <a:ext cx="204495" cy="255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3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rgbClr val="3B3B3A"/>
              </a:solidFill>
              <a:latin typeface="UBGTRR+Circe-Regular"/>
              <a:cs typeface="UBGTRR+Circe-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5999" y="5977596"/>
            <a:ext cx="9834373" cy="4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Каждые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10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секунд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в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мире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совершаются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одно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интернет-преступление</a:t>
            </a:r>
            <a:r>
              <a:rPr sz="2400" spc="-91" dirty="0">
                <a:solidFill>
                  <a:srgbClr val="FFFEFE"/>
                </a:solidFill>
                <a:latin typeface="JPTKDK+Circe-Bold"/>
                <a:cs typeface="JPTKDK+Circe-Bold"/>
              </a:rPr>
              <a:t> </a:t>
            </a:r>
            <a:r>
              <a:rPr sz="2400" dirty="0">
                <a:solidFill>
                  <a:srgbClr val="FFFEFE"/>
                </a:solidFill>
                <a:latin typeface="JPTKDK+Circe-Bold"/>
                <a:cs typeface="JPTKDK+Circe-Bold"/>
              </a:rPr>
              <a:t>*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31558" y="6559751"/>
            <a:ext cx="211886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06F70"/>
                </a:solidFill>
                <a:latin typeface="TULDBU+Qanelas-Light"/>
                <a:cs typeface="TULDBU+Qanelas-Light"/>
              </a:rPr>
              <a:t>*По данным </a:t>
            </a:r>
            <a:r>
              <a:rPr sz="1000" spc="-11" dirty="0">
                <a:solidFill>
                  <a:srgbClr val="706F70"/>
                </a:solidFill>
                <a:latin typeface="TULDBU+Qanelas-Light"/>
                <a:cs typeface="TULDBU+Qanelas-Light"/>
              </a:rPr>
              <a:t>www.white-windows.ru.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43521" y="400420"/>
            <a:ext cx="1713585" cy="583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32"/>
              </a:lnSpc>
              <a:spcBef>
                <a:spcPts val="0"/>
              </a:spcBef>
              <a:spcAft>
                <a:spcPts val="0"/>
              </a:spcAft>
            </a:pPr>
            <a:r>
              <a:rPr sz="3900" dirty="0" err="1">
                <a:solidFill>
                  <a:srgbClr val="FFFEFE"/>
                </a:solidFill>
                <a:latin typeface="LMJVWE+BebasNeueBold"/>
                <a:cs typeface="LMJVWE+BebasNeueBold"/>
              </a:rPr>
              <a:t>Кейс</a:t>
            </a:r>
            <a:r>
              <a:rPr sz="3900" spc="-37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ODLKPT+Qanelas-Bold"/>
                <a:cs typeface="ODLKPT+Qanelas-Bold"/>
              </a:rPr>
              <a:t>№</a:t>
            </a:r>
            <a:r>
              <a:rPr lang="ru-RU" sz="3900" dirty="0">
                <a:solidFill>
                  <a:srgbClr val="FFFEFE"/>
                </a:solidFill>
                <a:latin typeface="LMJVWE+BebasNeueBold"/>
                <a:cs typeface="ODLKPT+Qanelas-Bold"/>
              </a:rPr>
              <a:t>1</a:t>
            </a:r>
            <a:endParaRPr sz="3900" dirty="0">
              <a:solidFill>
                <a:srgbClr val="FFFEFE"/>
              </a:solidFill>
              <a:latin typeface="LMJVWE+BebasNeueBold"/>
              <a:cs typeface="LMJVWE+BebasNeue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799" y="1261597"/>
            <a:ext cx="6152809" cy="415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К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школьному психологу</a:t>
            </a:r>
            <a:r>
              <a:rPr sz="1900" spc="333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за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советом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обратился ученик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8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класса.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Ученик рассказал,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что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около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двух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недель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назад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по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электронной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почте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он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получил приглашение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от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своего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друга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поиграть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в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Интернет-игру, доступ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к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которой открывается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по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прикрепленной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ссылке.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Перейдя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по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указанной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в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письме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ссылке,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ученик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в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появившемся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окне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подтвердил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свое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участие, нажав какую-то кнопку.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Игра оказалась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очень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увлекательной,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но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спустя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день</a:t>
            </a:r>
          </a:p>
          <a:p>
            <a:pPr marL="0" marR="0">
              <a:lnSpc>
                <a:spcPts val="2280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на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электронную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почту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пришло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письмо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с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незнакомого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адреса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с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требованием оплаты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участия. Ученик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его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проигнорировал, однако письма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стали появляться каждый</a:t>
            </a:r>
          </a:p>
          <a:p>
            <a:pPr marL="0" marR="0">
              <a:lnSpc>
                <a:spcPts val="2280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день </a:t>
            </a:r>
            <a:r>
              <a:rPr sz="1900" dirty="0">
                <a:solidFill>
                  <a:srgbClr val="FFFEFE"/>
                </a:solidFill>
                <a:latin typeface="UBGTRR+Circe-Regular"/>
                <a:cs typeface="UBGTRR+Circe-Regular"/>
              </a:rPr>
              <a:t>и</a:t>
            </a:r>
            <a:r>
              <a:rPr sz="1900" spc="-95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содержать угрозы благополучию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его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семьи.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Со слов</a:t>
            </a:r>
          </a:p>
          <a:p>
            <a:pPr marL="0" marR="0">
              <a:lnSpc>
                <a:spcPts val="2280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ученика,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он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должен уже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около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100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000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рублей.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Родителям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рассказать боится.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Что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предпринять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 не</a:t>
            </a:r>
            <a:r>
              <a:rPr sz="1900" spc="-48" dirty="0">
                <a:solidFill>
                  <a:srgbClr val="FFFEFE"/>
                </a:solidFill>
                <a:latin typeface="UBGTRR+Circe-Regular"/>
                <a:cs typeface="UBGTRR+Circe-Regular"/>
              </a:rPr>
              <a:t> </a:t>
            </a:r>
            <a:r>
              <a:rPr sz="1900" spc="-47" dirty="0">
                <a:solidFill>
                  <a:srgbClr val="FFFEFE"/>
                </a:solidFill>
                <a:latin typeface="UBGTRR+Circe-Regular"/>
                <a:cs typeface="UBGTRR+Circe-Regular"/>
              </a:rPr>
              <a:t>знает.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4724" y="5773754"/>
            <a:ext cx="2640168" cy="92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JWBMLN+BebasNeueRegular"/>
              </a:rPr>
              <a:t>КАК ПОСТУПИТЬ В ДАННОЙ СИТУАЦИИ</a:t>
            </a:r>
            <a:r>
              <a:rPr sz="2000" b="1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JWBMLN+BebasNeueRegular"/>
              </a:rPr>
              <a:t>?</a:t>
            </a:r>
            <a:endParaRPr sz="2000" b="1" dirty="0">
              <a:solidFill>
                <a:srgbClr val="000000"/>
              </a:solidFill>
              <a:latin typeface="Batang" pitchFamily="18" charset="-127"/>
              <a:ea typeface="Batang" pitchFamily="18" charset="-127"/>
              <a:cs typeface="JWBMLN+BebasNeue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7273" y="6609896"/>
            <a:ext cx="185115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EFE"/>
                </a:solidFill>
                <a:latin typeface="TULDBU+Qanelas-Light"/>
                <a:cs typeface="TULDBU+Qanelas-Light"/>
              </a:rPr>
              <a:t>По данным </a:t>
            </a:r>
            <a:r>
              <a:rPr sz="1000" spc="-15" dirty="0">
                <a:solidFill>
                  <a:srgbClr val="FFFEFE"/>
                </a:solidFill>
                <a:latin typeface="TULDBU+Qanelas-Light"/>
                <a:cs typeface="TULDBU+Qanelas-Light"/>
              </a:rPr>
              <a:t>www.umr.rcokoit.ru.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2570" y="400420"/>
            <a:ext cx="1713585" cy="583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32"/>
              </a:lnSpc>
              <a:spcBef>
                <a:spcPts val="0"/>
              </a:spcBef>
              <a:spcAft>
                <a:spcPts val="0"/>
              </a:spcAft>
            </a:pPr>
            <a:r>
              <a:rPr sz="3900" dirty="0" err="1">
                <a:solidFill>
                  <a:srgbClr val="FFFEFE"/>
                </a:solidFill>
                <a:latin typeface="LMJVWE+BebasNeueBold"/>
                <a:cs typeface="LMJVWE+BebasNeueBold"/>
              </a:rPr>
              <a:t>Кейс</a:t>
            </a:r>
            <a:r>
              <a:rPr sz="3900" spc="-370" dirty="0">
                <a:solidFill>
                  <a:srgbClr val="FFFEFE"/>
                </a:solidFill>
                <a:latin typeface="LMJVWE+BebasNeueBold"/>
                <a:cs typeface="LMJVWE+BebasNeueBold"/>
              </a:rPr>
              <a:t> </a:t>
            </a:r>
            <a:r>
              <a:rPr sz="3900" dirty="0">
                <a:solidFill>
                  <a:srgbClr val="FFFEFE"/>
                </a:solidFill>
                <a:latin typeface="ODLKPT+Qanelas-Bold"/>
                <a:cs typeface="ODLKPT+Qanelas-Bold"/>
              </a:rPr>
              <a:t>№</a:t>
            </a:r>
            <a:r>
              <a:rPr lang="ru-RU" sz="3900" dirty="0">
                <a:solidFill>
                  <a:srgbClr val="FFFEFE"/>
                </a:solidFill>
                <a:latin typeface="LMJVWE+BebasNeueBold"/>
                <a:cs typeface="ODLKPT+Qanelas-Bold"/>
              </a:rPr>
              <a:t>2</a:t>
            </a:r>
            <a:endParaRPr sz="3900" dirty="0">
              <a:solidFill>
                <a:srgbClr val="FFFEFE"/>
              </a:solidFill>
              <a:latin typeface="LMJVWE+BebasNeueBold"/>
              <a:cs typeface="LMJVWE+BebasNeue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650" y="1261596"/>
            <a:ext cx="8267066" cy="36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2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После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первой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четверти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к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директору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школы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обратилась</a:t>
            </a:r>
          </a:p>
          <a:p>
            <a:pPr marL="0" marR="0">
              <a:lnSpc>
                <a:spcPts val="3120"/>
              </a:lnSpc>
              <a:spcBef>
                <a:spcPts val="5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мама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новенькой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девочки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из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10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класса.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Мама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сообщила,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что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в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социальной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сети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появилась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группа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под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названием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“Ненавижу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новенькую”,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к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которой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присоединилось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60%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класса.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В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группе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публикуются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сведения,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порочащие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девочку.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На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телефон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ребенку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приходят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sms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с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угрозами</a:t>
            </a:r>
          </a:p>
          <a:p>
            <a:pPr marL="0" marR="0">
              <a:lnSpc>
                <a:spcPts val="3119"/>
              </a:lnSpc>
              <a:spcBef>
                <a:spcPts val="5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и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требованиями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покинуть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класс.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Ребенок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не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хочет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уходить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из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класса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и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из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школы,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однако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его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эмоциональное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состояние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беспокоит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маму.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Разговор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с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классным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6650" y="4827757"/>
            <a:ext cx="8286216" cy="524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2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руководителям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не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привел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dirty="0">
                <a:solidFill>
                  <a:srgbClr val="000000"/>
                </a:solidFill>
                <a:latin typeface="JPTKDK+Circe-Bold"/>
                <a:cs typeface="JPTKDK+Circe-Bold"/>
              </a:rPr>
              <a:t>к</a:t>
            </a:r>
            <a:r>
              <a:rPr sz="2600" spc="-228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положительному</a:t>
            </a:r>
            <a:r>
              <a:rPr sz="2600" spc="-163" dirty="0">
                <a:solidFill>
                  <a:srgbClr val="000000"/>
                </a:solidFill>
                <a:latin typeface="JPTKDK+Circe-Bold"/>
                <a:cs typeface="JPTKDK+Circe-Bold"/>
              </a:rPr>
              <a:t> </a:t>
            </a:r>
            <a:r>
              <a:rPr sz="2600" spc="-65" dirty="0">
                <a:solidFill>
                  <a:srgbClr val="000000"/>
                </a:solidFill>
                <a:latin typeface="JPTKDK+Circe-Bold"/>
                <a:cs typeface="JPTKDK+Circe-Bold"/>
              </a:rPr>
              <a:t>результату.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6650" y="5678382"/>
            <a:ext cx="2645182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JWBMLN+BebasNeueRegular"/>
              </a:rPr>
              <a:t>КАКОЙ СОВЕТ ВЫ БЫ ДАЛИ?</a:t>
            </a:r>
            <a:endParaRPr lang="ru-RU" sz="2300" b="1" dirty="0">
              <a:solidFill>
                <a:srgbClr val="000000"/>
              </a:solidFill>
              <a:latin typeface="Batang" pitchFamily="18" charset="-127"/>
              <a:ea typeface="Batang" pitchFamily="18" charset="-127"/>
              <a:cs typeface="JWBMLN+BebasNeue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97273" y="6604928"/>
            <a:ext cx="185115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ULDBU+Qanelas-Light"/>
                <a:cs typeface="TULDBU+Qanelas-Light"/>
              </a:rPr>
              <a:t>По данным </a:t>
            </a:r>
            <a:r>
              <a:rPr sz="1000" spc="-15" dirty="0">
                <a:solidFill>
                  <a:srgbClr val="000000"/>
                </a:solidFill>
                <a:latin typeface="TULDBU+Qanelas-Light"/>
                <a:cs typeface="TULDBU+Qanelas-Light"/>
              </a:rPr>
              <a:t>www.umr.rcokoit.ru.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945</Words>
  <Application>Microsoft Office PowerPoint</Application>
  <PresentationFormat>Произвольный</PresentationFormat>
  <Paragraphs>180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Calibri</vt:lpstr>
      <vt:lpstr>IPVVJM+Qanelas-Medium</vt:lpstr>
      <vt:lpstr>LMJVWE+BebasNeueBold</vt:lpstr>
      <vt:lpstr>JWBMLN+BebasNeueRegular</vt:lpstr>
      <vt:lpstr>JPTKDK+Circe-Bold</vt:lpstr>
      <vt:lpstr>TULDBU+Qanelas-Light</vt:lpstr>
      <vt:lpstr>JSWTFI+BebasNeueBook</vt:lpstr>
      <vt:lpstr>HDJGPN+Qanelas-Regular</vt:lpstr>
      <vt:lpstr>ODLKPT+Qanelas-Bold</vt:lpstr>
      <vt:lpstr>VAGAKU+Circe-ExtraBold</vt:lpstr>
      <vt:lpstr>RQKKKW+Circe-Bold</vt:lpstr>
      <vt:lpstr>UBGTRR+Circe-Regular</vt:lpstr>
      <vt:lpstr>Candara</vt:lpstr>
      <vt:lpstr>Batang</vt:lpstr>
      <vt:lpstr>Times New Roman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12</cp:revision>
  <dcterms:modified xsi:type="dcterms:W3CDTF">2023-02-10T06:23:11Z</dcterms:modified>
</cp:coreProperties>
</file>