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2"/>
  </p:notesMasterIdLst>
  <p:sldIdLst>
    <p:sldId id="317" r:id="rId2"/>
    <p:sldId id="327" r:id="rId3"/>
    <p:sldId id="328" r:id="rId4"/>
    <p:sldId id="329" r:id="rId5"/>
    <p:sldId id="331" r:id="rId6"/>
    <p:sldId id="330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23" r:id="rId17"/>
    <p:sldId id="316" r:id="rId18"/>
    <p:sldId id="318" r:id="rId19"/>
    <p:sldId id="315" r:id="rId20"/>
    <p:sldId id="319" r:id="rId21"/>
    <p:sldId id="320" r:id="rId22"/>
    <p:sldId id="321" r:id="rId23"/>
    <p:sldId id="341" r:id="rId24"/>
    <p:sldId id="342" r:id="rId25"/>
    <p:sldId id="343" r:id="rId26"/>
    <p:sldId id="344" r:id="rId27"/>
    <p:sldId id="345" r:id="rId28"/>
    <p:sldId id="346" r:id="rId29"/>
    <p:sldId id="322" r:id="rId30"/>
    <p:sldId id="324" r:id="rId3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93300"/>
    <a:srgbClr val="FF6600"/>
    <a:srgbClr val="CA9862"/>
    <a:srgbClr val="006600"/>
    <a:srgbClr val="D4C59C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74" autoAdjust="0"/>
    <p:restoredTop sz="93829" autoAdjust="0"/>
  </p:normalViewPr>
  <p:slideViewPr>
    <p:cSldViewPr>
      <p:cViewPr>
        <p:scale>
          <a:sx n="78" d="100"/>
          <a:sy n="78" d="100"/>
        </p:scale>
        <p:origin x="-2490" y="-6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3F860-CCCA-4CD4-A634-551BC15D39A5}" type="datetimeFigureOut">
              <a:rPr lang="ru-RU" smtClean="0"/>
              <a:pPr/>
              <a:t>09.10.2024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9FAA97-7FF2-4E06-AAC0-434C166E4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9475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3F8114F1-E826-4F95-A362-253B68E4EDA5}" type="datetime1">
              <a:rPr lang="en-US" smtClean="0"/>
              <a:pPr/>
              <a:t>10/9/2024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18844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FDCD6-4AA1-4DAE-B063-5EF0B4519A84}" type="datetime1">
              <a:rPr lang="en-US" smtClean="0"/>
              <a:pPr/>
              <a:t>10/9/2024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8919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B58D0CC-37EB-4821-88E1-3E9DF6EA8325}" type="datetime1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411565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2EE5D-7601-49C6-B159-301B27B25CE2}" type="datetime1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4621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4086-0F50-4EB5-8EFB-CCFFADCAADC4}" type="datetime1">
              <a:rPr lang="en-US" smtClean="0"/>
              <a:pPr/>
              <a:t>10/9/2024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2615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5155A-8D86-4C57-9DE2-0B5D70999332}" type="datetime1">
              <a:rPr lang="en-US" smtClean="0"/>
              <a:pPr/>
              <a:t>10/9/2024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38013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C3ECB-BE5D-4FB1-A674-D68D504B629A}" type="datetime1">
              <a:rPr lang="en-US" smtClean="0"/>
              <a:pPr/>
              <a:t>10/9/2024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5211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2A32-54A0-4D27-974B-A289084D152E}" type="datetime1">
              <a:rPr lang="en-US" smtClean="0"/>
              <a:pPr/>
              <a:t>10/9/2024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112327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4C99D1A-9409-4233-A915-0946C3520F6B}" type="datetime1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2578051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B6622-2A0A-4F1F-B047-8A5A64841D0F}" type="datetime1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808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50929-56CC-4BA4-9C41-346A77D073AF}" type="datetime1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0460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D23F3CC-FA04-488E-A8C8-B694FB3426EC}" type="datetime1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9062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6;&#1086;&#1076;&#1080;&#1090;&#1077;&#1083;&#1100;&#1089;&#1082;&#1086;&#1077;%20&#1089;&#1086;&#1073;&#1088;&#1072;&#1085;&#1080;&#1077;%20&#1057;&#1054;&#1057;&#1085;&#1099;\&#1055;&#1088;&#1080;%20&#1087;&#1086;&#1076;&#1076;&#1077;&#1088;&#1078;&#1082;&#1077;%20&#1055;&#1088;&#1077;&#1079;&#1080;&#1076;&#1077;&#1085;&#1090;&#1089;&#1082;&#1086;&#1075;&#1086;%20&#1092;&#1086;&#1085;&#1076;&#1072;%20&#1082;&#1091;&#1083;&#1100;&#1090;&#1091;&#1088;&#1085;&#1099;&#1093;%20&#1080;&#1085;&#1080;&#1094;&#1080;&#1072;&#1090;&#1080;&#1074;.mp4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7;&#1091;&#1096;&#1082;&#1072;.&#1088;&#1092;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ochisirius.ru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alented51.ru/center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6;&#1086;&#1076;&#1080;&#1090;&#1077;&#1083;&#1100;&#1089;&#1082;&#1086;&#1077;%20&#1089;&#1086;&#1073;&#1088;&#1072;&#1085;&#1080;&#1077;%20&#1057;&#1054;&#1057;&#1085;&#1099;\&#1055;&#1088;&#1080;%20&#1087;&#1086;&#1076;&#1076;&#1077;&#1088;&#1078;&#1082;&#1077;%20&#1055;&#1088;&#1077;&#1079;&#1080;&#1076;&#1077;&#1085;&#1090;&#1089;&#1082;&#1086;&#1075;&#1086;%20&#1092;&#1086;&#1085;&#1076;&#1072;%20&#1082;&#1091;&#1083;&#1100;&#1090;&#1091;&#1088;&#1085;&#1099;&#1093;%20&#1080;&#1085;&#1080;&#1094;&#1080;&#1072;&#1090;&#1080;&#1074;.mp4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6;&#1086;&#1076;&#1080;&#1090;&#1077;&#1083;&#1100;&#1089;&#1082;&#1086;&#1077;%20&#1089;&#1086;&#1073;&#1088;&#1072;&#1085;&#1080;&#1077;%20&#1057;&#1054;&#1057;&#1085;&#1099;\&#1055;&#1088;&#1080;%20&#1087;&#1086;&#1076;&#1076;&#1077;&#1088;&#1078;&#1082;&#1077;%20&#1055;&#1088;&#1077;&#1079;&#1080;&#1076;&#1077;&#1085;&#1090;&#1089;&#1082;&#1086;&#1075;&#1086;%20&#1092;&#1086;&#1085;&#1076;&#1072;%20&#1082;&#1091;&#1083;&#1100;&#1090;&#1091;&#1088;&#1085;&#1099;&#1093;%20&#1080;&#1085;&#1080;&#1094;&#1080;&#1072;&#1090;&#1080;&#1074;.mp4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6;&#1086;&#1076;&#1080;&#1090;&#1077;&#1083;&#1100;&#1089;&#1082;&#1086;&#1077;%20&#1089;&#1086;&#1073;&#1088;&#1072;&#1085;&#1080;&#1077;%20&#1057;&#1054;&#1057;&#1085;&#1099;\&#1055;&#1088;&#1080;%20&#1087;&#1086;&#1076;&#1076;&#1077;&#1088;&#1078;&#1082;&#1077;%20&#1055;&#1088;&#1077;&#1079;&#1080;&#1076;&#1077;&#1085;&#1090;&#1089;&#1082;&#1086;&#1075;&#1086;%20&#1092;&#1086;&#1085;&#1076;&#1072;%20&#1082;&#1091;&#1083;&#1100;&#1090;&#1091;&#1088;&#1085;&#1099;&#1093;%20&#1080;&#1085;&#1080;&#1094;&#1080;&#1072;&#1090;&#1080;&#1074;.mp4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6;&#1086;&#1076;&#1080;&#1090;&#1077;&#1083;&#1100;&#1089;&#1082;&#1086;&#1077;%20&#1089;&#1086;&#1073;&#1088;&#1072;&#1085;&#1080;&#1077;%20&#1057;&#1054;&#1057;&#1085;&#1099;\&#1055;&#1088;&#1080;%20&#1087;&#1086;&#1076;&#1076;&#1077;&#1088;&#1078;&#1082;&#1077;%20&#1055;&#1088;&#1077;&#1079;&#1080;&#1076;&#1077;&#1085;&#1090;&#1089;&#1082;&#1086;&#1075;&#1086;%20&#1092;&#1086;&#1085;&#1076;&#1072;%20&#1082;&#1091;&#1083;&#1100;&#1090;&#1091;&#1088;&#1085;&#1099;&#1093;%20&#1080;&#1085;&#1080;&#1094;&#1080;&#1072;&#1090;&#1080;&#1074;.mp4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6;&#1086;&#1076;&#1080;&#1090;&#1077;&#1083;&#1100;&#1089;&#1082;&#1086;&#1077;%20&#1089;&#1086;&#1073;&#1088;&#1072;&#1085;&#1080;&#1077;%20&#1057;&#1054;&#1057;&#1085;&#1099;\&#1055;&#1088;&#1080;%20&#1087;&#1086;&#1076;&#1076;&#1077;&#1088;&#1078;&#1082;&#1077;%20&#1055;&#1088;&#1077;&#1079;&#1080;&#1076;&#1077;&#1085;&#1090;&#1089;&#1082;&#1086;&#1075;&#1086;%20&#1092;&#1086;&#1085;&#1076;&#1072;%20&#1082;&#1091;&#1083;&#1100;&#1090;&#1091;&#1088;&#1085;&#1099;&#1093;%20&#1080;&#1085;&#1080;&#1094;&#1080;&#1072;&#1090;&#1080;&#1074;.mp4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6;&#1086;&#1076;&#1080;&#1090;&#1077;&#1083;&#1100;&#1089;&#1082;&#1086;&#1077;%20&#1089;&#1086;&#1073;&#1088;&#1072;&#1085;&#1080;&#1077;%20&#1057;&#1054;&#1057;&#1085;&#1099;\&#1055;&#1088;&#1080;%20&#1087;&#1086;&#1076;&#1076;&#1077;&#1088;&#1078;&#1082;&#1077;%20&#1055;&#1088;&#1077;&#1079;&#1080;&#1076;&#1077;&#1085;&#1090;&#1089;&#1082;&#1086;&#1075;&#1086;%20&#1092;&#1086;&#1085;&#1076;&#1072;%20&#1082;&#1091;&#1083;&#1100;&#1090;&#1091;&#1088;&#1085;&#1099;&#1093;%20&#1080;&#1085;&#1080;&#1094;&#1080;&#1072;&#1090;&#1080;&#1074;.mp4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6;&#1086;&#1076;&#1080;&#1090;&#1077;&#1083;&#1100;&#1089;&#1082;&#1086;&#1077;%20&#1089;&#1086;&#1073;&#1088;&#1072;&#1085;&#1080;&#1077;%20&#1057;&#1054;&#1057;&#1085;&#1099;\&#1055;&#1088;&#1080;%20&#1087;&#1086;&#1076;&#1076;&#1077;&#1088;&#1078;&#1082;&#1077;%20&#1055;&#1088;&#1077;&#1079;&#1080;&#1076;&#1077;&#1085;&#1090;&#1089;&#1082;&#1086;&#1075;&#1086;%20&#1092;&#1086;&#1085;&#1076;&#1072;%20&#1082;&#1091;&#1083;&#1100;&#1090;&#1091;&#1088;&#1085;&#1099;&#1093;%20&#1080;&#1085;&#1080;&#1094;&#1080;&#1072;&#1090;&#1080;&#1074;.mp4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6;&#1086;&#1076;&#1080;&#1090;&#1077;&#1083;&#1100;&#1089;&#1082;&#1086;&#1077;%20&#1089;&#1086;&#1073;&#1088;&#1072;&#1085;&#1080;&#1077;%20&#1057;&#1054;&#1057;&#1085;&#1099;\&#1055;&#1088;&#1080;%20&#1087;&#1086;&#1076;&#1076;&#1077;&#1088;&#1078;&#1082;&#1077;%20&#1055;&#1088;&#1077;&#1079;&#1080;&#1076;&#1077;&#1085;&#1090;&#1089;&#1082;&#1086;&#1075;&#1086;%20&#1092;&#1086;&#1085;&#1076;&#1072;%20&#1082;&#1091;&#1083;&#1100;&#1090;&#1091;&#1088;&#1085;&#1099;&#1093;%20&#1080;&#1085;&#1080;&#1094;&#1080;&#1072;&#1090;&#1080;&#1074;.mp4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ki-51.ru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olcult.karelia.ru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mc.krl.muzkult.ru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glazunovcons.ru/study/undergraduate_study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uscollege.ru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rt-college.ru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6;&#1086;&#1076;&#1080;&#1090;&#1077;&#1083;&#1100;&#1089;&#1082;&#1086;&#1077;%20&#1089;&#1086;&#1073;&#1088;&#1072;&#1085;&#1080;&#1077;%20&#1057;&#1054;&#1057;&#1085;&#1099;\&#1055;&#1088;&#1080;%20&#1087;&#1086;&#1076;&#1076;&#1077;&#1088;&#1078;&#1082;&#1077;%20&#1055;&#1088;&#1077;&#1079;&#1080;&#1076;&#1077;&#1085;&#1090;&#1089;&#1082;&#1086;&#1075;&#1086;%20&#1092;&#1086;&#1085;&#1076;&#1072;%20&#1082;&#1091;&#1083;&#1100;&#1090;&#1091;&#1088;&#1085;&#1099;&#1093;%20&#1080;&#1085;&#1080;&#1094;&#1080;&#1072;&#1090;&#1080;&#1074;.mp4" TargetMode="Externa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3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3074" name="Picture 2" descr="\\Desktop-7a6uq3q\общая_секретарь\Клементьева Т.А\2024-2025 учебный год\ПРОЕКТ СОСНЫ\Логотипы проекта\Безымянный-4_Монтажная область 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571480"/>
            <a:ext cx="3092587" cy="142876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7158" y="2143116"/>
            <a:ext cx="6500858" cy="42165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993300"/>
                </a:solidFill>
              </a:rPr>
              <a:t>Родительское собрание</a:t>
            </a:r>
          </a:p>
          <a:p>
            <a:pPr algn="ctr"/>
            <a:r>
              <a:rPr lang="ru-RU" sz="3600" b="1" dirty="0" smtClean="0">
                <a:solidFill>
                  <a:srgbClr val="993300"/>
                </a:solidFill>
              </a:rPr>
              <a:t>«Роль семьи в определении будущей профессии ребенка», </a:t>
            </a:r>
          </a:p>
          <a:p>
            <a:pPr algn="ctr"/>
            <a:r>
              <a:rPr lang="ru-RU" sz="2800" dirty="0" smtClean="0">
                <a:solidFill>
                  <a:srgbClr val="993300"/>
                </a:solidFill>
              </a:rPr>
              <a:t>в</a:t>
            </a:r>
            <a:r>
              <a:rPr lang="ru-RU" sz="3600" b="1" dirty="0" smtClean="0">
                <a:solidFill>
                  <a:srgbClr val="993300"/>
                </a:solidFill>
              </a:rPr>
              <a:t> </a:t>
            </a:r>
            <a:r>
              <a:rPr lang="ru-RU" sz="2800" dirty="0" smtClean="0">
                <a:solidFill>
                  <a:srgbClr val="993300"/>
                </a:solidFill>
              </a:rPr>
              <a:t>рамках реализации проекта «</a:t>
            </a:r>
            <a:r>
              <a:rPr lang="en-US" sz="2800" dirty="0" smtClean="0">
                <a:solidFill>
                  <a:srgbClr val="993300"/>
                </a:solidFill>
              </a:rPr>
              <a:t>SOS</a:t>
            </a:r>
            <a:r>
              <a:rPr lang="ru-RU" sz="2800" dirty="0" err="1" smtClean="0">
                <a:solidFill>
                  <a:srgbClr val="993300"/>
                </a:solidFill>
              </a:rPr>
              <a:t>ны</a:t>
            </a:r>
            <a:r>
              <a:rPr lang="ru-RU" sz="2800" dirty="0" smtClean="0">
                <a:solidFill>
                  <a:srgbClr val="993300"/>
                </a:solidFill>
              </a:rPr>
              <a:t>»</a:t>
            </a:r>
          </a:p>
          <a:p>
            <a:pPr algn="ctr"/>
            <a:endParaRPr lang="ru-RU" sz="3200" b="1" dirty="0" smtClean="0">
              <a:solidFill>
                <a:srgbClr val="993300"/>
              </a:solidFill>
            </a:endParaRPr>
          </a:p>
          <a:p>
            <a:pPr algn="ctr"/>
            <a:r>
              <a:rPr lang="ru-RU" sz="1600" smtClean="0">
                <a:solidFill>
                  <a:srgbClr val="993300"/>
                </a:solidFill>
              </a:rPr>
              <a:t>Кандалакша</a:t>
            </a:r>
            <a:r>
              <a:rPr lang="ru-RU" sz="1600" dirty="0" smtClean="0">
                <a:solidFill>
                  <a:srgbClr val="993300"/>
                </a:solidFill>
              </a:rPr>
              <a:t>,</a:t>
            </a:r>
          </a:p>
          <a:p>
            <a:pPr algn="ctr"/>
            <a:r>
              <a:rPr lang="ru-RU" sz="1600" smtClean="0">
                <a:solidFill>
                  <a:srgbClr val="993300"/>
                </a:solidFill>
              </a:rPr>
              <a:t>08 октября </a:t>
            </a:r>
            <a:r>
              <a:rPr lang="ru-RU" sz="1600" dirty="0" smtClean="0">
                <a:solidFill>
                  <a:srgbClr val="993300"/>
                </a:solidFill>
              </a:rPr>
              <a:t>2024 года</a:t>
            </a:r>
          </a:p>
        </p:txBody>
      </p:sp>
      <p:pic>
        <p:nvPicPr>
          <p:cNvPr id="7" name="При поддержке Президентского фонда культурных инициатив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42845" y="142852"/>
            <a:ext cx="2071702" cy="11653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3904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0"/>
            <a:ext cx="8686800" cy="3803073"/>
          </a:xfrm>
        </p:spPr>
        <p:txBody>
          <a:bodyPr>
            <a:noAutofit/>
          </a:bodyPr>
          <a:lstStyle/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Детские школы искусств имеют исключительное право на реализацию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ПРЕДПРОФЕССИОНАЛЬНЫХ ПРОГРАММ В ОБЛАСТИ  ИСКУССТВ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В Детской школе искусств № 1 обучают игре на таких музыкальных инструментах как: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фортепиано, 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гитара, 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скрипка, 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домра, 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виолончель, 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флейта, 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кларнет, 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саксофон, 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учат хоровому пению;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постигают основы изобразительного искусства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-1143032"/>
            <a:ext cx="8686800" cy="3803073"/>
          </a:xfrm>
        </p:spPr>
        <p:txBody>
          <a:bodyPr>
            <a:noAutofit/>
          </a:bodyPr>
          <a:lstStyle/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Детская школа искусств № 1 реализует дополнительные общеразвивающие 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программы для выпускников (для детей 14 – 17 лет):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ДОП «АРТ-класс» (художественноге отделение),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ДОП «Профкласс» (музыкальное отделение).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Режим занятий – 2 раза в неделю.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Цель программ – сохранение и дальнейшее развитите навыков и умений, приобретенных за время обучения по продпрофессиональным программам;</a:t>
            </a: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подготовка к возможному поступлению в ССУЗ или ВВУЗ.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686800" cy="3803073"/>
          </a:xfrm>
        </p:spPr>
        <p:txBody>
          <a:bodyPr>
            <a:noAutofit/>
          </a:bodyPr>
          <a:lstStyle/>
          <a:p>
            <a:pPr marL="6350" indent="-63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Пушкинская карта (от 14 лет) – дает право на бесплатное посещение театров, музеев, кино.</a:t>
            </a:r>
          </a:p>
          <a:p>
            <a:pPr marL="6350" indent="-63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Образовательный центр «Сириус» (г. Сочи)</a:t>
            </a:r>
          </a:p>
          <a:p>
            <a:pPr marL="6350" indent="-63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Центр выявления и поддержки одарённых детей и молодёжи «Полярная звезда»</a:t>
            </a:r>
          </a:p>
          <a:p>
            <a:pPr marL="6350" indent="-63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Образовательный центр «Юрий Башмет – молодым дарованиям России»</a:t>
            </a:r>
          </a:p>
          <a:p>
            <a:pPr marL="6350" indent="-63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Стипендиия Главы администрации муниципального образования Кандалакшский района за достижения в области культуры и искусства</a:t>
            </a:r>
          </a:p>
          <a:p>
            <a:pPr marL="6350" indent="-63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Специальная стипендия Губернатора Мурманской области</a:t>
            </a:r>
          </a:p>
          <a:p>
            <a:pPr marL="6350" indent="-63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Грантовые проекты</a:t>
            </a:r>
          </a:p>
          <a:p>
            <a:pPr marL="6350" indent="-6350">
              <a:lnSpc>
                <a:spcPct val="150000"/>
              </a:lnSpc>
              <a:buFont typeface="Wingdings" pitchFamily="2" charset="2"/>
              <a:buChar char="Ø"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50004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mtClean="0">
                <a:solidFill>
                  <a:srgbClr val="292929"/>
                </a:solidFill>
                <a:latin typeface="Calibri"/>
                <a:ea typeface="Times New Roman"/>
                <a:cs typeface="Times New Roman"/>
              </a:rPr>
              <a:t>Меры государственной поддержки одаренных детей и талантливой молодежи.</a:t>
            </a:r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686800" cy="3803073"/>
          </a:xfrm>
        </p:spPr>
        <p:txBody>
          <a:bodyPr>
            <a:noAutofit/>
          </a:bodyPr>
          <a:lstStyle/>
          <a:p>
            <a:pPr marL="6350" indent="-6350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Пушкинская карта (от 14 лет) – дает право на бесплатное посещение театров, музеев, кино.</a:t>
            </a:r>
          </a:p>
          <a:p>
            <a:pPr marL="6350" indent="-6350">
              <a:lnSpc>
                <a:spcPct val="150000"/>
              </a:lnSpc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  <a:hlinkClick r:id="rId3"/>
              </a:rPr>
              <a:t>https://</a:t>
            </a:r>
            <a:r>
              <a:rPr lang="ru-RU" sz="2400" smtClean="0">
                <a:latin typeface="Times New Roman" pitchFamily="18" charset="0"/>
                <a:cs typeface="Times New Roman" pitchFamily="18" charset="0"/>
                <a:hlinkClick r:id="rId3"/>
              </a:rPr>
              <a:t>пушка.рф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50004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mtClean="0">
                <a:solidFill>
                  <a:srgbClr val="292929"/>
                </a:solidFill>
                <a:latin typeface="Calibri"/>
                <a:ea typeface="Times New Roman"/>
                <a:cs typeface="Times New Roman"/>
              </a:rPr>
              <a:t>Меры государственной поддержки одаренных детей и талантливой молодежи.</a:t>
            </a:r>
            <a:endParaRPr lang="ru-RU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285992"/>
            <a:ext cx="8330444" cy="42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14285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mtClean="0">
                <a:solidFill>
                  <a:srgbClr val="292929"/>
                </a:solidFill>
                <a:latin typeface="Calibri"/>
                <a:ea typeface="Times New Roman"/>
                <a:cs typeface="Times New Roman"/>
              </a:rPr>
              <a:t>Меры государственной поддержки одаренных детей и талантливой молодежи.</a:t>
            </a:r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928802"/>
            <a:ext cx="815931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428596" y="785794"/>
            <a:ext cx="446846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50" indent="-6350">
              <a:lnSpc>
                <a:spcPct val="150000"/>
              </a:lnSpc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Образовательный центр «Сириус» (г. Сочи)</a:t>
            </a:r>
          </a:p>
          <a:p>
            <a:pPr marL="6350" indent="-6350">
              <a:lnSpc>
                <a:spcPct val="150000"/>
              </a:lnSpc>
              <a:buNone/>
            </a:pPr>
            <a:r>
              <a:rPr lang="en-US" sz="2800" smtClean="0">
                <a:latin typeface="Times New Roman" pitchFamily="18" charset="0"/>
                <a:cs typeface="Times New Roman" pitchFamily="18" charset="0"/>
                <a:hlinkClick r:id="rId4"/>
              </a:rPr>
              <a:t>https://sochisirius.ru</a:t>
            </a:r>
            <a:endParaRPr lang="ru-RU" sz="28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85794"/>
            <a:ext cx="8686800" cy="3803073"/>
          </a:xfrm>
        </p:spPr>
        <p:txBody>
          <a:bodyPr>
            <a:noAutofit/>
          </a:bodyPr>
          <a:lstStyle/>
          <a:p>
            <a:pPr marL="6350" indent="-6350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Центр выявления и поддержки одарённых детей и молодёжи «Полярная звезда» (г. Мурманско)</a:t>
            </a:r>
          </a:p>
          <a:p>
            <a:pPr marL="6350" indent="-6350">
              <a:lnSpc>
                <a:spcPct val="150000"/>
              </a:lnSpc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  <a:hlinkClick r:id="rId3"/>
              </a:rPr>
              <a:t>https://talented51.ru/center/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14285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mtClean="0">
                <a:solidFill>
                  <a:srgbClr val="292929"/>
                </a:solidFill>
                <a:latin typeface="Calibri"/>
                <a:ea typeface="Times New Roman"/>
                <a:cs typeface="Times New Roman"/>
              </a:rPr>
              <a:t>Меры государственной поддержки одаренных детей и талантливой молодежи.</a:t>
            </a:r>
            <a:endParaRPr lang="ru-RU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2071678"/>
            <a:ext cx="9109163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42918"/>
            <a:ext cx="8686800" cy="3803073"/>
          </a:xfrm>
        </p:spPr>
        <p:txBody>
          <a:bodyPr>
            <a:noAutofit/>
          </a:bodyPr>
          <a:lstStyle/>
          <a:p>
            <a:pPr marL="6350" indent="-6350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Образовательный центр «Юрий Башмет – молодым дарованиям России»</a:t>
            </a: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mtClean="0">
                <a:solidFill>
                  <a:srgbClr val="292929"/>
                </a:solidFill>
                <a:latin typeface="Calibri"/>
                <a:ea typeface="Times New Roman"/>
                <a:cs typeface="Times New Roman"/>
              </a:rPr>
              <a:t>Меры государственной поддержки одаренных детей и талантливой молодежи.</a:t>
            </a:r>
            <a:endParaRPr lang="ru-RU"/>
          </a:p>
        </p:txBody>
      </p:sp>
      <p:pic>
        <p:nvPicPr>
          <p:cNvPr id="29698" name="Picture 2" descr="https://sun9-2.userapi.com/impg/-G4lg37AW2qeTQTwe-mPlgg8899QEUZwTtnK5A/o61CfClQW5c.jpg?size=1626x2160&amp;quality=95&amp;sign=66100dad77fef90b719eab5155c7f4fd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182262"/>
            <a:ext cx="3143272" cy="4175564"/>
          </a:xfrm>
          <a:prstGeom prst="rect">
            <a:avLst/>
          </a:prstGeom>
          <a:noFill/>
        </p:spPr>
      </p:pic>
      <p:pic>
        <p:nvPicPr>
          <p:cNvPr id="29700" name="Picture 4" descr="https://sun9-11.userapi.com/impg/Ni6mdyLEqWAIKcfIldGA2IDTbQDwc9ANq9ixYw/uaERIz9g40M.jpg?size=1280x722&amp;quality=95&amp;sign=7d0b21937907fe8d41e2e195c9648e2d&amp;type=album"/>
          <p:cNvPicPr>
            <a:picLocks noChangeAspect="1" noChangeArrowheads="1"/>
          </p:cNvPicPr>
          <p:nvPr/>
        </p:nvPicPr>
        <p:blipFill>
          <a:blip r:embed="rId4"/>
          <a:srcRect l="24649" t="10477" r="10342"/>
          <a:stretch>
            <a:fillRect/>
          </a:stretch>
        </p:blipFill>
        <p:spPr bwMode="auto">
          <a:xfrm>
            <a:off x="5286380" y="3786190"/>
            <a:ext cx="3643338" cy="2829973"/>
          </a:xfrm>
          <a:prstGeom prst="rect">
            <a:avLst/>
          </a:prstGeom>
          <a:noFill/>
        </p:spPr>
      </p:pic>
      <p:pic>
        <p:nvPicPr>
          <p:cNvPr id="29702" name="Picture 6" descr="https://sun9-31.userapi.com/impg/LJIzbXzD0p5xHJ1WUsqbt6ma4Cm1UD3blLpxrg/Ooa8oRpVhwA.jpg?size=520x1040&amp;quality=95&amp;sign=1da3612a77e8c26eba9fe11f3d765625&amp;type=album"/>
          <p:cNvPicPr>
            <a:picLocks noChangeAspect="1" noChangeArrowheads="1"/>
          </p:cNvPicPr>
          <p:nvPr/>
        </p:nvPicPr>
        <p:blipFill>
          <a:blip r:embed="rId5"/>
          <a:srcRect b="29648"/>
          <a:stretch>
            <a:fillRect/>
          </a:stretch>
        </p:blipFill>
        <p:spPr bwMode="auto">
          <a:xfrm>
            <a:off x="214282" y="1214422"/>
            <a:ext cx="2930748" cy="41237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42918"/>
            <a:ext cx="8686800" cy="3803073"/>
          </a:xfrm>
        </p:spPr>
        <p:txBody>
          <a:bodyPr>
            <a:noAutofit/>
          </a:bodyPr>
          <a:lstStyle/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/>
              <a:t>Стипендиия Главы администрации муниципального образования Кандалакшский </a:t>
            </a:r>
            <a:r>
              <a:rPr lang="ru-RU" sz="1600" smtClean="0"/>
              <a:t>район </a:t>
            </a:r>
            <a:r>
              <a:rPr lang="ru-RU" sz="1600" smtClean="0"/>
              <a:t>за достижения в области культуры и искусства</a:t>
            </a: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mtClean="0">
                <a:solidFill>
                  <a:srgbClr val="292929"/>
                </a:solidFill>
                <a:latin typeface="Calibri"/>
                <a:ea typeface="Times New Roman"/>
                <a:cs typeface="Times New Roman"/>
              </a:rPr>
              <a:t>Меры государственной поддержки одаренных детей и талантливой молодежи.</a:t>
            </a:r>
            <a:endParaRPr lang="ru-RU"/>
          </a:p>
        </p:txBody>
      </p:sp>
      <p:pic>
        <p:nvPicPr>
          <p:cNvPr id="33795" name="Picture 3" descr="https://sun9-9.userapi.com/impg/K4bq1RvCLxbUlWiqOrOJF4if9NxmS5SGjDHcTg/NYfs-UepmwQ.jpg?size=1620x2160&amp;quality=95&amp;sign=6b5fb8a7cf0c1de1ee6fc5cdf78b044b&amp;type=album"/>
          <p:cNvPicPr>
            <a:picLocks noChangeAspect="1" noChangeArrowheads="1"/>
          </p:cNvPicPr>
          <p:nvPr/>
        </p:nvPicPr>
        <p:blipFill>
          <a:blip r:embed="rId3" cstate="print"/>
          <a:srcRect l="6838" t="23077" r="17948"/>
          <a:stretch>
            <a:fillRect/>
          </a:stretch>
        </p:blipFill>
        <p:spPr bwMode="auto">
          <a:xfrm>
            <a:off x="142844" y="1857364"/>
            <a:ext cx="2619422" cy="3571900"/>
          </a:xfrm>
          <a:prstGeom prst="rect">
            <a:avLst/>
          </a:prstGeom>
          <a:noFill/>
        </p:spPr>
      </p:pic>
      <p:pic>
        <p:nvPicPr>
          <p:cNvPr id="33797" name="Picture 5" descr="https://sun9-42.userapi.com/impg/CH0Py2EL-yvITiQ9jWeQGLoikA75ZkXZxpDFcQ/bXN3y-nWyV4.jpg?size=1600x1200&amp;quality=95&amp;sign=369edf622e46c9bf3a56a1a19535ec57&amp;type=album"/>
          <p:cNvPicPr>
            <a:picLocks noChangeAspect="1" noChangeArrowheads="1"/>
          </p:cNvPicPr>
          <p:nvPr/>
        </p:nvPicPr>
        <p:blipFill>
          <a:blip r:embed="rId4" cstate="print"/>
          <a:srcRect l="12176" t="6494" r="7465"/>
          <a:stretch>
            <a:fillRect/>
          </a:stretch>
        </p:blipFill>
        <p:spPr bwMode="auto">
          <a:xfrm>
            <a:off x="2786050" y="1857364"/>
            <a:ext cx="3214710" cy="2805480"/>
          </a:xfrm>
          <a:prstGeom prst="rect">
            <a:avLst/>
          </a:prstGeom>
          <a:noFill/>
        </p:spPr>
      </p:pic>
      <p:pic>
        <p:nvPicPr>
          <p:cNvPr id="33799" name="Picture 7" descr="https://sun9-61.userapi.com/impg/O8EwU8Yw_ph56VHEP3QBMSxPhEfS7W5gMidSlw/-GcF-Jm_Ycg.jpg?size=599x894&amp;quality=96&amp;sign=fd3b1eb262de684fbad274659734c218&amp;type=album"/>
          <p:cNvPicPr>
            <a:picLocks noChangeAspect="1" noChangeArrowheads="1"/>
          </p:cNvPicPr>
          <p:nvPr/>
        </p:nvPicPr>
        <p:blipFill>
          <a:blip r:embed="rId5"/>
          <a:srcRect t="12243"/>
          <a:stretch>
            <a:fillRect/>
          </a:stretch>
        </p:blipFill>
        <p:spPr bwMode="auto">
          <a:xfrm>
            <a:off x="6072198" y="1857364"/>
            <a:ext cx="2879675" cy="37717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mtClean="0">
                <a:solidFill>
                  <a:srgbClr val="292929"/>
                </a:solidFill>
                <a:latin typeface="Calibri"/>
                <a:ea typeface="Times New Roman"/>
                <a:cs typeface="Times New Roman"/>
              </a:rPr>
              <a:t>Меры государственной поддержки одаренных детей и талантливой молодежи.</a:t>
            </a:r>
            <a:endParaRPr lang="ru-RU"/>
          </a:p>
        </p:txBody>
      </p:sp>
      <p:pic>
        <p:nvPicPr>
          <p:cNvPr id="34818" name="Picture 2" descr="https://sun9-75.userapi.com/impg/o5zO3UmO362fT-e2MpD4p0qTyb3wfD80FMJHmg/020Ur_8k6wM.jpg?size=1280x960&amp;quality=95&amp;sign=f97b15c93fef75ced77e67bf81f7632d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642918"/>
            <a:ext cx="7929618" cy="5947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https://mir-cdn.behance.net/v1/rendition/project_modules/fs/00bb6c132735399.61afa635803a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42908" y="3738179"/>
            <a:ext cx="9286908" cy="3119821"/>
          </a:xfrm>
          <a:prstGeom prst="rect">
            <a:avLst/>
          </a:prstGeom>
          <a:noFill/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15272" y="3714752"/>
            <a:ext cx="1047842" cy="1088230"/>
          </a:xfrm>
          <a:prstGeom prst="ellipse">
            <a:avLst/>
          </a:prstGeom>
          <a:solidFill>
            <a:srgbClr val="00B050"/>
          </a:solidFill>
          <a:ln w="190500" cap="rnd">
            <a:solidFill>
              <a:schemeClr val="accent5">
                <a:lumMod val="7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Надпись 1"/>
          <p:cNvSpPr txBox="1"/>
          <p:nvPr/>
        </p:nvSpPr>
        <p:spPr>
          <a:xfrm>
            <a:off x="7858148" y="3857628"/>
            <a:ext cx="761169" cy="714380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162556" tIns="81278" rIns="162556" bIns="81278" numCol="1" spcCol="0" rtlCol="0" fromWordArt="0" anchor="t" anchorCtr="0" forceAA="0" compatLnSpc="1">
            <a:prstTxWarp prst="textCircl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1422"/>
              </a:spcAft>
            </a:pPr>
            <a:r>
              <a:rPr lang="ru-RU" sz="1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МБУДО «Детская школа искусств №1» м.о. Кандалакшский район</a:t>
            </a:r>
            <a:endParaRPr lang="ru-RU" sz="1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F:\ДШИ\Основные документы\2021-2022 уч. год\ПРОЕКТ 2\Реализация\Логотипы\Логотип проекта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1928802"/>
            <a:ext cx="3214710" cy="3165675"/>
          </a:xfrm>
          <a:prstGeom prst="rect">
            <a:avLst/>
          </a:prstGeom>
          <a:noFill/>
        </p:spPr>
      </p:pic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1357290" y="1500174"/>
            <a:ext cx="6901014" cy="57887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6600"/>
                </a:solidFill>
                <a:latin typeface="Belomorie-script-7" pitchFamily="50" charset="0"/>
              </a:rPr>
              <a:t>Проект «Лабиринт-</a:t>
            </a:r>
            <a:r>
              <a:rPr lang="en-US" b="1" dirty="0">
                <a:solidFill>
                  <a:srgbClr val="006600"/>
                </a:solidFill>
                <a:latin typeface="Belomorie-script-7" pitchFamily="50" charset="0"/>
              </a:rPr>
              <a:t>gallery</a:t>
            </a:r>
            <a:r>
              <a:rPr lang="ru-RU" b="1" dirty="0">
                <a:solidFill>
                  <a:srgbClr val="006600"/>
                </a:solidFill>
                <a:latin typeface="Belomorie-script-7" pitchFamily="50" charset="0"/>
              </a:rPr>
              <a:t>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Belomorie-script-7" pitchFamily="50" charset="0"/>
            </a:endParaRPr>
          </a:p>
        </p:txBody>
      </p:sp>
      <p:pic>
        <p:nvPicPr>
          <p:cNvPr id="11" name="При поддержке Президентского фонда культурных инициатив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285720" y="285728"/>
            <a:ext cx="2071702" cy="11653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57422" y="357166"/>
            <a:ext cx="63579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mtClean="0">
                <a:solidFill>
                  <a:srgbClr val="292929"/>
                </a:solidFill>
                <a:latin typeface="Calibri"/>
                <a:ea typeface="Times New Roman"/>
                <a:cs typeface="Times New Roman"/>
              </a:rPr>
              <a:t>Меры государственной поддержки одаренных детей и талантливой молодежи.</a:t>
            </a:r>
            <a:endParaRPr lang="ru-RU" smtClean="0"/>
          </a:p>
          <a:p>
            <a:r>
              <a:rPr lang="ru-RU" smtClean="0"/>
              <a:t>Грантовые проекты Детской школы искусств № 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0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19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1" name="При поддержке Президентского фонда культурных инициатив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85720" y="285728"/>
            <a:ext cx="2071702" cy="1165332"/>
          </a:xfrm>
          <a:prstGeom prst="rect">
            <a:avLst/>
          </a:prstGeom>
        </p:spPr>
      </p:pic>
      <p:pic>
        <p:nvPicPr>
          <p:cNvPr id="35842" name="Picture 2" descr="https://sun9-68.userapi.com/impg/XUcfA1djRFt2T2t_yd1pLsw1ZR0z6RMsveE4DQ/QWj2I1IxHnw.jpg?size=2560x1441&amp;quality=95&amp;sign=5cc527138d0e2a126bf1f533809b1251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705502"/>
            <a:ext cx="8572560" cy="4825415"/>
          </a:xfrm>
          <a:prstGeom prst="rect">
            <a:avLst/>
          </a:prstGeom>
          <a:noFill/>
        </p:spPr>
      </p:pic>
      <p:pic>
        <p:nvPicPr>
          <p:cNvPr id="1026" name="Picture 2" descr="F:\ДШИ\Основные документы\2021-2022 уч. год\ПРОЕКТ 2\Реализация\Логотипы\Логотип проект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8" y="857231"/>
            <a:ext cx="2214578" cy="218079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928926" y="500042"/>
            <a:ext cx="3669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Галерея под открытым небом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0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19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9634" name="Picture 2" descr="C:\Users\USER\Downloads\5188377063038517820.jpg"/>
          <p:cNvPicPr>
            <a:picLocks noChangeAspect="1" noChangeArrowheads="1"/>
          </p:cNvPicPr>
          <p:nvPr/>
        </p:nvPicPr>
        <p:blipFill>
          <a:blip r:embed="rId2"/>
          <a:srcRect t="1102" r="1988" b="2018"/>
          <a:stretch>
            <a:fillRect/>
          </a:stretch>
        </p:blipFill>
        <p:spPr bwMode="auto">
          <a:xfrm>
            <a:off x="1428728" y="857232"/>
            <a:ext cx="6643702" cy="5546047"/>
          </a:xfrm>
          <a:prstGeom prst="rect">
            <a:avLst/>
          </a:prstGeom>
          <a:noFill/>
        </p:spPr>
      </p:pic>
      <p:pic>
        <p:nvPicPr>
          <p:cNvPr id="5" name="Picture 4" descr="C:\Users\USER\Downloads\Логотип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786322"/>
            <a:ext cx="2548829" cy="173639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786050" y="500042"/>
            <a:ext cx="4128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Иллюстрирование и издание книг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ru-RU" sz="2000" smtClean="0"/>
              <a:t>Создание инновационной образовательной среды</a:t>
            </a:r>
            <a:endParaRPr lang="ru-RU" sz="20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14</a:t>
            </a:fld>
            <a:endParaRPr lang="en-US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83090" y="766529"/>
            <a:ext cx="6818858" cy="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Заголовок 1"/>
          <p:cNvSpPr txBox="1">
            <a:spLocks/>
          </p:cNvSpPr>
          <p:nvPr/>
        </p:nvSpPr>
        <p:spPr>
          <a:xfrm>
            <a:off x="147638" y="58738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E542A"/>
                </a:solidFill>
                <a:effectLst/>
                <a:uLnTx/>
                <a:uFillTx/>
                <a:latin typeface="Sunday" pitchFamily="2" charset="-52"/>
                <a:ea typeface="+mn-ea"/>
                <a:cs typeface="+mn-cs"/>
              </a:rPr>
              <a:t>ПРОЕКТ «Творческая мастерская «Инклюзия на кончиках пальцев»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Belomorie-script-7" pitchFamily="50" charset="0"/>
              <a:ea typeface="+mn-ea"/>
              <a:cs typeface="+mn-cs"/>
            </a:endParaRPr>
          </a:p>
        </p:txBody>
      </p:sp>
      <p:pic>
        <p:nvPicPr>
          <p:cNvPr id="7170" name="Picture 2" descr="https://sun9-64.userapi.com/impg/9fwoqBaRyRGZYqTZd2W75tseb-CP9h4Te9e0xA/QhH78an-Qjc.jpg?size=1200x1600&amp;quality=95&amp;sign=cf47af171df68217ae340c0531642aa9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142984"/>
            <a:ext cx="3071834" cy="4095778"/>
          </a:xfrm>
          <a:prstGeom prst="rect">
            <a:avLst/>
          </a:prstGeom>
          <a:noFill/>
        </p:spPr>
      </p:pic>
      <p:pic>
        <p:nvPicPr>
          <p:cNvPr id="7174" name="Picture 6" descr="https://sun9-34.userapi.com/impg/Dz-zwGgQ4LfLw96G4jKR7ZY91kzwDXDQh3H4FQ/48fJ9mVknvI.jpg?size=1620x2160&amp;quality=95&amp;sign=61d1ad277074ca9c39923a6d74d8277c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500174"/>
            <a:ext cx="2880122" cy="3840163"/>
          </a:xfrm>
          <a:prstGeom prst="rect">
            <a:avLst/>
          </a:prstGeom>
          <a:noFill/>
        </p:spPr>
      </p:pic>
      <p:pic>
        <p:nvPicPr>
          <p:cNvPr id="13" name="Picture 4" descr="https://sun9-31.userapi.com/impg/kuppckgZAR_vWi1CgC79V_UeFbntc4eiHJKpVg/0fmEZH7ZXYk.jpg?size=2560x1920&amp;quality=95&amp;sign=e8ec1c471ad9a736d1530fdc669b3679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4714884"/>
            <a:ext cx="2428892" cy="1821669"/>
          </a:xfrm>
          <a:prstGeom prst="rect">
            <a:avLst/>
          </a:prstGeom>
          <a:noFill/>
        </p:spPr>
      </p:pic>
      <p:pic>
        <p:nvPicPr>
          <p:cNvPr id="7176" name="Picture 8" descr="https://sun9-56.userapi.com/impg/A7N9VvnxoI_kbkilNoSg-AZKCiGe-_jWVbqNfg/seVjKqVSeUA.jpg?size=1620x2160&amp;quality=95&amp;sign=a09fcec0abeeb2cf62befb2f6ed31986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2214554"/>
            <a:ext cx="2946818" cy="3929090"/>
          </a:xfrm>
          <a:prstGeom prst="rect">
            <a:avLst/>
          </a:prstGeom>
          <a:noFill/>
        </p:spPr>
      </p:pic>
      <p:pic>
        <p:nvPicPr>
          <p:cNvPr id="11" name="Picture 2" descr="F:\ДШИ\Основные документы\2022-2023 уч.год\ПРОЕКТ ИНКЛЮЗИЯ\Логотип\Лого инклюз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4810" y="5286388"/>
            <a:ext cx="1428760" cy="1428760"/>
          </a:xfrm>
          <a:prstGeom prst="rect">
            <a:avLst/>
          </a:prstGeom>
          <a:noFill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710" y="1000108"/>
            <a:ext cx="857256" cy="904881"/>
          </a:xfrm>
          <a:prstGeom prst="ellipse">
            <a:avLst/>
          </a:prstGeom>
          <a:solidFill>
            <a:srgbClr val="00B050"/>
          </a:solidFill>
          <a:ln w="190500" cap="rnd">
            <a:solidFill>
              <a:srgbClr val="7E542A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Надпись 1"/>
          <p:cNvSpPr txBox="1"/>
          <p:nvPr/>
        </p:nvSpPr>
        <p:spPr>
          <a:xfrm>
            <a:off x="7929586" y="1142984"/>
            <a:ext cx="571504" cy="554706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162556" tIns="81278" rIns="162556" bIns="81278" numCol="1" spcCol="0" rtlCol="0" fromWordArt="0" anchor="t" anchorCtr="0" forceAA="0" compatLnSpc="1">
            <a:prstTxWarp prst="textCircl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1422"/>
              </a:spcAft>
            </a:pPr>
            <a:r>
              <a:rPr lang="ru-RU" sz="700" b="1" dirty="0" smtClean="0">
                <a:solidFill>
                  <a:schemeClr val="bg1"/>
                </a:solidFill>
                <a:latin typeface="Sund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МБУДО «Детская школа искусств №1» м.о. Кандалакшский район</a:t>
            </a:r>
            <a:endParaRPr lang="ru-RU" sz="700" b="1" dirty="0">
              <a:solidFill>
                <a:schemeClr val="bg1"/>
              </a:solidFill>
              <a:latin typeface="Sunday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383090" y="766529"/>
            <a:ext cx="6818858" cy="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>
          <a:xfrm>
            <a:off x="147638" y="58738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E542A"/>
                </a:solidFill>
                <a:effectLst/>
                <a:uLnTx/>
                <a:uFillTx/>
                <a:latin typeface="Sunday" pitchFamily="2" charset="-52"/>
                <a:ea typeface="+mn-ea"/>
                <a:cs typeface="+mn-cs"/>
              </a:rPr>
              <a:t>ПРОЕКТ «Творческая мастерская «Инклюзия на кончиках пальцев»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Belomorie-script-7" pitchFamily="50" charset="0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8194" name="Picture 2" descr="F:\ДШИ\Основные документы\2022-2023 уч.год\ПРОЕКТ ИНКЛЮЗИЯ\Реализация\Фото\IMG_52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142984"/>
            <a:ext cx="8526745" cy="4786346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710" y="428604"/>
            <a:ext cx="857256" cy="904881"/>
          </a:xfrm>
          <a:prstGeom prst="ellipse">
            <a:avLst/>
          </a:prstGeom>
          <a:solidFill>
            <a:srgbClr val="00B050"/>
          </a:solidFill>
          <a:ln w="190500" cap="rnd">
            <a:solidFill>
              <a:srgbClr val="7E542A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Надпись 1"/>
          <p:cNvSpPr txBox="1"/>
          <p:nvPr/>
        </p:nvSpPr>
        <p:spPr>
          <a:xfrm>
            <a:off x="7929586" y="571480"/>
            <a:ext cx="571504" cy="554706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162556" tIns="81278" rIns="162556" bIns="81278" numCol="1" spcCol="0" rtlCol="0" fromWordArt="0" anchor="t" anchorCtr="0" forceAA="0" compatLnSpc="1">
            <a:prstTxWarp prst="textCircl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1422"/>
              </a:spcAft>
            </a:pPr>
            <a:r>
              <a:rPr lang="ru-RU" sz="700" b="1" dirty="0" smtClean="0">
                <a:solidFill>
                  <a:schemeClr val="bg1"/>
                </a:solidFill>
                <a:latin typeface="Sund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МБУДО «Детская школа искусств №1» м.о. Кандалакшский район</a:t>
            </a:r>
            <a:endParaRPr lang="ru-RU" sz="700" b="1" dirty="0">
              <a:solidFill>
                <a:schemeClr val="bg1"/>
              </a:solidFill>
              <a:latin typeface="Sunday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F:\ДШИ\Основные документы\2022-2023 уч.год\ПРОЕКТ ИНКЛЮЗИЯ\Логотип\Лого инклюз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1571612"/>
            <a:ext cx="1428760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3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3074" name="Picture 2" descr="\\Desktop-7a6uq3q\общая_секретарь\Клементьева Т.А\2024-2025 учебный год\ПРОЕКТ СОСНЫ\Логотипы проекта\Безымянный-4_Монтажная область 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2071678"/>
            <a:ext cx="5875915" cy="2714644"/>
          </a:xfrm>
          <a:prstGeom prst="rect">
            <a:avLst/>
          </a:prstGeom>
          <a:noFill/>
        </p:spPr>
      </p:pic>
      <p:pic>
        <p:nvPicPr>
          <p:cNvPr id="6" name="При поддержке Президентского фонда культурных инициатив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42845" y="142852"/>
            <a:ext cx="2071702" cy="116533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71736" y="928670"/>
            <a:ext cx="26468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rgbClr val="993300"/>
                </a:solidFill>
              </a:rPr>
              <a:t>Проект</a:t>
            </a:r>
            <a:endParaRPr lang="ru-RU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2285984" y="285728"/>
            <a:ext cx="4509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Профориентационные мероприятия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904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3074" name="Picture 2" descr="\\Desktop-7a6uq3q\общая_секретарь\Клементьева Т.А\2024-2025 учебный год\ПРОЕКТ СОСНЫ\Логотипы проекта\Безымянный-4_Монтажная область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-214338"/>
            <a:ext cx="5448205" cy="2517044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1643042" y="2071678"/>
            <a:ext cx="861774" cy="2953694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ru-RU" sz="4400" dirty="0" smtClean="0">
                <a:solidFill>
                  <a:srgbClr val="993300"/>
                </a:solidFill>
              </a:rPr>
              <a:t>охраняем</a:t>
            </a:r>
            <a:endParaRPr lang="ru-RU" sz="4400" dirty="0">
              <a:solidFill>
                <a:srgbClr val="9933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00298" y="2071678"/>
            <a:ext cx="861774" cy="3235822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ru-RU" sz="4400" dirty="0" smtClean="0">
                <a:solidFill>
                  <a:srgbClr val="993300"/>
                </a:solidFill>
              </a:rPr>
              <a:t>обновляем</a:t>
            </a:r>
            <a:endParaRPr lang="ru-RU" sz="4400" dirty="0">
              <a:solidFill>
                <a:srgbClr val="9933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28992" y="1998336"/>
            <a:ext cx="830997" cy="4859664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ru-RU" sz="4200" dirty="0" smtClean="0">
                <a:solidFill>
                  <a:srgbClr val="993300"/>
                </a:solidFill>
              </a:rPr>
              <a:t>совершенствуем</a:t>
            </a:r>
            <a:endParaRPr lang="ru-RU" sz="4200" dirty="0">
              <a:solidFill>
                <a:srgbClr val="9933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904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3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428596" y="1428736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714348" y="5643578"/>
            <a:ext cx="1857388" cy="1588"/>
          </a:xfrm>
          <a:prstGeom prst="line">
            <a:avLst/>
          </a:prstGeom>
          <a:ln w="889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42910" y="5845062"/>
            <a:ext cx="1971313" cy="10129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ДОП</a:t>
            </a:r>
            <a:r>
              <a:rPr lang="ru-RU" sz="16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«Скоморошина»</a:t>
            </a:r>
            <a:endParaRPr lang="ru-RU" sz="1600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357158" y="3071810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428596" y="2285992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28596" y="3929066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500034" y="4857760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189" name="Picture 13" descr="C:\Users\USER\Downloads\klipartz.com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72822"/>
          <a:stretch>
            <a:fillRect/>
          </a:stretch>
        </p:blipFill>
        <p:spPr bwMode="auto">
          <a:xfrm>
            <a:off x="142844" y="1142984"/>
            <a:ext cx="1317979" cy="4786346"/>
          </a:xfrm>
          <a:prstGeom prst="rect">
            <a:avLst/>
          </a:prstGeom>
          <a:noFill/>
        </p:spPr>
      </p:pic>
      <p:sp>
        <p:nvSpPr>
          <p:cNvPr id="40" name="Прямоугольник 39"/>
          <p:cNvSpPr/>
          <p:nvPr/>
        </p:nvSpPr>
        <p:spPr>
          <a:xfrm>
            <a:off x="2643174" y="5929330"/>
            <a:ext cx="18713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ОП «Будущее </a:t>
            </a:r>
          </a:p>
          <a:p>
            <a:pPr algn="ctr"/>
            <a:r>
              <a:rPr lang="ru-RU" sz="14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начинается сегодня»</a:t>
            </a:r>
            <a:endParaRPr lang="ru-RU" sz="1400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429124" y="5357826"/>
            <a:ext cx="2634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Профориентационные </a:t>
            </a:r>
          </a:p>
          <a:p>
            <a:pPr algn="ctr"/>
            <a:r>
              <a:rPr lang="ru-RU" sz="14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практики для студентов МКИ</a:t>
            </a:r>
            <a:endParaRPr lang="ru-RU" sz="1400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500826" y="4929198"/>
            <a:ext cx="24845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Просветительские </a:t>
            </a:r>
          </a:p>
          <a:p>
            <a:pPr algn="ctr"/>
            <a:r>
              <a:rPr lang="ru-RU" sz="14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мероприятия для родителей</a:t>
            </a:r>
            <a:endParaRPr lang="ru-RU" sz="1400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000232" y="2285992"/>
            <a:ext cx="285752" cy="3286148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Дети  5-7 лет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Овал 49"/>
          <p:cNvSpPr/>
          <p:nvPr/>
        </p:nvSpPr>
        <p:spPr>
          <a:xfrm>
            <a:off x="1000100" y="5143512"/>
            <a:ext cx="1285884" cy="928694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Прима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929058" y="2071678"/>
            <a:ext cx="285752" cy="3286148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Дети 8-18 лет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2857488" y="4857760"/>
            <a:ext cx="1357322" cy="928694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Секунда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072198" y="1571612"/>
            <a:ext cx="285752" cy="3286148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Студенты 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5072066" y="4429132"/>
            <a:ext cx="1285884" cy="928694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Терция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8215338" y="1142984"/>
            <a:ext cx="285752" cy="3286148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Родители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7215206" y="3929066"/>
            <a:ext cx="1285884" cy="928694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Кварта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При поддержке Президентского фонда культурных инициатив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42844" y="142852"/>
            <a:ext cx="1531947" cy="8617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3904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3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428596" y="1428736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714348" y="5643578"/>
            <a:ext cx="1857388" cy="1588"/>
          </a:xfrm>
          <a:prstGeom prst="line">
            <a:avLst/>
          </a:prstGeom>
          <a:ln w="889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00298" y="5214950"/>
            <a:ext cx="4143404" cy="10129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Дополнительная общеразвивающая программа «Скоморошина»</a:t>
            </a:r>
            <a:endParaRPr lang="ru-RU" sz="2400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357158" y="3071810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428596" y="2285992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28596" y="3929066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500034" y="4857760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189" name="Picture 13" descr="C:\Users\USER\Downloads\klipartz.com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72822"/>
          <a:stretch>
            <a:fillRect/>
          </a:stretch>
        </p:blipFill>
        <p:spPr bwMode="auto">
          <a:xfrm>
            <a:off x="142844" y="1071546"/>
            <a:ext cx="1357322" cy="4714908"/>
          </a:xfrm>
          <a:prstGeom prst="rect">
            <a:avLst/>
          </a:prstGeom>
          <a:noFill/>
        </p:spPr>
      </p:pic>
      <p:sp>
        <p:nvSpPr>
          <p:cNvPr id="49" name="Прямоугольник 48"/>
          <p:cNvSpPr/>
          <p:nvPr/>
        </p:nvSpPr>
        <p:spPr>
          <a:xfrm>
            <a:off x="2000232" y="2285992"/>
            <a:ext cx="285752" cy="3286148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Дети  5-7 лет</a:t>
            </a:r>
            <a:endParaRPr lang="ru-RU" sz="1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Овал 49"/>
          <p:cNvSpPr/>
          <p:nvPr/>
        </p:nvSpPr>
        <p:spPr>
          <a:xfrm>
            <a:off x="1000100" y="5143512"/>
            <a:ext cx="1285884" cy="928694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Прима</a:t>
            </a:r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00232" y="500042"/>
            <a:ext cx="4257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smtClean="0"/>
              <a:t>Январь – апрель 2025 года</a:t>
            </a:r>
            <a:endParaRPr lang="ru-RU" sz="2400"/>
          </a:p>
        </p:txBody>
      </p:sp>
      <p:sp>
        <p:nvSpPr>
          <p:cNvPr id="15" name="Прямоугольник 14"/>
          <p:cNvSpPr/>
          <p:nvPr/>
        </p:nvSpPr>
        <p:spPr>
          <a:xfrm>
            <a:off x="2571736" y="1571612"/>
            <a:ext cx="578647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mtClean="0"/>
              <a:t>Знакомство с музыкальными инструментами, в том числе и с русскими народными;</a:t>
            </a:r>
          </a:p>
          <a:p>
            <a:endParaRPr lang="ru-RU" smtClean="0"/>
          </a:p>
          <a:p>
            <a:r>
              <a:rPr lang="ru-RU" smtClean="0"/>
              <a:t>приобретение элементарных навыков музицирования;</a:t>
            </a:r>
          </a:p>
          <a:p>
            <a:endParaRPr lang="ru-RU" smtClean="0"/>
          </a:p>
          <a:p>
            <a:r>
              <a:rPr lang="ru-RU" smtClean="0"/>
              <a:t>развитие коммуникативных навыков;</a:t>
            </a:r>
          </a:p>
          <a:p>
            <a:endParaRPr lang="ru-RU" smtClean="0"/>
          </a:p>
          <a:p>
            <a:endParaRPr lang="ru-RU" smtClean="0"/>
          </a:p>
          <a:p>
            <a:r>
              <a:rPr lang="ru-RU" smtClean="0"/>
              <a:t>расширение кругозора.</a:t>
            </a:r>
          </a:p>
          <a:p>
            <a:endParaRPr lang="ru-RU"/>
          </a:p>
        </p:txBody>
      </p:sp>
      <p:pic>
        <p:nvPicPr>
          <p:cNvPr id="16" name="При поддержке Президентского фонда культурных инициатив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42844" y="142852"/>
            <a:ext cx="1531947" cy="8617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3904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3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428596" y="1428736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357158" y="3071810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428596" y="2285992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28596" y="3929066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500034" y="4857760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189" name="Picture 13" descr="C:\Users\USER\Downloads\klipartz.com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72822"/>
          <a:stretch>
            <a:fillRect/>
          </a:stretch>
        </p:blipFill>
        <p:spPr bwMode="auto">
          <a:xfrm>
            <a:off x="214282" y="1071546"/>
            <a:ext cx="1357322" cy="4929222"/>
          </a:xfrm>
          <a:prstGeom prst="rect">
            <a:avLst/>
          </a:prstGeom>
          <a:noFill/>
        </p:spPr>
      </p:pic>
      <p:sp>
        <p:nvSpPr>
          <p:cNvPr id="40" name="Прямоугольник 39"/>
          <p:cNvSpPr/>
          <p:nvPr/>
        </p:nvSpPr>
        <p:spPr>
          <a:xfrm>
            <a:off x="2786050" y="5000636"/>
            <a:ext cx="36433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Образовательная программа  профориентационной направленности  </a:t>
            </a:r>
          </a:p>
          <a:p>
            <a:pPr algn="ctr"/>
            <a:r>
              <a:rPr lang="ru-RU" sz="20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«Будущее </a:t>
            </a:r>
          </a:p>
          <a:p>
            <a:pPr algn="ctr"/>
            <a:r>
              <a:rPr lang="ru-RU" sz="20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начинается сегодня»</a:t>
            </a:r>
            <a:endParaRPr lang="ru-RU" sz="2000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357422" y="2143116"/>
            <a:ext cx="285752" cy="3286148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Дети 8-18 лет</a:t>
            </a:r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1142976" y="4929198"/>
            <a:ext cx="1500198" cy="1071570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Секунда</a:t>
            </a:r>
            <a:endParaRPr lang="ru-RU" sz="1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14612" y="214290"/>
            <a:ext cx="33025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smtClean="0"/>
              <a:t>Октябрь 2024 года – </a:t>
            </a:r>
          </a:p>
          <a:p>
            <a:endParaRPr lang="ru-RU" sz="2400" smtClean="0"/>
          </a:p>
          <a:p>
            <a:r>
              <a:rPr lang="ru-RU" sz="2400" smtClean="0"/>
              <a:t>апрель 2025 года</a:t>
            </a:r>
            <a:endParaRPr lang="ru-RU" sz="2400"/>
          </a:p>
        </p:txBody>
      </p:sp>
      <p:sp>
        <p:nvSpPr>
          <p:cNvPr id="14" name="Прямоугольник 13"/>
          <p:cNvSpPr/>
          <p:nvPr/>
        </p:nvSpPr>
        <p:spPr>
          <a:xfrm>
            <a:off x="2786050" y="1571612"/>
            <a:ext cx="578647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mtClean="0"/>
              <a:t>Консультации;</a:t>
            </a:r>
          </a:p>
          <a:p>
            <a:r>
              <a:rPr lang="ru-RU" smtClean="0"/>
              <a:t>практические занятия; </a:t>
            </a:r>
          </a:p>
          <a:p>
            <a:endParaRPr lang="ru-RU" smtClean="0"/>
          </a:p>
          <a:p>
            <a:r>
              <a:rPr lang="ru-RU" smtClean="0"/>
              <a:t>концерты, экскурсии, мастер-классы; </a:t>
            </a:r>
          </a:p>
          <a:p>
            <a:endParaRPr lang="ru-RU" smtClean="0"/>
          </a:p>
          <a:p>
            <a:endParaRPr lang="ru-RU" smtClean="0"/>
          </a:p>
          <a:p>
            <a:r>
              <a:rPr lang="ru-RU" smtClean="0"/>
              <a:t>знания о профессиях, связанных с музыкальным искусством;\</a:t>
            </a:r>
          </a:p>
          <a:p>
            <a:endParaRPr lang="ru-RU" smtClean="0"/>
          </a:p>
          <a:p>
            <a:r>
              <a:rPr lang="ru-RU" smtClean="0"/>
              <a:t>формирование профориентационных предпочтений.</a:t>
            </a:r>
          </a:p>
          <a:p>
            <a:endParaRPr lang="ru-RU"/>
          </a:p>
        </p:txBody>
      </p:sp>
      <p:pic>
        <p:nvPicPr>
          <p:cNvPr id="15" name="При поддержке Президентского фонда культурных инициатив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42844" y="142852"/>
            <a:ext cx="1531947" cy="8617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3904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3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428596" y="1428736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21</a:t>
            </a:fld>
            <a:endParaRPr lang="en-US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357158" y="3071810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428596" y="2285992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28596" y="3929066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500034" y="4857760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189" name="Picture 13" descr="C:\Users\USER\Downloads\klipartz.com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72822"/>
          <a:stretch>
            <a:fillRect/>
          </a:stretch>
        </p:blipFill>
        <p:spPr bwMode="auto">
          <a:xfrm>
            <a:off x="142844" y="1071546"/>
            <a:ext cx="1357322" cy="4929222"/>
          </a:xfrm>
          <a:prstGeom prst="rect">
            <a:avLst/>
          </a:prstGeom>
          <a:noFill/>
        </p:spPr>
      </p:pic>
      <p:sp>
        <p:nvSpPr>
          <p:cNvPr id="41" name="Прямоугольник 40"/>
          <p:cNvSpPr/>
          <p:nvPr/>
        </p:nvSpPr>
        <p:spPr>
          <a:xfrm>
            <a:off x="2285984" y="5286388"/>
            <a:ext cx="43750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Профориентационные </a:t>
            </a:r>
          </a:p>
          <a:p>
            <a:pPr algn="ctr"/>
            <a:r>
              <a:rPr lang="ru-RU" sz="24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практики для студентов МКИ</a:t>
            </a:r>
            <a:endParaRPr lang="ru-RU" sz="2400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285984" y="1571612"/>
            <a:ext cx="285752" cy="3286148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Студенты  МКИ </a:t>
            </a:r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1285852" y="4500570"/>
            <a:ext cx="1357322" cy="1071570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Терция</a:t>
            </a:r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71670" y="428604"/>
            <a:ext cx="4572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mtClean="0"/>
              <a:t>Февраль – апрель 2025 года</a:t>
            </a:r>
            <a:endParaRPr lang="ru-RU" sz="2400"/>
          </a:p>
        </p:txBody>
      </p:sp>
      <p:sp>
        <p:nvSpPr>
          <p:cNvPr id="25" name="Прямоугольник 24"/>
          <p:cNvSpPr/>
          <p:nvPr/>
        </p:nvSpPr>
        <p:spPr>
          <a:xfrm>
            <a:off x="2786050" y="1571612"/>
            <a:ext cx="52864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mtClean="0"/>
              <a:t>Расширение географии публичных выступлений;</a:t>
            </a:r>
          </a:p>
          <a:p>
            <a:endParaRPr lang="ru-RU" smtClean="0"/>
          </a:p>
          <a:p>
            <a:r>
              <a:rPr lang="ru-RU" smtClean="0"/>
              <a:t>профессиональное становление </a:t>
            </a:r>
          </a:p>
          <a:p>
            <a:r>
              <a:rPr lang="ru-RU" smtClean="0"/>
              <a:t>будущих педагогов-музыкантов;</a:t>
            </a:r>
          </a:p>
          <a:p>
            <a:endParaRPr lang="ru-RU" smtClean="0"/>
          </a:p>
          <a:p>
            <a:r>
              <a:rPr lang="ru-RU" smtClean="0"/>
              <a:t>знакомство с достопримечательностями и инфраструктурой г. Кандалакша, с целью </a:t>
            </a:r>
          </a:p>
          <a:p>
            <a:endParaRPr lang="ru-RU" sz="1200" smtClean="0"/>
          </a:p>
          <a:p>
            <a:r>
              <a:rPr lang="ru-RU" smtClean="0"/>
              <a:t>привлечения молодых специалистов в ДШИ Кандалакшского района.</a:t>
            </a:r>
          </a:p>
          <a:p>
            <a:endParaRPr lang="ru-RU"/>
          </a:p>
        </p:txBody>
      </p:sp>
      <p:pic>
        <p:nvPicPr>
          <p:cNvPr id="15" name="При поддержке Президентского фонда культурных инициатив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42844" y="142852"/>
            <a:ext cx="1531947" cy="8617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3904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3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428596" y="1428736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22</a:t>
            </a:fld>
            <a:endParaRPr lang="en-US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357158" y="3071810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428596" y="2285992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28596" y="3929066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500034" y="4857760"/>
            <a:ext cx="842968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189" name="Picture 13" descr="C:\Users\USER\Downloads\klipartz.com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72822"/>
          <a:stretch>
            <a:fillRect/>
          </a:stretch>
        </p:blipFill>
        <p:spPr bwMode="auto">
          <a:xfrm>
            <a:off x="142844" y="1000108"/>
            <a:ext cx="1357322" cy="4929222"/>
          </a:xfrm>
          <a:prstGeom prst="rect">
            <a:avLst/>
          </a:prstGeom>
          <a:noFill/>
        </p:spPr>
      </p:pic>
      <p:sp>
        <p:nvSpPr>
          <p:cNvPr id="42" name="Прямоугольник 41"/>
          <p:cNvSpPr/>
          <p:nvPr/>
        </p:nvSpPr>
        <p:spPr>
          <a:xfrm>
            <a:off x="2357422" y="5214950"/>
            <a:ext cx="411920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Просветительские </a:t>
            </a:r>
          </a:p>
          <a:p>
            <a:pPr algn="ctr"/>
            <a:r>
              <a:rPr lang="ru-RU" sz="24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мероприятия для родителей</a:t>
            </a:r>
            <a:endParaRPr lang="ru-RU" sz="2400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643174" y="1142984"/>
            <a:ext cx="285752" cy="3286148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Родители</a:t>
            </a:r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1428728" y="3929066"/>
            <a:ext cx="1500198" cy="928694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Кварта</a:t>
            </a:r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43174" y="214290"/>
            <a:ext cx="32768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smtClean="0"/>
              <a:t>Сентябрь 2024 года,</a:t>
            </a:r>
          </a:p>
          <a:p>
            <a:pPr algn="ctr"/>
            <a:r>
              <a:rPr lang="ru-RU" sz="2400" smtClean="0"/>
              <a:t>Март 2025 года</a:t>
            </a:r>
            <a:endParaRPr lang="ru-RU" sz="2400"/>
          </a:p>
        </p:txBody>
      </p:sp>
      <p:sp>
        <p:nvSpPr>
          <p:cNvPr id="25" name="Прямоугольник 24"/>
          <p:cNvSpPr/>
          <p:nvPr/>
        </p:nvSpPr>
        <p:spPr>
          <a:xfrm>
            <a:off x="2928926" y="1571612"/>
            <a:ext cx="55721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mtClean="0"/>
              <a:t>Расширение знаний о профессиях, связанных с музыкальным искусством, </a:t>
            </a:r>
          </a:p>
          <a:p>
            <a:endParaRPr lang="ru-RU" smtClean="0"/>
          </a:p>
          <a:p>
            <a:r>
              <a:rPr lang="ru-RU" smtClean="0"/>
              <a:t>знакомство со спектром учебных заведений в области музыкального образования;</a:t>
            </a:r>
          </a:p>
          <a:p>
            <a:endParaRPr lang="ru-RU" smtClean="0"/>
          </a:p>
          <a:p>
            <a:r>
              <a:rPr lang="ru-RU" smtClean="0"/>
              <a:t>знакомство с мерами государственной поддержки специалистов детских школ </a:t>
            </a:r>
          </a:p>
          <a:p>
            <a:endParaRPr lang="ru-RU" sz="1200" smtClean="0"/>
          </a:p>
          <a:p>
            <a:r>
              <a:rPr lang="ru-RU" smtClean="0"/>
              <a:t>искусств.</a:t>
            </a:r>
          </a:p>
          <a:p>
            <a:endParaRPr lang="ru-RU"/>
          </a:p>
        </p:txBody>
      </p:sp>
      <p:pic>
        <p:nvPicPr>
          <p:cNvPr id="15" name="При поддержке Президентского фонда культурных инициатив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42844" y="142852"/>
            <a:ext cx="1531947" cy="8617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3904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686800" cy="3803073"/>
          </a:xfrm>
        </p:spPr>
        <p:txBody>
          <a:bodyPr>
            <a:noAutofit/>
          </a:bodyPr>
          <a:lstStyle/>
          <a:p>
            <a:pPr marL="6350" indent="-63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Мурманский колледж искусств (г. Мурманск) - </a:t>
            </a:r>
            <a:r>
              <a:rPr lang="en-US" sz="1600" smtClean="0">
                <a:latin typeface="Times New Roman" pitchFamily="18" charset="0"/>
                <a:cs typeface="Times New Roman" pitchFamily="18" charset="0"/>
                <a:hlinkClick r:id="rId3"/>
              </a:rPr>
              <a:t>https://mki-51.ru</a:t>
            </a: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50004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smtClean="0">
                <a:solidFill>
                  <a:srgbClr val="292929"/>
                </a:solidFill>
                <a:latin typeface="Calibri"/>
                <a:ea typeface="Times New Roman"/>
                <a:cs typeface="Times New Roman"/>
              </a:rPr>
              <a:t>Учебные заведения СПО в области искусств</a:t>
            </a:r>
            <a:endParaRPr lang="ru-RU" sz="240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/>
          <a:srcRect b="18182"/>
          <a:stretch>
            <a:fillRect/>
          </a:stretch>
        </p:blipFill>
        <p:spPr bwMode="auto">
          <a:xfrm>
            <a:off x="285719" y="1714488"/>
            <a:ext cx="8775887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8686800" cy="3803073"/>
          </a:xfrm>
        </p:spPr>
        <p:txBody>
          <a:bodyPr>
            <a:noAutofit/>
          </a:bodyPr>
          <a:lstStyle/>
          <a:p>
            <a:pPr marL="6350" indent="-63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Карельский колледж культуры и искусств (г. Петрозаводск) </a:t>
            </a:r>
            <a:r>
              <a:rPr lang="ru-RU" sz="1600" smtClean="0">
                <a:latin typeface="Times New Roman" pitchFamily="18" charset="0"/>
                <a:cs typeface="Times New Roman" pitchFamily="18" charset="0"/>
                <a:hlinkClick r:id="rId3"/>
              </a:rPr>
              <a:t>–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6350" indent="-6350">
              <a:lnSpc>
                <a:spcPct val="150000"/>
              </a:lnSpc>
              <a:buNone/>
            </a:pPr>
            <a:r>
              <a:rPr lang="en-US" sz="1600" smtClean="0">
                <a:latin typeface="Times New Roman" pitchFamily="18" charset="0"/>
                <a:cs typeface="Times New Roman" pitchFamily="18" charset="0"/>
                <a:hlinkClick r:id="rId3"/>
              </a:rPr>
              <a:t>https://colcult.karelia.ru</a:t>
            </a: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Font typeface="Wingdings" pitchFamily="2" charset="2"/>
              <a:buChar char="Ø"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14285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mtClean="0">
                <a:solidFill>
                  <a:srgbClr val="292929"/>
                </a:solidFill>
                <a:latin typeface="Calibri"/>
                <a:ea typeface="Times New Roman"/>
                <a:cs typeface="Times New Roman"/>
              </a:rPr>
              <a:t>Учебные заведения СПО в области искусств</a:t>
            </a:r>
            <a:endParaRPr lang="ru-RU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571612"/>
            <a:ext cx="8501122" cy="506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8686800" cy="3803073"/>
          </a:xfrm>
        </p:spPr>
        <p:txBody>
          <a:bodyPr>
            <a:noAutofit/>
          </a:bodyPr>
          <a:lstStyle/>
          <a:p>
            <a:pPr marL="6350" indent="-63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Петрозаводский музыкальный колледж имени Карла Эриковича Раутио (г. Петрозаводск)  </a:t>
            </a:r>
          </a:p>
          <a:p>
            <a:pPr marL="6350" indent="-6350">
              <a:lnSpc>
                <a:spcPct val="150000"/>
              </a:lnSpc>
              <a:buNone/>
            </a:pPr>
            <a:r>
              <a:rPr lang="en-US" sz="1600" smtClean="0">
                <a:latin typeface="Times New Roman" pitchFamily="18" charset="0"/>
                <a:cs typeface="Times New Roman" pitchFamily="18" charset="0"/>
                <a:hlinkClick r:id="rId3"/>
              </a:rPr>
              <a:t>https://pmc.krl.muzkult.ru</a:t>
            </a: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858148" y="6357958"/>
            <a:ext cx="1097280" cy="27432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14285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mtClean="0">
                <a:solidFill>
                  <a:srgbClr val="292929"/>
                </a:solidFill>
                <a:latin typeface="Calibri"/>
                <a:ea typeface="Times New Roman"/>
                <a:cs typeface="Times New Roman"/>
              </a:rPr>
              <a:t>Учебные заведения СПО в области искусств</a:t>
            </a:r>
            <a:endParaRPr lang="ru-RU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643050"/>
            <a:ext cx="884402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8686800" cy="3803073"/>
          </a:xfrm>
        </p:spPr>
        <p:txBody>
          <a:bodyPr>
            <a:noAutofit/>
          </a:bodyPr>
          <a:lstStyle/>
          <a:p>
            <a:pPr marL="6350" indent="-63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Колледж (отделения среднего профессионального образования) Петрозаводской государственной консерватории имени А. К. Глазунова (г. Петрозаводск)  </a:t>
            </a:r>
          </a:p>
          <a:p>
            <a:pPr marL="6350" indent="-6350">
              <a:lnSpc>
                <a:spcPct val="150000"/>
              </a:lnSpc>
              <a:buNone/>
            </a:pPr>
            <a:r>
              <a:rPr lang="en-US" sz="1600" smtClean="0">
                <a:latin typeface="Times New Roman" pitchFamily="18" charset="0"/>
                <a:cs typeface="Times New Roman" pitchFamily="18" charset="0"/>
                <a:hlinkClick r:id="rId3"/>
              </a:rPr>
              <a:t>https://glazunovcons.ru/study/undergraduate_study/</a:t>
            </a: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858148" y="6357958"/>
            <a:ext cx="1097280" cy="27432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14285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mtClean="0">
                <a:solidFill>
                  <a:srgbClr val="292929"/>
                </a:solidFill>
                <a:latin typeface="Calibri"/>
                <a:ea typeface="Times New Roman"/>
                <a:cs typeface="Times New Roman"/>
              </a:rPr>
              <a:t>Учебные заведения СПО в области искусств</a:t>
            </a:r>
            <a:endParaRPr lang="ru-RU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071678"/>
            <a:ext cx="8728233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8686800" cy="3803073"/>
          </a:xfrm>
        </p:spPr>
        <p:txBody>
          <a:bodyPr>
            <a:noAutofit/>
          </a:bodyPr>
          <a:lstStyle/>
          <a:p>
            <a:pPr marL="6350" indent="-63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Вологодский областной колледж искусств (г. Вологда)  </a:t>
            </a:r>
          </a:p>
          <a:p>
            <a:pPr marL="6350" indent="-6350">
              <a:lnSpc>
                <a:spcPct val="150000"/>
              </a:lnSpc>
              <a:buNone/>
            </a:pPr>
            <a:r>
              <a:rPr lang="en-US" sz="1600" smtClean="0">
                <a:latin typeface="Times New Roman" pitchFamily="18" charset="0"/>
                <a:cs typeface="Times New Roman" pitchFamily="18" charset="0"/>
                <a:hlinkClick r:id="rId3"/>
              </a:rPr>
              <a:t>https://www.muscollege.ru</a:t>
            </a: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858148" y="6357958"/>
            <a:ext cx="1097280" cy="27432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14285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mtClean="0">
                <a:solidFill>
                  <a:srgbClr val="292929"/>
                </a:solidFill>
                <a:latin typeface="Calibri"/>
                <a:ea typeface="Times New Roman"/>
                <a:cs typeface="Times New Roman"/>
              </a:rPr>
              <a:t>Учебные заведения СПО в области искусств</a:t>
            </a:r>
            <a:endParaRPr lang="ru-RU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1714488"/>
            <a:ext cx="6786610" cy="493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8686800" cy="3803073"/>
          </a:xfrm>
        </p:spPr>
        <p:txBody>
          <a:bodyPr>
            <a:noAutofit/>
          </a:bodyPr>
          <a:lstStyle/>
          <a:p>
            <a:pPr marL="6350" indent="-63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Череповецкое областное училище искусств и художественных ремесел(г. Череповец)  </a:t>
            </a:r>
          </a:p>
          <a:p>
            <a:pPr marL="6350" indent="-6350">
              <a:lnSpc>
                <a:spcPct val="150000"/>
              </a:lnSpc>
              <a:buNone/>
            </a:pPr>
            <a:r>
              <a:rPr lang="en-US" sz="1600" smtClean="0">
                <a:latin typeface="Times New Roman" pitchFamily="18" charset="0"/>
                <a:cs typeface="Times New Roman" pitchFamily="18" charset="0"/>
                <a:hlinkClick r:id="rId3"/>
              </a:rPr>
              <a:t>https://art-college.ru</a:t>
            </a: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marL="6350" indent="-6350" algn="ctr">
              <a:lnSpc>
                <a:spcPct val="150000"/>
              </a:lnSpc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858148" y="6357958"/>
            <a:ext cx="1097280" cy="27432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14285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mtClean="0">
                <a:solidFill>
                  <a:srgbClr val="292929"/>
                </a:solidFill>
                <a:latin typeface="Calibri"/>
                <a:ea typeface="Times New Roman"/>
                <a:cs typeface="Times New Roman"/>
              </a:rPr>
              <a:t>Учебные заведения СПО в области искусств</a:t>
            </a:r>
            <a:endParaRPr lang="ru-RU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55802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3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При поддержке Президентского фонда культурных инициатив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42844" y="142852"/>
            <a:ext cx="1531947" cy="861720"/>
          </a:xfrm>
          <a:prstGeom prst="rect">
            <a:avLst/>
          </a:prstGeom>
        </p:spPr>
      </p:pic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862013" y="971550"/>
            <a:ext cx="5853127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2000" b="1">
                <a:solidFill>
                  <a:srgbClr val="0032A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altLang="ru-RU" sz="2000">
                <a:latin typeface="+mj-lt"/>
                <a:cs typeface="Times New Roman" pitchFamily="18" charset="0"/>
              </a:rPr>
              <a:t>В Кандалакшском кадровом центре можно пройти профориентационное тестирование «Выбор», что позволяет определить выбор сферы деятельности (профессии) подростков. </a:t>
            </a:r>
          </a:p>
          <a:p>
            <a:pPr algn="just"/>
            <a:r>
              <a:rPr lang="ru-RU" altLang="ru-RU" sz="2000">
                <a:latin typeface="+mj-lt"/>
                <a:cs typeface="Times New Roman" pitchFamily="18" charset="0"/>
              </a:rPr>
              <a:t>       Программа компьютерного тестирования «Выбор» содержит 8 тестов, по окончании выполнения каждого задания можно ознакомиться с результатами на экране, ну а в конце получить  распечатанные результаты, проведенного теста. </a:t>
            </a:r>
          </a:p>
          <a:p>
            <a:pPr algn="just"/>
            <a:endParaRPr lang="ru-RU" altLang="ru-RU" sz="2000">
              <a:latin typeface="+mj-lt"/>
              <a:cs typeface="Times New Roman" pitchFamily="18" charset="0"/>
            </a:endParaRPr>
          </a:p>
          <a:p>
            <a:pPr algn="just"/>
            <a:r>
              <a:rPr lang="ru-RU" altLang="ru-RU" sz="2000">
                <a:latin typeface="+mj-lt"/>
                <a:cs typeface="Times New Roman" pitchFamily="18" charset="0"/>
              </a:rPr>
              <a:t>        </a:t>
            </a:r>
            <a:r>
              <a:rPr lang="ru-RU" altLang="ru-RU" sz="2000" b="1" smtClean="0">
                <a:latin typeface="+mj-lt"/>
                <a:cs typeface="Times New Roman" pitchFamily="18" charset="0"/>
              </a:rPr>
              <a:t>Место </a:t>
            </a:r>
            <a:r>
              <a:rPr lang="ru-RU" altLang="ru-RU" sz="2000" b="1">
                <a:latin typeface="+mj-lt"/>
                <a:cs typeface="Times New Roman" pitchFamily="18" charset="0"/>
              </a:rPr>
              <a:t>проведения мероприятия </a:t>
            </a:r>
            <a:r>
              <a:rPr lang="ru-RU" altLang="ru-RU" sz="2000" b="1">
                <a:latin typeface="+mj-lt"/>
                <a:cs typeface="Times New Roman" pitchFamily="18" charset="0"/>
              </a:rPr>
              <a:t>по </a:t>
            </a:r>
            <a:r>
              <a:rPr lang="ru-RU" altLang="ru-RU" sz="2000" b="1" smtClean="0">
                <a:latin typeface="+mj-lt"/>
                <a:cs typeface="Times New Roman" pitchFamily="18" charset="0"/>
              </a:rPr>
              <a:t>адресу: г. </a:t>
            </a:r>
            <a:r>
              <a:rPr lang="ru-RU" altLang="ru-RU" sz="2000" b="1">
                <a:latin typeface="+mj-lt"/>
                <a:cs typeface="Times New Roman" pitchFamily="18" charset="0"/>
              </a:rPr>
              <a:t>Кандалакша, ул. Пронина, д.22а, </a:t>
            </a:r>
            <a:r>
              <a:rPr lang="ru-RU" altLang="ru-RU" sz="2000" b="1">
                <a:latin typeface="+mj-lt"/>
                <a:cs typeface="Times New Roman" pitchFamily="18" charset="0"/>
              </a:rPr>
              <a:t>кабинет </a:t>
            </a:r>
            <a:r>
              <a:rPr lang="ru-RU" altLang="ru-RU" sz="2000" b="1" smtClean="0">
                <a:latin typeface="+mj-lt"/>
                <a:cs typeface="Times New Roman" pitchFamily="18" charset="0"/>
              </a:rPr>
              <a:t>№ 5,</a:t>
            </a:r>
          </a:p>
          <a:p>
            <a:pPr algn="just"/>
            <a:r>
              <a:rPr lang="ru-RU" altLang="ru-RU" sz="2000" smtClean="0">
                <a:latin typeface="+mj-lt"/>
                <a:cs typeface="Times New Roman" pitchFamily="18" charset="0"/>
              </a:rPr>
              <a:t>профконсультант </a:t>
            </a:r>
            <a:r>
              <a:rPr lang="ru-RU" altLang="ru-RU" sz="2000">
                <a:latin typeface="+mj-lt"/>
                <a:cs typeface="Times New Roman" pitchFamily="18" charset="0"/>
              </a:rPr>
              <a:t>1 </a:t>
            </a:r>
            <a:r>
              <a:rPr lang="ru-RU" altLang="ru-RU" sz="2000" smtClean="0">
                <a:latin typeface="+mj-lt"/>
                <a:cs typeface="Times New Roman" pitchFamily="18" charset="0"/>
              </a:rPr>
              <a:t>категории,</a:t>
            </a:r>
            <a:endParaRPr lang="ru-RU" altLang="ru-RU" sz="2000">
              <a:latin typeface="+mj-lt"/>
              <a:cs typeface="Times New Roman" pitchFamily="18" charset="0"/>
            </a:endParaRPr>
          </a:p>
          <a:p>
            <a:r>
              <a:rPr lang="ru-RU" altLang="ru-RU" sz="2000" smtClean="0">
                <a:latin typeface="+mj-lt"/>
                <a:cs typeface="Times New Roman" pitchFamily="18" charset="0"/>
              </a:rPr>
              <a:t>Светлана </a:t>
            </a:r>
            <a:r>
              <a:rPr lang="ru-RU" altLang="ru-RU" sz="2000">
                <a:latin typeface="+mj-lt"/>
                <a:cs typeface="Times New Roman" pitchFamily="18" charset="0"/>
              </a:rPr>
              <a:t>Викторовна </a:t>
            </a:r>
            <a:r>
              <a:rPr lang="ru-RU" altLang="ru-RU" sz="2000" smtClean="0">
                <a:latin typeface="+mj-lt"/>
                <a:cs typeface="Times New Roman" pitchFamily="18" charset="0"/>
              </a:rPr>
              <a:t>Рыбакова</a:t>
            </a:r>
            <a:endParaRPr lang="ru-RU" altLang="ru-RU" sz="2000">
              <a:latin typeface="+mj-lt"/>
              <a:cs typeface="Times New Roman" pitchFamily="18" charset="0"/>
            </a:endParaRPr>
          </a:p>
          <a:p>
            <a:r>
              <a:rPr lang="ru-RU" altLang="ru-RU" sz="2000" b="1">
                <a:solidFill>
                  <a:srgbClr val="0032A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</a:t>
            </a:r>
          </a:p>
          <a:p>
            <a:endParaRPr lang="ru-RU" sz="2000">
              <a:solidFill>
                <a:srgbClr val="0032A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904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ownloads\фон дле презент 2 (1).jpg"/>
          <p:cNvPicPr>
            <a:picLocks noChangeAspect="1" noChangeArrowheads="1"/>
          </p:cNvPicPr>
          <p:nvPr/>
        </p:nvPicPr>
        <p:blipFill>
          <a:blip r:embed="rId2"/>
          <a:srcRect l="57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2786058"/>
            <a:ext cx="6500858" cy="132343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/>
            <a:r>
              <a:rPr lang="ru-RU" sz="4000" b="1">
                <a:solidFill>
                  <a:srgbClr val="993300"/>
                </a:solidFill>
              </a:rPr>
              <a:t>СПАСИБО </a:t>
            </a:r>
            <a:endParaRPr lang="ru-RU" sz="4000" b="1" smtClean="0">
              <a:solidFill>
                <a:srgbClr val="993300"/>
              </a:solidFill>
            </a:endParaRPr>
          </a:p>
          <a:p>
            <a:pPr algn="ctr"/>
            <a:r>
              <a:rPr lang="ru-RU" sz="4000" b="1" smtClean="0">
                <a:solidFill>
                  <a:srgbClr val="993300"/>
                </a:solidFill>
              </a:rPr>
              <a:t>ЗА </a:t>
            </a:r>
            <a:r>
              <a:rPr lang="ru-RU" sz="4000" b="1" dirty="0">
                <a:solidFill>
                  <a:srgbClr val="993300"/>
                </a:solidFill>
              </a:rPr>
              <a:t>ВНИМАНИЕ ! ! !</a:t>
            </a:r>
          </a:p>
        </p:txBody>
      </p:sp>
    </p:spTree>
    <p:extLst>
      <p:ext uri="{BB962C8B-B14F-4D97-AF65-F5344CB8AC3E}">
        <p14:creationId xmlns="" xmlns:p14="http://schemas.microsoft.com/office/powerpoint/2010/main" val="403904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2065</TotalTime>
  <Words>844</Words>
  <Application>Microsoft Office PowerPoint</Application>
  <PresentationFormat>Экран (4:3)</PresentationFormat>
  <Paragraphs>242</Paragraphs>
  <Slides>30</Slides>
  <Notes>0</Notes>
  <HiddenSlides>0</HiddenSlides>
  <MMClips>10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Савон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Проект «Лабиринт-gallery»</vt:lpstr>
      <vt:lpstr>Слайд 12</vt:lpstr>
      <vt:lpstr>Слайд 13</vt:lpstr>
      <vt:lpstr>Создание инновационной образовательной среды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«Пешком по Африканде: ART-МАРШРУТ»</dc:title>
  <dc:creator>ДШИ Африканда</dc:creator>
  <cp:lastModifiedBy>USER</cp:lastModifiedBy>
  <cp:revision>196</cp:revision>
  <dcterms:created xsi:type="dcterms:W3CDTF">2020-11-18T06:44:06Z</dcterms:created>
  <dcterms:modified xsi:type="dcterms:W3CDTF">2024-10-09T09:17:42Z</dcterms:modified>
</cp:coreProperties>
</file>