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5250"/>
    <a:srgbClr val="FFF3F3"/>
    <a:srgbClr val="D5F000"/>
    <a:srgbClr val="FFE1E1"/>
    <a:srgbClr val="FFC9C9"/>
    <a:srgbClr val="FF5B5B"/>
    <a:srgbClr val="A3FFFF"/>
    <a:srgbClr val="33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DAB60-3606-4344-AD00-295AB520B9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4AB4C7-DECE-450F-99DA-CA467272FF86}">
      <dgm:prSet phldrT="[Текст]" custT="1"/>
      <dgm:spPr>
        <a:solidFill>
          <a:srgbClr val="E25250"/>
        </a:solidFill>
        <a:ln w="57150">
          <a:solidFill>
            <a:srgbClr val="FFF3F3"/>
          </a:solidFill>
        </a:ln>
      </dgm:spPr>
      <dgm:t>
        <a:bodyPr/>
        <a:lstStyle/>
        <a:p>
          <a:r>
            <a:rPr lang="ru-RU" sz="2400" b="1" dirty="0">
              <a:latin typeface="+mn-lt"/>
              <a:ea typeface="Blogger Sans Medium" panose="02000506030000020004" pitchFamily="50" charset="0"/>
            </a:rPr>
            <a:t>Отсутствие информации у молодежи о ВИЧ-инфекции и сопряженных с ней проблемах и об основных источниках риска ВИЧ-инфицирования</a:t>
          </a:r>
        </a:p>
      </dgm:t>
    </dgm:pt>
    <dgm:pt modelId="{BE4B9157-6E0A-4854-B9FA-45FA7ADE7E2B}" type="parTrans" cxnId="{C30F1AAF-CBC2-40E9-B46E-4AE2E47B976C}">
      <dgm:prSet/>
      <dgm:spPr/>
      <dgm:t>
        <a:bodyPr/>
        <a:lstStyle/>
        <a:p>
          <a:endParaRPr lang="ru-RU" sz="1800">
            <a:latin typeface="+mn-lt"/>
            <a:ea typeface="Blogger Sans Medium" panose="02000506030000020004" pitchFamily="50" charset="0"/>
          </a:endParaRPr>
        </a:p>
      </dgm:t>
    </dgm:pt>
    <dgm:pt modelId="{D2D656B6-0E91-40E0-AF31-0906DBF26FAF}" type="sibTrans" cxnId="{C30F1AAF-CBC2-40E9-B46E-4AE2E47B976C}">
      <dgm:prSet/>
      <dgm:spPr>
        <a:ln w="38100">
          <a:solidFill>
            <a:srgbClr val="E25250"/>
          </a:solidFill>
        </a:ln>
      </dgm:spPr>
      <dgm:t>
        <a:bodyPr/>
        <a:lstStyle/>
        <a:p>
          <a:endParaRPr lang="ru-RU" sz="1800">
            <a:latin typeface="+mn-lt"/>
            <a:ea typeface="Blogger Sans Medium" panose="02000506030000020004" pitchFamily="50" charset="0"/>
          </a:endParaRPr>
        </a:p>
      </dgm:t>
    </dgm:pt>
    <dgm:pt modelId="{79E7C269-F2BD-41A2-8327-51EB6BAEA03E}">
      <dgm:prSet custT="1"/>
      <dgm:spPr>
        <a:solidFill>
          <a:srgbClr val="E25250"/>
        </a:solidFill>
        <a:ln w="57150">
          <a:solidFill>
            <a:srgbClr val="FFF3F3"/>
          </a:solidFill>
        </a:ln>
      </dgm:spPr>
      <dgm:t>
        <a:bodyPr/>
        <a:lstStyle/>
        <a:p>
          <a:r>
            <a:rPr lang="ru-RU" sz="2400" b="1" dirty="0">
              <a:latin typeface="+mn-lt"/>
              <a:ea typeface="Blogger Sans Medium" panose="02000506030000020004" pitchFamily="50" charset="0"/>
            </a:rPr>
            <a:t>Особенности паттернов сексуального поведения подростков и молодежи, приводящие к рискованному поведению и незащищенному сексу</a:t>
          </a:r>
        </a:p>
      </dgm:t>
    </dgm:pt>
    <dgm:pt modelId="{B039C8C2-C7C4-41F9-92A7-51B44DDBC6F4}" type="parTrans" cxnId="{2B525665-F392-453C-92AD-0D91D9BAF0C6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A0F25D25-4ABD-40FC-86C2-28FBD15292D3}" type="sibTrans" cxnId="{2B525665-F392-453C-92AD-0D91D9BAF0C6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F0780ED4-230F-4ED4-86D5-3CD71E455E38}">
      <dgm:prSet custT="1"/>
      <dgm:spPr>
        <a:solidFill>
          <a:srgbClr val="E25250"/>
        </a:solidFill>
        <a:ln w="57150">
          <a:solidFill>
            <a:srgbClr val="FFF3F3"/>
          </a:solidFill>
        </a:ln>
      </dgm:spPr>
      <dgm:t>
        <a:bodyPr/>
        <a:lstStyle/>
        <a:p>
          <a:r>
            <a:rPr lang="ru-RU" sz="2400" b="1" dirty="0">
              <a:latin typeface="+mn-lt"/>
              <a:ea typeface="Blogger Sans Medium" panose="02000506030000020004" pitchFamily="50" charset="0"/>
            </a:rPr>
            <a:t>Употребление алкоголя в подростковой и молодежной среде</a:t>
          </a:r>
        </a:p>
      </dgm:t>
    </dgm:pt>
    <dgm:pt modelId="{D97B2F8F-75A8-4E82-8B43-837A7F474B29}" type="parTrans" cxnId="{35DE789B-8F24-4C3C-9038-0161DCF9476B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426B134A-B2A0-40CD-9A66-3887322D7642}" type="sibTrans" cxnId="{35DE789B-8F24-4C3C-9038-0161DCF9476B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541E74BE-D3BC-4FAC-A2C6-E951042B8B35}">
      <dgm:prSet custT="1"/>
      <dgm:spPr>
        <a:solidFill>
          <a:srgbClr val="E25250"/>
        </a:solidFill>
        <a:ln w="57150">
          <a:solidFill>
            <a:srgbClr val="FFF3F3"/>
          </a:solidFill>
        </a:ln>
      </dgm:spPr>
      <dgm:t>
        <a:bodyPr/>
        <a:lstStyle/>
        <a:p>
          <a:r>
            <a:rPr lang="ru-RU" sz="2400" b="1" dirty="0">
              <a:latin typeface="+mn-lt"/>
              <a:ea typeface="Blogger Sans Medium" panose="02000506030000020004" pitchFamily="50" charset="0"/>
            </a:rPr>
            <a:t>Употребление  психоактивных веществ и психотропных средств в молодежной среде</a:t>
          </a:r>
        </a:p>
      </dgm:t>
    </dgm:pt>
    <dgm:pt modelId="{DFB4E8EF-0D9E-41B8-AB2A-54C936A04BE9}" type="parTrans" cxnId="{78604CF8-76DC-4F4D-AB1B-E9DD197FD969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8DC6B4D9-6C02-4901-ABA5-1793E25112D3}" type="sibTrans" cxnId="{78604CF8-76DC-4F4D-AB1B-E9DD197FD969}">
      <dgm:prSet/>
      <dgm:spPr/>
      <dgm:t>
        <a:bodyPr/>
        <a:lstStyle/>
        <a:p>
          <a:endParaRPr lang="ru-RU" sz="1800">
            <a:latin typeface="+mn-lt"/>
          </a:endParaRPr>
        </a:p>
      </dgm:t>
    </dgm:pt>
    <dgm:pt modelId="{5ECAA321-FAF5-4260-8772-F3115F24A156}" type="pres">
      <dgm:prSet presAssocID="{A50DAB60-3606-4344-AD00-295AB520B940}" presName="linear" presStyleCnt="0">
        <dgm:presLayoutVars>
          <dgm:animLvl val="lvl"/>
          <dgm:resizeHandles val="exact"/>
        </dgm:presLayoutVars>
      </dgm:prSet>
      <dgm:spPr/>
    </dgm:pt>
    <dgm:pt modelId="{7EB3E6BE-2986-49D0-A71B-249E332D7FAC}" type="pres">
      <dgm:prSet presAssocID="{744AB4C7-DECE-450F-99DA-CA467272FF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0AE9AF-EBE4-40DC-B797-ACD863386A9B}" type="pres">
      <dgm:prSet presAssocID="{D2D656B6-0E91-40E0-AF31-0906DBF26FAF}" presName="spacer" presStyleCnt="0"/>
      <dgm:spPr/>
    </dgm:pt>
    <dgm:pt modelId="{40C43745-EEF5-4D47-909D-B97C1997835E}" type="pres">
      <dgm:prSet presAssocID="{79E7C269-F2BD-41A2-8327-51EB6BAEA03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175473-9F3B-4586-8533-EE13FE20B789}" type="pres">
      <dgm:prSet presAssocID="{A0F25D25-4ABD-40FC-86C2-28FBD15292D3}" presName="spacer" presStyleCnt="0"/>
      <dgm:spPr/>
    </dgm:pt>
    <dgm:pt modelId="{DEEF9765-4EE5-40A4-B788-5D3808965E8D}" type="pres">
      <dgm:prSet presAssocID="{F0780ED4-230F-4ED4-86D5-3CD71E455E3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4FD56A-7BA0-4758-B63C-F9DD8B3AD790}" type="pres">
      <dgm:prSet presAssocID="{426B134A-B2A0-40CD-9A66-3887322D7642}" presName="spacer" presStyleCnt="0"/>
      <dgm:spPr/>
    </dgm:pt>
    <dgm:pt modelId="{3220F3DB-DA15-4F2B-A14B-C11B63260867}" type="pres">
      <dgm:prSet presAssocID="{541E74BE-D3BC-4FAC-A2C6-E951042B8B3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841726-9B2C-4BC0-972D-DBE74746F5AF}" type="presOf" srcId="{79E7C269-F2BD-41A2-8327-51EB6BAEA03E}" destId="{40C43745-EEF5-4D47-909D-B97C1997835E}" srcOrd="0" destOrd="0" presId="urn:microsoft.com/office/officeart/2005/8/layout/vList2"/>
    <dgm:cxn modelId="{DDB1CD30-4128-45F0-B320-4102FC59EC6A}" type="presOf" srcId="{541E74BE-D3BC-4FAC-A2C6-E951042B8B35}" destId="{3220F3DB-DA15-4F2B-A14B-C11B63260867}" srcOrd="0" destOrd="0" presId="urn:microsoft.com/office/officeart/2005/8/layout/vList2"/>
    <dgm:cxn modelId="{AD629564-A8C9-4C6F-92CC-789933AFFEBB}" type="presOf" srcId="{F0780ED4-230F-4ED4-86D5-3CD71E455E38}" destId="{DEEF9765-4EE5-40A4-B788-5D3808965E8D}" srcOrd="0" destOrd="0" presId="urn:microsoft.com/office/officeart/2005/8/layout/vList2"/>
    <dgm:cxn modelId="{2B525665-F392-453C-92AD-0D91D9BAF0C6}" srcId="{A50DAB60-3606-4344-AD00-295AB520B940}" destId="{79E7C269-F2BD-41A2-8327-51EB6BAEA03E}" srcOrd="1" destOrd="0" parTransId="{B039C8C2-C7C4-41F9-92A7-51B44DDBC6F4}" sibTransId="{A0F25D25-4ABD-40FC-86C2-28FBD15292D3}"/>
    <dgm:cxn modelId="{D180AB82-6B9A-432B-9AEC-A4B378F23C35}" type="presOf" srcId="{A50DAB60-3606-4344-AD00-295AB520B940}" destId="{5ECAA321-FAF5-4260-8772-F3115F24A156}" srcOrd="0" destOrd="0" presId="urn:microsoft.com/office/officeart/2005/8/layout/vList2"/>
    <dgm:cxn modelId="{35DE789B-8F24-4C3C-9038-0161DCF9476B}" srcId="{A50DAB60-3606-4344-AD00-295AB520B940}" destId="{F0780ED4-230F-4ED4-86D5-3CD71E455E38}" srcOrd="2" destOrd="0" parTransId="{D97B2F8F-75A8-4E82-8B43-837A7F474B29}" sibTransId="{426B134A-B2A0-40CD-9A66-3887322D7642}"/>
    <dgm:cxn modelId="{C30F1AAF-CBC2-40E9-B46E-4AE2E47B976C}" srcId="{A50DAB60-3606-4344-AD00-295AB520B940}" destId="{744AB4C7-DECE-450F-99DA-CA467272FF86}" srcOrd="0" destOrd="0" parTransId="{BE4B9157-6E0A-4854-B9FA-45FA7ADE7E2B}" sibTransId="{D2D656B6-0E91-40E0-AF31-0906DBF26FAF}"/>
    <dgm:cxn modelId="{942FF7BB-9171-43A6-860E-09D404EF721C}" type="presOf" srcId="{744AB4C7-DECE-450F-99DA-CA467272FF86}" destId="{7EB3E6BE-2986-49D0-A71B-249E332D7FAC}" srcOrd="0" destOrd="0" presId="urn:microsoft.com/office/officeart/2005/8/layout/vList2"/>
    <dgm:cxn modelId="{78604CF8-76DC-4F4D-AB1B-E9DD197FD969}" srcId="{A50DAB60-3606-4344-AD00-295AB520B940}" destId="{541E74BE-D3BC-4FAC-A2C6-E951042B8B35}" srcOrd="3" destOrd="0" parTransId="{DFB4E8EF-0D9E-41B8-AB2A-54C936A04BE9}" sibTransId="{8DC6B4D9-6C02-4901-ABA5-1793E25112D3}"/>
    <dgm:cxn modelId="{9AF5C9BA-C909-41FC-85A3-7EDBD2162703}" type="presParOf" srcId="{5ECAA321-FAF5-4260-8772-F3115F24A156}" destId="{7EB3E6BE-2986-49D0-A71B-249E332D7FAC}" srcOrd="0" destOrd="0" presId="urn:microsoft.com/office/officeart/2005/8/layout/vList2"/>
    <dgm:cxn modelId="{73F7C801-B527-484C-9400-BF0A85277335}" type="presParOf" srcId="{5ECAA321-FAF5-4260-8772-F3115F24A156}" destId="{390AE9AF-EBE4-40DC-B797-ACD863386A9B}" srcOrd="1" destOrd="0" presId="urn:microsoft.com/office/officeart/2005/8/layout/vList2"/>
    <dgm:cxn modelId="{A05F6FCA-BA52-475B-880C-909D20FFD6C2}" type="presParOf" srcId="{5ECAA321-FAF5-4260-8772-F3115F24A156}" destId="{40C43745-EEF5-4D47-909D-B97C1997835E}" srcOrd="2" destOrd="0" presId="urn:microsoft.com/office/officeart/2005/8/layout/vList2"/>
    <dgm:cxn modelId="{25027D27-BFAA-47E4-A1E9-98B803EF204F}" type="presParOf" srcId="{5ECAA321-FAF5-4260-8772-F3115F24A156}" destId="{87175473-9F3B-4586-8533-EE13FE20B789}" srcOrd="3" destOrd="0" presId="urn:microsoft.com/office/officeart/2005/8/layout/vList2"/>
    <dgm:cxn modelId="{B80D6226-08A8-48A3-A45E-E657429A832A}" type="presParOf" srcId="{5ECAA321-FAF5-4260-8772-F3115F24A156}" destId="{DEEF9765-4EE5-40A4-B788-5D3808965E8D}" srcOrd="4" destOrd="0" presId="urn:microsoft.com/office/officeart/2005/8/layout/vList2"/>
    <dgm:cxn modelId="{74D12B12-ACCD-4004-B8CF-8B737498F167}" type="presParOf" srcId="{5ECAA321-FAF5-4260-8772-F3115F24A156}" destId="{C64FD56A-7BA0-4758-B63C-F9DD8B3AD790}" srcOrd="5" destOrd="0" presId="urn:microsoft.com/office/officeart/2005/8/layout/vList2"/>
    <dgm:cxn modelId="{A68E3D5D-A59D-4561-AEE9-E199081AC958}" type="presParOf" srcId="{5ECAA321-FAF5-4260-8772-F3115F24A156}" destId="{3220F3DB-DA15-4F2B-A14B-C11B632608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3A1CE-ED59-4906-B2A1-63656205E81A}" type="doc">
      <dgm:prSet loTypeId="urn:microsoft.com/office/officeart/2008/layout/Lin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77A4A34-9B97-4BBC-A722-14C501180F7B}">
      <dgm:prSet phldrT="[Текст]"/>
      <dgm:spPr/>
      <dgm:t>
        <a:bodyPr/>
        <a:lstStyle/>
        <a:p>
          <a:pPr>
            <a:buClr>
              <a:srgbClr val="000000"/>
            </a:buClr>
            <a:buFont typeface="Arial"/>
            <a:buChar char="➔"/>
          </a:pPr>
          <a:r>
            <a:rPr lang="ru" b="1" strike="noStrike" spc="-1" dirty="0">
              <a:latin typeface="Arial"/>
              <a:ea typeface="Arial"/>
            </a:rPr>
            <a:t>Основные правила </a:t>
          </a:r>
          <a:r>
            <a:rPr lang="ru" b="0" strike="noStrike" spc="-1" dirty="0">
              <a:latin typeface="Arial"/>
              <a:ea typeface="Arial"/>
            </a:rPr>
            <a:t>формулировок и терминологии при построении профилактических программ по проблематике ВИЧ и СПИДа</a:t>
          </a:r>
          <a:endParaRPr lang="ru-RU" dirty="0"/>
        </a:p>
      </dgm:t>
    </dgm:pt>
    <dgm:pt modelId="{D992E6D1-A0DE-42DE-8E31-9263B426BCF2}" type="parTrans" cxnId="{58DEA55C-9CF9-4984-A46C-A0415607DFC2}">
      <dgm:prSet/>
      <dgm:spPr/>
      <dgm:t>
        <a:bodyPr/>
        <a:lstStyle/>
        <a:p>
          <a:endParaRPr lang="ru-RU"/>
        </a:p>
      </dgm:t>
    </dgm:pt>
    <dgm:pt modelId="{745E458C-2252-4E43-8CE2-C9984B10A6D8}" type="sibTrans" cxnId="{58DEA55C-9CF9-4984-A46C-A0415607DFC2}">
      <dgm:prSet/>
      <dgm:spPr/>
      <dgm:t>
        <a:bodyPr/>
        <a:lstStyle/>
        <a:p>
          <a:endParaRPr lang="ru-RU"/>
        </a:p>
      </dgm:t>
    </dgm:pt>
    <dgm:pt modelId="{952B7823-4593-42B0-AF2D-EF0937773300}">
      <dgm:prSet/>
      <dgm:spPr/>
      <dgm:t>
        <a:bodyPr/>
        <a:lstStyle/>
        <a:p>
          <a:r>
            <a:rPr lang="ru" b="1" strike="noStrike" spc="-1" dirty="0">
              <a:latin typeface="Arial"/>
              <a:ea typeface="Arial"/>
            </a:rPr>
            <a:t>Термины в области передачи и профилактики</a:t>
          </a:r>
          <a:r>
            <a:rPr lang="ru" b="0" strike="noStrike" spc="-1" dirty="0">
              <a:latin typeface="Arial"/>
              <a:ea typeface="Arial"/>
            </a:rPr>
            <a:t> ВИЧ-инфекции и рекомендации по их использованию при построении профилактических программ по проблематике ВИЧ и СПИДа (Руководящие указания ЮНЕСКО, 2010)</a:t>
          </a:r>
          <a:endParaRPr lang="ru-RU" b="0" strike="noStrike" spc="-1" dirty="0">
            <a:latin typeface="Arial"/>
          </a:endParaRPr>
        </a:p>
      </dgm:t>
    </dgm:pt>
    <dgm:pt modelId="{65331F56-D1BF-4C41-8862-F043C35EFDD0}" type="parTrans" cxnId="{16A07766-72AB-4C76-A8F3-10A5949DEC01}">
      <dgm:prSet/>
      <dgm:spPr/>
      <dgm:t>
        <a:bodyPr/>
        <a:lstStyle/>
        <a:p>
          <a:endParaRPr lang="ru-RU"/>
        </a:p>
      </dgm:t>
    </dgm:pt>
    <dgm:pt modelId="{65DAED90-7BF1-453E-A25A-BC370B884EA7}" type="sibTrans" cxnId="{16A07766-72AB-4C76-A8F3-10A5949DEC01}">
      <dgm:prSet/>
      <dgm:spPr/>
      <dgm:t>
        <a:bodyPr/>
        <a:lstStyle/>
        <a:p>
          <a:endParaRPr lang="ru-RU"/>
        </a:p>
      </dgm:t>
    </dgm:pt>
    <dgm:pt modelId="{483C77D2-E1C3-42BF-B3FB-EA2466C397D2}">
      <dgm:prSet/>
      <dgm:spPr/>
      <dgm:t>
        <a:bodyPr/>
        <a:lstStyle/>
        <a:p>
          <a:r>
            <a:rPr lang="ru" b="1" strike="noStrike" spc="-1" dirty="0">
              <a:latin typeface="Arial"/>
              <a:ea typeface="Arial"/>
            </a:rPr>
            <a:t>Примеры</a:t>
          </a:r>
          <a:r>
            <a:rPr lang="ru" b="0" strike="noStrike" spc="-1" dirty="0">
              <a:latin typeface="Arial"/>
              <a:ea typeface="Arial"/>
            </a:rPr>
            <a:t> не рекомендуемых выражений и их альтернативы</a:t>
          </a:r>
          <a:endParaRPr lang="ru-RU" b="0" strike="noStrike" spc="-1" dirty="0">
            <a:latin typeface="Arial"/>
          </a:endParaRPr>
        </a:p>
      </dgm:t>
    </dgm:pt>
    <dgm:pt modelId="{F2A29FA7-B194-4B3F-BC46-EF474FE2AD11}" type="parTrans" cxnId="{7369542D-53E3-4D5B-9B4A-41E256B61552}">
      <dgm:prSet/>
      <dgm:spPr/>
      <dgm:t>
        <a:bodyPr/>
        <a:lstStyle/>
        <a:p>
          <a:endParaRPr lang="ru-RU"/>
        </a:p>
      </dgm:t>
    </dgm:pt>
    <dgm:pt modelId="{91B8EAB5-4220-4B49-852E-657F476B672E}" type="sibTrans" cxnId="{7369542D-53E3-4D5B-9B4A-41E256B61552}">
      <dgm:prSet/>
      <dgm:spPr/>
      <dgm:t>
        <a:bodyPr/>
        <a:lstStyle/>
        <a:p>
          <a:endParaRPr lang="ru-RU"/>
        </a:p>
      </dgm:t>
    </dgm:pt>
    <dgm:pt modelId="{43409F85-86E4-4900-9492-01647401053F}">
      <dgm:prSet/>
      <dgm:spPr/>
      <dgm:t>
        <a:bodyPr/>
        <a:lstStyle/>
        <a:p>
          <a:r>
            <a:rPr lang="ru" b="1" strike="noStrike" spc="-1" dirty="0">
              <a:latin typeface="Arial"/>
              <a:ea typeface="Arial"/>
            </a:rPr>
            <a:t>Термины</a:t>
          </a:r>
          <a:r>
            <a:rPr lang="ru" b="0" strike="noStrike" spc="-1" dirty="0">
              <a:latin typeface="Arial"/>
              <a:ea typeface="Arial"/>
            </a:rPr>
            <a:t>, которые надо использовать с осторожностью</a:t>
          </a:r>
          <a:endParaRPr lang="ru-RU" b="0" strike="noStrike" spc="-1" dirty="0">
            <a:latin typeface="Arial"/>
          </a:endParaRPr>
        </a:p>
      </dgm:t>
    </dgm:pt>
    <dgm:pt modelId="{F976B3BF-9303-4168-BFB4-8704472C8F14}" type="parTrans" cxnId="{66F72B93-B7C5-4114-9F08-FF73D920EAF4}">
      <dgm:prSet/>
      <dgm:spPr/>
      <dgm:t>
        <a:bodyPr/>
        <a:lstStyle/>
        <a:p>
          <a:endParaRPr lang="ru-RU"/>
        </a:p>
      </dgm:t>
    </dgm:pt>
    <dgm:pt modelId="{48C3AA33-8FAA-47CF-B964-DF386A22D35F}" type="sibTrans" cxnId="{66F72B93-B7C5-4114-9F08-FF73D920EAF4}">
      <dgm:prSet/>
      <dgm:spPr/>
      <dgm:t>
        <a:bodyPr/>
        <a:lstStyle/>
        <a:p>
          <a:endParaRPr lang="ru-RU"/>
        </a:p>
      </dgm:t>
    </dgm:pt>
    <dgm:pt modelId="{FA78E529-F9DD-4B4F-90CD-0A888F822BC3}" type="pres">
      <dgm:prSet presAssocID="{5BF3A1CE-ED59-4906-B2A1-63656205E81A}" presName="vert0" presStyleCnt="0">
        <dgm:presLayoutVars>
          <dgm:dir/>
          <dgm:animOne val="branch"/>
          <dgm:animLvl val="lvl"/>
        </dgm:presLayoutVars>
      </dgm:prSet>
      <dgm:spPr/>
    </dgm:pt>
    <dgm:pt modelId="{E95FBFCA-6A91-411A-90F2-399FFECD0383}" type="pres">
      <dgm:prSet presAssocID="{577A4A34-9B97-4BBC-A722-14C501180F7B}" presName="thickLine" presStyleLbl="alignNode1" presStyleIdx="0" presStyleCnt="4"/>
      <dgm:spPr/>
    </dgm:pt>
    <dgm:pt modelId="{68109BAE-E6FF-4357-9B0E-314456BC3D18}" type="pres">
      <dgm:prSet presAssocID="{577A4A34-9B97-4BBC-A722-14C501180F7B}" presName="horz1" presStyleCnt="0"/>
      <dgm:spPr/>
    </dgm:pt>
    <dgm:pt modelId="{42A8A8C2-7C63-48AE-9887-6BEB5AC32CBF}" type="pres">
      <dgm:prSet presAssocID="{577A4A34-9B97-4BBC-A722-14C501180F7B}" presName="tx1" presStyleLbl="revTx" presStyleIdx="0" presStyleCnt="4"/>
      <dgm:spPr/>
    </dgm:pt>
    <dgm:pt modelId="{62577310-0E98-4E34-8E04-EA26FF6453BA}" type="pres">
      <dgm:prSet presAssocID="{577A4A34-9B97-4BBC-A722-14C501180F7B}" presName="vert1" presStyleCnt="0"/>
      <dgm:spPr/>
    </dgm:pt>
    <dgm:pt modelId="{E367B846-365B-4205-8CF3-7ADBB1B04DFC}" type="pres">
      <dgm:prSet presAssocID="{952B7823-4593-42B0-AF2D-EF0937773300}" presName="thickLine" presStyleLbl="alignNode1" presStyleIdx="1" presStyleCnt="4"/>
      <dgm:spPr/>
    </dgm:pt>
    <dgm:pt modelId="{3DD7A932-30B7-4E28-8421-A735A07831B8}" type="pres">
      <dgm:prSet presAssocID="{952B7823-4593-42B0-AF2D-EF0937773300}" presName="horz1" presStyleCnt="0"/>
      <dgm:spPr/>
    </dgm:pt>
    <dgm:pt modelId="{009C80EB-E2AB-48BE-80E6-E88525CBD597}" type="pres">
      <dgm:prSet presAssocID="{952B7823-4593-42B0-AF2D-EF0937773300}" presName="tx1" presStyleLbl="revTx" presStyleIdx="1" presStyleCnt="4"/>
      <dgm:spPr/>
    </dgm:pt>
    <dgm:pt modelId="{64EE950D-9917-4C45-80D4-CE0835E15320}" type="pres">
      <dgm:prSet presAssocID="{952B7823-4593-42B0-AF2D-EF0937773300}" presName="vert1" presStyleCnt="0"/>
      <dgm:spPr/>
    </dgm:pt>
    <dgm:pt modelId="{E901E042-6249-4FEE-8008-960EC696136D}" type="pres">
      <dgm:prSet presAssocID="{483C77D2-E1C3-42BF-B3FB-EA2466C397D2}" presName="thickLine" presStyleLbl="alignNode1" presStyleIdx="2" presStyleCnt="4"/>
      <dgm:spPr/>
    </dgm:pt>
    <dgm:pt modelId="{6F4D9D56-8DD4-4FDA-9BB0-62C2CD34A22F}" type="pres">
      <dgm:prSet presAssocID="{483C77D2-E1C3-42BF-B3FB-EA2466C397D2}" presName="horz1" presStyleCnt="0"/>
      <dgm:spPr/>
    </dgm:pt>
    <dgm:pt modelId="{EC95F3D3-41DE-49CD-84E5-ACFFF134C7B2}" type="pres">
      <dgm:prSet presAssocID="{483C77D2-E1C3-42BF-B3FB-EA2466C397D2}" presName="tx1" presStyleLbl="revTx" presStyleIdx="2" presStyleCnt="4"/>
      <dgm:spPr/>
    </dgm:pt>
    <dgm:pt modelId="{02CA5BA8-F185-42F7-9089-21B241A38AE4}" type="pres">
      <dgm:prSet presAssocID="{483C77D2-E1C3-42BF-B3FB-EA2466C397D2}" presName="vert1" presStyleCnt="0"/>
      <dgm:spPr/>
    </dgm:pt>
    <dgm:pt modelId="{9F7D5AC6-48D8-4DBF-A9BF-043583D36CAE}" type="pres">
      <dgm:prSet presAssocID="{43409F85-86E4-4900-9492-01647401053F}" presName="thickLine" presStyleLbl="alignNode1" presStyleIdx="3" presStyleCnt="4"/>
      <dgm:spPr/>
    </dgm:pt>
    <dgm:pt modelId="{FE93BC54-E738-476D-B1E5-A7E3E640CFBF}" type="pres">
      <dgm:prSet presAssocID="{43409F85-86E4-4900-9492-01647401053F}" presName="horz1" presStyleCnt="0"/>
      <dgm:spPr/>
    </dgm:pt>
    <dgm:pt modelId="{D10A0F92-879E-404B-9526-6B4DF5E3E2B9}" type="pres">
      <dgm:prSet presAssocID="{43409F85-86E4-4900-9492-01647401053F}" presName="tx1" presStyleLbl="revTx" presStyleIdx="3" presStyleCnt="4"/>
      <dgm:spPr/>
    </dgm:pt>
    <dgm:pt modelId="{F28E9DA6-DA73-415A-A5BC-28C4C56A22B7}" type="pres">
      <dgm:prSet presAssocID="{43409F85-86E4-4900-9492-01647401053F}" presName="vert1" presStyleCnt="0"/>
      <dgm:spPr/>
    </dgm:pt>
  </dgm:ptLst>
  <dgm:cxnLst>
    <dgm:cxn modelId="{32E20C1D-ACFC-46BB-BA8B-57EAA581537D}" type="presOf" srcId="{577A4A34-9B97-4BBC-A722-14C501180F7B}" destId="{42A8A8C2-7C63-48AE-9887-6BEB5AC32CBF}" srcOrd="0" destOrd="0" presId="urn:microsoft.com/office/officeart/2008/layout/LinedList"/>
    <dgm:cxn modelId="{7369542D-53E3-4D5B-9B4A-41E256B61552}" srcId="{5BF3A1CE-ED59-4906-B2A1-63656205E81A}" destId="{483C77D2-E1C3-42BF-B3FB-EA2466C397D2}" srcOrd="2" destOrd="0" parTransId="{F2A29FA7-B194-4B3F-BC46-EF474FE2AD11}" sibTransId="{91B8EAB5-4220-4B49-852E-657F476B672E}"/>
    <dgm:cxn modelId="{8CD3F632-CE94-42DC-98F6-6495B8BFA05D}" type="presOf" srcId="{5BF3A1CE-ED59-4906-B2A1-63656205E81A}" destId="{FA78E529-F9DD-4B4F-90CD-0A888F822BC3}" srcOrd="0" destOrd="0" presId="urn:microsoft.com/office/officeart/2008/layout/LinedList"/>
    <dgm:cxn modelId="{58DEA55C-9CF9-4984-A46C-A0415607DFC2}" srcId="{5BF3A1CE-ED59-4906-B2A1-63656205E81A}" destId="{577A4A34-9B97-4BBC-A722-14C501180F7B}" srcOrd="0" destOrd="0" parTransId="{D992E6D1-A0DE-42DE-8E31-9263B426BCF2}" sibTransId="{745E458C-2252-4E43-8CE2-C9984B10A6D8}"/>
    <dgm:cxn modelId="{16A07766-72AB-4C76-A8F3-10A5949DEC01}" srcId="{5BF3A1CE-ED59-4906-B2A1-63656205E81A}" destId="{952B7823-4593-42B0-AF2D-EF0937773300}" srcOrd="1" destOrd="0" parTransId="{65331F56-D1BF-4C41-8862-F043C35EFDD0}" sibTransId="{65DAED90-7BF1-453E-A25A-BC370B884EA7}"/>
    <dgm:cxn modelId="{66F72B93-B7C5-4114-9F08-FF73D920EAF4}" srcId="{5BF3A1CE-ED59-4906-B2A1-63656205E81A}" destId="{43409F85-86E4-4900-9492-01647401053F}" srcOrd="3" destOrd="0" parTransId="{F976B3BF-9303-4168-BFB4-8704472C8F14}" sibTransId="{48C3AA33-8FAA-47CF-B964-DF386A22D35F}"/>
    <dgm:cxn modelId="{866CA893-60E5-4DBE-B2B8-26B720E00EED}" type="presOf" srcId="{952B7823-4593-42B0-AF2D-EF0937773300}" destId="{009C80EB-E2AB-48BE-80E6-E88525CBD597}" srcOrd="0" destOrd="0" presId="urn:microsoft.com/office/officeart/2008/layout/LinedList"/>
    <dgm:cxn modelId="{229199A8-6D35-47F6-A190-154EABEE4F3F}" type="presOf" srcId="{43409F85-86E4-4900-9492-01647401053F}" destId="{D10A0F92-879E-404B-9526-6B4DF5E3E2B9}" srcOrd="0" destOrd="0" presId="urn:microsoft.com/office/officeart/2008/layout/LinedList"/>
    <dgm:cxn modelId="{98CD18BE-0556-4EED-AE6A-5A4105258306}" type="presOf" srcId="{483C77D2-E1C3-42BF-B3FB-EA2466C397D2}" destId="{EC95F3D3-41DE-49CD-84E5-ACFFF134C7B2}" srcOrd="0" destOrd="0" presId="urn:microsoft.com/office/officeart/2008/layout/LinedList"/>
    <dgm:cxn modelId="{731DC186-A4D5-4790-A62C-C9949E995CE2}" type="presParOf" srcId="{FA78E529-F9DD-4B4F-90CD-0A888F822BC3}" destId="{E95FBFCA-6A91-411A-90F2-399FFECD0383}" srcOrd="0" destOrd="0" presId="urn:microsoft.com/office/officeart/2008/layout/LinedList"/>
    <dgm:cxn modelId="{99210051-D1D7-4246-960B-785C7841F53B}" type="presParOf" srcId="{FA78E529-F9DD-4B4F-90CD-0A888F822BC3}" destId="{68109BAE-E6FF-4357-9B0E-314456BC3D18}" srcOrd="1" destOrd="0" presId="urn:microsoft.com/office/officeart/2008/layout/LinedList"/>
    <dgm:cxn modelId="{B3800239-DB30-49E2-8AC6-2ACE3AF3703F}" type="presParOf" srcId="{68109BAE-E6FF-4357-9B0E-314456BC3D18}" destId="{42A8A8C2-7C63-48AE-9887-6BEB5AC32CBF}" srcOrd="0" destOrd="0" presId="urn:microsoft.com/office/officeart/2008/layout/LinedList"/>
    <dgm:cxn modelId="{AF73A98E-D0B5-490D-A6A6-BEB04156BCE6}" type="presParOf" srcId="{68109BAE-E6FF-4357-9B0E-314456BC3D18}" destId="{62577310-0E98-4E34-8E04-EA26FF6453BA}" srcOrd="1" destOrd="0" presId="urn:microsoft.com/office/officeart/2008/layout/LinedList"/>
    <dgm:cxn modelId="{B380BA64-7D42-4A0A-811C-AD4D7229C5F6}" type="presParOf" srcId="{FA78E529-F9DD-4B4F-90CD-0A888F822BC3}" destId="{E367B846-365B-4205-8CF3-7ADBB1B04DFC}" srcOrd="2" destOrd="0" presId="urn:microsoft.com/office/officeart/2008/layout/LinedList"/>
    <dgm:cxn modelId="{23CAD884-9B83-4316-9592-72A4B284D836}" type="presParOf" srcId="{FA78E529-F9DD-4B4F-90CD-0A888F822BC3}" destId="{3DD7A932-30B7-4E28-8421-A735A07831B8}" srcOrd="3" destOrd="0" presId="urn:microsoft.com/office/officeart/2008/layout/LinedList"/>
    <dgm:cxn modelId="{B551C4E3-4410-4BE9-A5EC-B32C10255EE4}" type="presParOf" srcId="{3DD7A932-30B7-4E28-8421-A735A07831B8}" destId="{009C80EB-E2AB-48BE-80E6-E88525CBD597}" srcOrd="0" destOrd="0" presId="urn:microsoft.com/office/officeart/2008/layout/LinedList"/>
    <dgm:cxn modelId="{99534E2D-DBE0-447F-8E13-B313F484DA81}" type="presParOf" srcId="{3DD7A932-30B7-4E28-8421-A735A07831B8}" destId="{64EE950D-9917-4C45-80D4-CE0835E15320}" srcOrd="1" destOrd="0" presId="urn:microsoft.com/office/officeart/2008/layout/LinedList"/>
    <dgm:cxn modelId="{75234EF2-3252-40B8-863B-622F82D19F24}" type="presParOf" srcId="{FA78E529-F9DD-4B4F-90CD-0A888F822BC3}" destId="{E901E042-6249-4FEE-8008-960EC696136D}" srcOrd="4" destOrd="0" presId="urn:microsoft.com/office/officeart/2008/layout/LinedList"/>
    <dgm:cxn modelId="{F90DBDBD-DA7D-46C1-93F0-9F3035D63746}" type="presParOf" srcId="{FA78E529-F9DD-4B4F-90CD-0A888F822BC3}" destId="{6F4D9D56-8DD4-4FDA-9BB0-62C2CD34A22F}" srcOrd="5" destOrd="0" presId="urn:microsoft.com/office/officeart/2008/layout/LinedList"/>
    <dgm:cxn modelId="{F8EC1CAC-CFB0-4D90-8D79-12FDF9BE157B}" type="presParOf" srcId="{6F4D9D56-8DD4-4FDA-9BB0-62C2CD34A22F}" destId="{EC95F3D3-41DE-49CD-84E5-ACFFF134C7B2}" srcOrd="0" destOrd="0" presId="urn:microsoft.com/office/officeart/2008/layout/LinedList"/>
    <dgm:cxn modelId="{A4263239-E576-4778-9E8F-4D093BD931E7}" type="presParOf" srcId="{6F4D9D56-8DD4-4FDA-9BB0-62C2CD34A22F}" destId="{02CA5BA8-F185-42F7-9089-21B241A38AE4}" srcOrd="1" destOrd="0" presId="urn:microsoft.com/office/officeart/2008/layout/LinedList"/>
    <dgm:cxn modelId="{69FC7457-FD01-4FA5-AA4C-233833F5BE8B}" type="presParOf" srcId="{FA78E529-F9DD-4B4F-90CD-0A888F822BC3}" destId="{9F7D5AC6-48D8-4DBF-A9BF-043583D36CAE}" srcOrd="6" destOrd="0" presId="urn:microsoft.com/office/officeart/2008/layout/LinedList"/>
    <dgm:cxn modelId="{6E34A875-9279-4F85-B102-E3B821723E56}" type="presParOf" srcId="{FA78E529-F9DD-4B4F-90CD-0A888F822BC3}" destId="{FE93BC54-E738-476D-B1E5-A7E3E640CFBF}" srcOrd="7" destOrd="0" presId="urn:microsoft.com/office/officeart/2008/layout/LinedList"/>
    <dgm:cxn modelId="{A0738A4D-9783-435D-9CC0-4C5512037C12}" type="presParOf" srcId="{FE93BC54-E738-476D-B1E5-A7E3E640CFBF}" destId="{D10A0F92-879E-404B-9526-6B4DF5E3E2B9}" srcOrd="0" destOrd="0" presId="urn:microsoft.com/office/officeart/2008/layout/LinedList"/>
    <dgm:cxn modelId="{6BE2EB7F-BA42-4881-9238-BF1CC50B2ACD}" type="presParOf" srcId="{FE93BC54-E738-476D-B1E5-A7E3E640CFBF}" destId="{F28E9DA6-DA73-415A-A5BC-28C4C56A22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FB0CD-6950-4E16-8111-DBDFD4953A8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22E8B-C0DE-4E20-9F7A-9B9482D1DE12}">
      <dgm:prSet phldrT="[Текст]" custT="1"/>
      <dgm:spPr>
        <a:solidFill>
          <a:srgbClr val="E25250"/>
        </a:solidFill>
        <a:ln w="57150">
          <a:solidFill>
            <a:srgbClr val="FFF3F3"/>
          </a:solidFill>
        </a:ln>
      </dgm:spPr>
      <dgm:t>
        <a:bodyPr/>
        <a:lstStyle/>
        <a:p>
          <a:r>
            <a:rPr lang="ru" sz="2000" b="1" strike="noStrike" spc="-1" dirty="0">
              <a:solidFill>
                <a:schemeClr val="bg1"/>
              </a:solidFill>
              <a:latin typeface="+mn-lt"/>
              <a:ea typeface="Arial"/>
            </a:rPr>
            <a:t>Требования</a:t>
          </a:r>
          <a:r>
            <a:rPr lang="ru" sz="2000" b="0" strike="noStrike" spc="-1" dirty="0">
              <a:solidFill>
                <a:schemeClr val="bg1"/>
              </a:solidFill>
              <a:latin typeface="+mn-lt"/>
              <a:ea typeface="Arial"/>
            </a:rPr>
            <a:t>, предъявляемые к профилактическим программам, информирующим о вреде ПАВ за рубежом</a:t>
          </a:r>
          <a:endParaRPr lang="ru-RU" sz="2000" dirty="0">
            <a:solidFill>
              <a:schemeClr val="bg1"/>
            </a:solidFill>
            <a:latin typeface="+mn-lt"/>
          </a:endParaRPr>
        </a:p>
      </dgm:t>
    </dgm:pt>
    <dgm:pt modelId="{DBFD2BD8-66A5-4BBD-9CA3-A66990AF803A}" type="parTrans" cxnId="{9D5B8958-3C30-482B-9B71-9C021C828FEA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72BD7276-CACB-4DF9-832F-59615E734ACA}" type="sibTrans" cxnId="{9D5B8958-3C30-482B-9B71-9C021C828FEA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F44BB914-2B7E-4B89-92BE-0CFCEBFCA1A1}">
      <dgm:prSet custT="1"/>
      <dgm:spPr>
        <a:solidFill>
          <a:srgbClr val="E25250"/>
        </a:solidFill>
        <a:ln w="57150">
          <a:solidFill>
            <a:srgbClr val="FFF3F3"/>
          </a:solidFill>
        </a:ln>
      </dgm:spPr>
      <dgm:t>
        <a:bodyPr/>
        <a:lstStyle/>
        <a:p>
          <a:r>
            <a:rPr lang="ru" sz="2000" b="1" strike="noStrike" spc="-1" dirty="0">
              <a:solidFill>
                <a:schemeClr val="bg1"/>
              </a:solidFill>
              <a:latin typeface="+mn-lt"/>
              <a:ea typeface="Arial"/>
            </a:rPr>
            <a:t>Критерии оценки эффективности профилактических программ</a:t>
          </a:r>
          <a:r>
            <a:rPr lang="ru" sz="2000" b="0" strike="noStrike" spc="-1" dirty="0">
              <a:solidFill>
                <a:schemeClr val="bg1"/>
              </a:solidFill>
              <a:latin typeface="+mn-lt"/>
              <a:ea typeface="Arial"/>
            </a:rPr>
            <a:t>, которые предложил О.В.Зыков  для оценки профилактических программ широкого профиля</a:t>
          </a:r>
          <a:endParaRPr lang="ru-RU" sz="2000" b="0" strike="noStrike" spc="-1" dirty="0">
            <a:solidFill>
              <a:schemeClr val="bg1"/>
            </a:solidFill>
            <a:latin typeface="+mn-lt"/>
          </a:endParaRPr>
        </a:p>
      </dgm:t>
    </dgm:pt>
    <dgm:pt modelId="{148C7EF3-C0D3-40B5-9B27-CD9CA6B6002F}" type="parTrans" cxnId="{9F9418DE-D02A-43D9-8A7F-C8716D130EEF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96992D23-8920-4933-94CB-9C494018C274}" type="sibTrans" cxnId="{9F9418DE-D02A-43D9-8A7F-C8716D130EEF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5F61774C-7AED-44EE-90D4-F31ECA60BA91}" type="pres">
      <dgm:prSet presAssocID="{0C4FB0CD-6950-4E16-8111-DBDFD4953A86}" presName="diagram" presStyleCnt="0">
        <dgm:presLayoutVars>
          <dgm:dir/>
          <dgm:resizeHandles val="exact"/>
        </dgm:presLayoutVars>
      </dgm:prSet>
      <dgm:spPr/>
    </dgm:pt>
    <dgm:pt modelId="{763396CB-8709-499F-A51A-67633C0A2234}" type="pres">
      <dgm:prSet presAssocID="{04822E8B-C0DE-4E20-9F7A-9B9482D1DE12}" presName="arrow" presStyleLbl="node1" presStyleIdx="0" presStyleCnt="2" custScaleX="125119">
        <dgm:presLayoutVars>
          <dgm:bulletEnabled val="1"/>
        </dgm:presLayoutVars>
      </dgm:prSet>
      <dgm:spPr/>
    </dgm:pt>
    <dgm:pt modelId="{D61195B2-C92B-4E35-B3A3-A4ABAD3A45AC}" type="pres">
      <dgm:prSet presAssocID="{F44BB914-2B7E-4B89-92BE-0CFCEBFCA1A1}" presName="arrow" presStyleLbl="node1" presStyleIdx="1" presStyleCnt="2" custScaleX="125119">
        <dgm:presLayoutVars>
          <dgm:bulletEnabled val="1"/>
        </dgm:presLayoutVars>
      </dgm:prSet>
      <dgm:spPr/>
    </dgm:pt>
  </dgm:ptLst>
  <dgm:cxnLst>
    <dgm:cxn modelId="{A15B3208-F941-43F7-A71B-025842EE6B1E}" type="presOf" srcId="{0C4FB0CD-6950-4E16-8111-DBDFD4953A86}" destId="{5F61774C-7AED-44EE-90D4-F31ECA60BA91}" srcOrd="0" destOrd="0" presId="urn:microsoft.com/office/officeart/2005/8/layout/arrow5"/>
    <dgm:cxn modelId="{11427773-59A2-47F3-806C-0A191D38E7E0}" type="presOf" srcId="{F44BB914-2B7E-4B89-92BE-0CFCEBFCA1A1}" destId="{D61195B2-C92B-4E35-B3A3-A4ABAD3A45AC}" srcOrd="0" destOrd="0" presId="urn:microsoft.com/office/officeart/2005/8/layout/arrow5"/>
    <dgm:cxn modelId="{9D5B8958-3C30-482B-9B71-9C021C828FEA}" srcId="{0C4FB0CD-6950-4E16-8111-DBDFD4953A86}" destId="{04822E8B-C0DE-4E20-9F7A-9B9482D1DE12}" srcOrd="0" destOrd="0" parTransId="{DBFD2BD8-66A5-4BBD-9CA3-A66990AF803A}" sibTransId="{72BD7276-CACB-4DF9-832F-59615E734ACA}"/>
    <dgm:cxn modelId="{E63047D0-1F4B-4B17-A083-C3F0139EA859}" type="presOf" srcId="{04822E8B-C0DE-4E20-9F7A-9B9482D1DE12}" destId="{763396CB-8709-499F-A51A-67633C0A2234}" srcOrd="0" destOrd="0" presId="urn:microsoft.com/office/officeart/2005/8/layout/arrow5"/>
    <dgm:cxn modelId="{9F9418DE-D02A-43D9-8A7F-C8716D130EEF}" srcId="{0C4FB0CD-6950-4E16-8111-DBDFD4953A86}" destId="{F44BB914-2B7E-4B89-92BE-0CFCEBFCA1A1}" srcOrd="1" destOrd="0" parTransId="{148C7EF3-C0D3-40B5-9B27-CD9CA6B6002F}" sibTransId="{96992D23-8920-4933-94CB-9C494018C274}"/>
    <dgm:cxn modelId="{D495D5C9-CE63-4BA8-9771-81D2FD6866F2}" type="presParOf" srcId="{5F61774C-7AED-44EE-90D4-F31ECA60BA91}" destId="{763396CB-8709-499F-A51A-67633C0A2234}" srcOrd="0" destOrd="0" presId="urn:microsoft.com/office/officeart/2005/8/layout/arrow5"/>
    <dgm:cxn modelId="{CB65EAD6-ED7F-4F55-874D-3E58FBC25B3C}" type="presParOf" srcId="{5F61774C-7AED-44EE-90D4-F31ECA60BA91}" destId="{D61195B2-C92B-4E35-B3A3-A4ABAD3A45A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CD5EAF-1536-4565-ACB1-2F9F87760E48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21B2E4-0974-4CE7-B3B3-C267CE4FF8B6}">
      <dgm:prSet phldrT="[Текст]" custT="1"/>
      <dgm:spPr/>
      <dgm:t>
        <a:bodyPr/>
        <a:lstStyle/>
        <a:p>
          <a:pPr>
            <a:buClr>
              <a:srgbClr val="000000"/>
            </a:buClr>
            <a:buFont typeface="Arial"/>
            <a:buChar char="➔"/>
          </a:pPr>
          <a:r>
            <a:rPr lang="ru" sz="2400" b="0" strike="noStrike" spc="-1" dirty="0">
              <a:latin typeface="Arial"/>
              <a:ea typeface="Arial"/>
            </a:rPr>
            <a:t>Вовлечь в работу не только подростков и молодежь, но </a:t>
          </a:r>
          <a:r>
            <a:rPr lang="ru" sz="2400" b="1" strike="noStrike" spc="-1" dirty="0">
              <a:latin typeface="Arial"/>
              <a:ea typeface="Arial"/>
            </a:rPr>
            <a:t>и представителей их ближайшего окружения</a:t>
          </a:r>
          <a:r>
            <a:rPr lang="ru" sz="2400" b="0" strike="noStrike" spc="-1" dirty="0">
              <a:latin typeface="Arial"/>
              <a:ea typeface="Arial"/>
            </a:rPr>
            <a:t>, прежде всего представителей администрации учебного заведения, педагогов и родителей</a:t>
          </a:r>
          <a:endParaRPr lang="ru-RU" sz="2400" b="0" dirty="0"/>
        </a:p>
      </dgm:t>
    </dgm:pt>
    <dgm:pt modelId="{B208EF2A-4973-492E-A537-76EF37B974C8}" type="parTrans" cxnId="{870F7BBC-17CC-45EA-A55B-4922FD4618E5}">
      <dgm:prSet/>
      <dgm:spPr/>
      <dgm:t>
        <a:bodyPr/>
        <a:lstStyle/>
        <a:p>
          <a:endParaRPr lang="ru-RU" sz="1400" b="0"/>
        </a:p>
      </dgm:t>
    </dgm:pt>
    <dgm:pt modelId="{55C32550-A46E-4E0A-8A70-38275CCDA6CD}" type="sibTrans" cxnId="{870F7BBC-17CC-45EA-A55B-4922FD4618E5}">
      <dgm:prSet/>
      <dgm:spPr/>
      <dgm:t>
        <a:bodyPr/>
        <a:lstStyle/>
        <a:p>
          <a:endParaRPr lang="ru-RU" sz="1400" b="0"/>
        </a:p>
      </dgm:t>
    </dgm:pt>
    <dgm:pt modelId="{02B7D4AF-1D9E-4BBD-8486-6BFDDCA12D4C}">
      <dgm:prSet custT="1"/>
      <dgm:spPr/>
      <dgm:t>
        <a:bodyPr/>
        <a:lstStyle/>
        <a:p>
          <a:r>
            <a:rPr lang="ru" sz="2400" b="1" strike="noStrike" spc="-1" dirty="0">
              <a:latin typeface="Arial"/>
              <a:ea typeface="Arial"/>
            </a:rPr>
            <a:t>Работа с семьей </a:t>
          </a:r>
          <a:r>
            <a:rPr lang="ru" sz="2400" b="0" strike="noStrike" spc="-1" dirty="0">
              <a:latin typeface="Arial"/>
              <a:ea typeface="Arial"/>
            </a:rPr>
            <a:t>подразумевает просвещение родителей и других членов семьи о психологических особенностях подростка, а также о риске ВИЧ-инфицирования, связанном со спецификой семейных взаимоотношений</a:t>
          </a:r>
          <a:endParaRPr lang="ru-RU" sz="2400" b="0" strike="noStrike" spc="-1" dirty="0">
            <a:latin typeface="Arial"/>
          </a:endParaRPr>
        </a:p>
      </dgm:t>
    </dgm:pt>
    <dgm:pt modelId="{39315292-FCE1-4B09-81A3-46EF034CA70C}" type="parTrans" cxnId="{B7A3D9F4-73A4-4D64-960D-2809F5A9D0C1}">
      <dgm:prSet/>
      <dgm:spPr/>
      <dgm:t>
        <a:bodyPr/>
        <a:lstStyle/>
        <a:p>
          <a:endParaRPr lang="ru-RU" sz="1400" b="0"/>
        </a:p>
      </dgm:t>
    </dgm:pt>
    <dgm:pt modelId="{0121FCEE-4286-4ED1-A003-293854ECCA60}" type="sibTrans" cxnId="{B7A3D9F4-73A4-4D64-960D-2809F5A9D0C1}">
      <dgm:prSet/>
      <dgm:spPr/>
      <dgm:t>
        <a:bodyPr/>
        <a:lstStyle/>
        <a:p>
          <a:endParaRPr lang="ru-RU" sz="1400" b="0"/>
        </a:p>
      </dgm:t>
    </dgm:pt>
    <dgm:pt modelId="{468374C8-D1E0-47D1-877B-D59950F57B5D}" type="pres">
      <dgm:prSet presAssocID="{FCCD5EAF-1536-4565-ACB1-2F9F87760E48}" presName="vert0" presStyleCnt="0">
        <dgm:presLayoutVars>
          <dgm:dir/>
          <dgm:animOne val="branch"/>
          <dgm:animLvl val="lvl"/>
        </dgm:presLayoutVars>
      </dgm:prSet>
      <dgm:spPr/>
    </dgm:pt>
    <dgm:pt modelId="{3D36B279-3193-49F4-9B11-F2AABF5686DA}" type="pres">
      <dgm:prSet presAssocID="{5121B2E4-0974-4CE7-B3B3-C267CE4FF8B6}" presName="thickLine" presStyleLbl="alignNode1" presStyleIdx="0" presStyleCnt="2"/>
      <dgm:spPr/>
    </dgm:pt>
    <dgm:pt modelId="{87B084CF-1E0B-4D34-81B3-B1CD2E6BD542}" type="pres">
      <dgm:prSet presAssocID="{5121B2E4-0974-4CE7-B3B3-C267CE4FF8B6}" presName="horz1" presStyleCnt="0"/>
      <dgm:spPr/>
    </dgm:pt>
    <dgm:pt modelId="{FECBAAD7-6A29-47CA-86B1-1D2C3AA5238C}" type="pres">
      <dgm:prSet presAssocID="{5121B2E4-0974-4CE7-B3B3-C267CE4FF8B6}" presName="tx1" presStyleLbl="revTx" presStyleIdx="0" presStyleCnt="2"/>
      <dgm:spPr/>
    </dgm:pt>
    <dgm:pt modelId="{9F434D42-4F0F-4959-93B5-27A4C3123310}" type="pres">
      <dgm:prSet presAssocID="{5121B2E4-0974-4CE7-B3B3-C267CE4FF8B6}" presName="vert1" presStyleCnt="0"/>
      <dgm:spPr/>
    </dgm:pt>
    <dgm:pt modelId="{7F503789-F4FA-43C8-9D88-5515DC236DFB}" type="pres">
      <dgm:prSet presAssocID="{02B7D4AF-1D9E-4BBD-8486-6BFDDCA12D4C}" presName="thickLine" presStyleLbl="alignNode1" presStyleIdx="1" presStyleCnt="2"/>
      <dgm:spPr/>
    </dgm:pt>
    <dgm:pt modelId="{BF7D6C18-BFDA-4F6A-8E1E-CB0CF0B55C94}" type="pres">
      <dgm:prSet presAssocID="{02B7D4AF-1D9E-4BBD-8486-6BFDDCA12D4C}" presName="horz1" presStyleCnt="0"/>
      <dgm:spPr/>
    </dgm:pt>
    <dgm:pt modelId="{12498C47-DC48-4327-AAE0-4B6990A18E99}" type="pres">
      <dgm:prSet presAssocID="{02B7D4AF-1D9E-4BBD-8486-6BFDDCA12D4C}" presName="tx1" presStyleLbl="revTx" presStyleIdx="1" presStyleCnt="2"/>
      <dgm:spPr/>
    </dgm:pt>
    <dgm:pt modelId="{12F90733-A22A-4183-9642-9DC386664A39}" type="pres">
      <dgm:prSet presAssocID="{02B7D4AF-1D9E-4BBD-8486-6BFDDCA12D4C}" presName="vert1" presStyleCnt="0"/>
      <dgm:spPr/>
    </dgm:pt>
  </dgm:ptLst>
  <dgm:cxnLst>
    <dgm:cxn modelId="{870F7BBC-17CC-45EA-A55B-4922FD4618E5}" srcId="{FCCD5EAF-1536-4565-ACB1-2F9F87760E48}" destId="{5121B2E4-0974-4CE7-B3B3-C267CE4FF8B6}" srcOrd="0" destOrd="0" parTransId="{B208EF2A-4973-492E-A537-76EF37B974C8}" sibTransId="{55C32550-A46E-4E0A-8A70-38275CCDA6CD}"/>
    <dgm:cxn modelId="{77C323BE-900F-491C-AB8E-0994A935FEC1}" type="presOf" srcId="{FCCD5EAF-1536-4565-ACB1-2F9F87760E48}" destId="{468374C8-D1E0-47D1-877B-D59950F57B5D}" srcOrd="0" destOrd="0" presId="urn:microsoft.com/office/officeart/2008/layout/LinedList"/>
    <dgm:cxn modelId="{5DF329BE-5767-4BEE-A0CE-70BBC66DD026}" type="presOf" srcId="{5121B2E4-0974-4CE7-B3B3-C267CE4FF8B6}" destId="{FECBAAD7-6A29-47CA-86B1-1D2C3AA5238C}" srcOrd="0" destOrd="0" presId="urn:microsoft.com/office/officeart/2008/layout/LinedList"/>
    <dgm:cxn modelId="{DB7E79C8-5D71-4807-9B85-4F8B05DC1607}" type="presOf" srcId="{02B7D4AF-1D9E-4BBD-8486-6BFDDCA12D4C}" destId="{12498C47-DC48-4327-AAE0-4B6990A18E99}" srcOrd="0" destOrd="0" presId="urn:microsoft.com/office/officeart/2008/layout/LinedList"/>
    <dgm:cxn modelId="{B7A3D9F4-73A4-4D64-960D-2809F5A9D0C1}" srcId="{FCCD5EAF-1536-4565-ACB1-2F9F87760E48}" destId="{02B7D4AF-1D9E-4BBD-8486-6BFDDCA12D4C}" srcOrd="1" destOrd="0" parTransId="{39315292-FCE1-4B09-81A3-46EF034CA70C}" sibTransId="{0121FCEE-4286-4ED1-A003-293854ECCA60}"/>
    <dgm:cxn modelId="{C38C5B34-C75B-4E8E-97DC-DA7A3D574FA3}" type="presParOf" srcId="{468374C8-D1E0-47D1-877B-D59950F57B5D}" destId="{3D36B279-3193-49F4-9B11-F2AABF5686DA}" srcOrd="0" destOrd="0" presId="urn:microsoft.com/office/officeart/2008/layout/LinedList"/>
    <dgm:cxn modelId="{F3B6CA2F-6899-4AF0-B7E0-EF9CC9E9AB47}" type="presParOf" srcId="{468374C8-D1E0-47D1-877B-D59950F57B5D}" destId="{87B084CF-1E0B-4D34-81B3-B1CD2E6BD542}" srcOrd="1" destOrd="0" presId="urn:microsoft.com/office/officeart/2008/layout/LinedList"/>
    <dgm:cxn modelId="{6CE0137D-DD50-455E-98B2-0D22BA6DDB61}" type="presParOf" srcId="{87B084CF-1E0B-4D34-81B3-B1CD2E6BD542}" destId="{FECBAAD7-6A29-47CA-86B1-1D2C3AA5238C}" srcOrd="0" destOrd="0" presId="urn:microsoft.com/office/officeart/2008/layout/LinedList"/>
    <dgm:cxn modelId="{4778D99A-0DBF-4DA4-BA90-77D30F426803}" type="presParOf" srcId="{87B084CF-1E0B-4D34-81B3-B1CD2E6BD542}" destId="{9F434D42-4F0F-4959-93B5-27A4C3123310}" srcOrd="1" destOrd="0" presId="urn:microsoft.com/office/officeart/2008/layout/LinedList"/>
    <dgm:cxn modelId="{0B8FA03C-62CF-4111-9474-4A03E6746E95}" type="presParOf" srcId="{468374C8-D1E0-47D1-877B-D59950F57B5D}" destId="{7F503789-F4FA-43C8-9D88-5515DC236DFB}" srcOrd="2" destOrd="0" presId="urn:microsoft.com/office/officeart/2008/layout/LinedList"/>
    <dgm:cxn modelId="{D6A3FA5E-69A0-4A51-9F54-2463D0DF068F}" type="presParOf" srcId="{468374C8-D1E0-47D1-877B-D59950F57B5D}" destId="{BF7D6C18-BFDA-4F6A-8E1E-CB0CF0B55C94}" srcOrd="3" destOrd="0" presId="urn:microsoft.com/office/officeart/2008/layout/LinedList"/>
    <dgm:cxn modelId="{11EC0700-52F7-4A57-A60E-16E16EEC0D2F}" type="presParOf" srcId="{BF7D6C18-BFDA-4F6A-8E1E-CB0CF0B55C94}" destId="{12498C47-DC48-4327-AAE0-4B6990A18E99}" srcOrd="0" destOrd="0" presId="urn:microsoft.com/office/officeart/2008/layout/LinedList"/>
    <dgm:cxn modelId="{D0F56846-B0F0-4BA3-ACAA-5AD6C471B60E}" type="presParOf" srcId="{BF7D6C18-BFDA-4F6A-8E1E-CB0CF0B55C94}" destId="{12F90733-A22A-4183-9642-9DC386664A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3E6BE-2986-49D0-A71B-249E332D7FAC}">
      <dsp:nvSpPr>
        <dsp:cNvPr id="0" name=""/>
        <dsp:cNvSpPr/>
      </dsp:nvSpPr>
      <dsp:spPr>
        <a:xfrm>
          <a:off x="0" y="27025"/>
          <a:ext cx="11046692" cy="1141920"/>
        </a:xfrm>
        <a:prstGeom prst="roundRect">
          <a:avLst/>
        </a:prstGeom>
        <a:solidFill>
          <a:srgbClr val="E25250"/>
        </a:solidFill>
        <a:ln w="57150" cap="flat" cmpd="sng" algn="ctr">
          <a:solidFill>
            <a:srgbClr val="FFF3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  <a:ea typeface="Blogger Sans Medium" panose="02000506030000020004" pitchFamily="50" charset="0"/>
            </a:rPr>
            <a:t>Отсутствие информации у молодежи о ВИЧ-инфекции и сопряженных с ней проблемах и об основных источниках риска ВИЧ-инфицирования</a:t>
          </a:r>
        </a:p>
      </dsp:txBody>
      <dsp:txXfrm>
        <a:off x="55744" y="82769"/>
        <a:ext cx="10935204" cy="1030432"/>
      </dsp:txXfrm>
    </dsp:sp>
    <dsp:sp modelId="{40C43745-EEF5-4D47-909D-B97C1997835E}">
      <dsp:nvSpPr>
        <dsp:cNvPr id="0" name=""/>
        <dsp:cNvSpPr/>
      </dsp:nvSpPr>
      <dsp:spPr>
        <a:xfrm>
          <a:off x="0" y="1344625"/>
          <a:ext cx="11046692" cy="1141920"/>
        </a:xfrm>
        <a:prstGeom prst="roundRect">
          <a:avLst/>
        </a:prstGeom>
        <a:solidFill>
          <a:srgbClr val="E25250"/>
        </a:solidFill>
        <a:ln w="57150" cap="flat" cmpd="sng" algn="ctr">
          <a:solidFill>
            <a:srgbClr val="FFF3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  <a:ea typeface="Blogger Sans Medium" panose="02000506030000020004" pitchFamily="50" charset="0"/>
            </a:rPr>
            <a:t>Особенности паттернов сексуального поведения подростков и молодежи, приводящие к рискованному поведению и незащищенному сексу</a:t>
          </a:r>
        </a:p>
      </dsp:txBody>
      <dsp:txXfrm>
        <a:off x="55744" y="1400369"/>
        <a:ext cx="10935204" cy="1030432"/>
      </dsp:txXfrm>
    </dsp:sp>
    <dsp:sp modelId="{DEEF9765-4EE5-40A4-B788-5D3808965E8D}">
      <dsp:nvSpPr>
        <dsp:cNvPr id="0" name=""/>
        <dsp:cNvSpPr/>
      </dsp:nvSpPr>
      <dsp:spPr>
        <a:xfrm>
          <a:off x="0" y="2662225"/>
          <a:ext cx="11046692" cy="1141920"/>
        </a:xfrm>
        <a:prstGeom prst="roundRect">
          <a:avLst/>
        </a:prstGeom>
        <a:solidFill>
          <a:srgbClr val="E25250"/>
        </a:solidFill>
        <a:ln w="57150" cap="flat" cmpd="sng" algn="ctr">
          <a:solidFill>
            <a:srgbClr val="FFF3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  <a:ea typeface="Blogger Sans Medium" panose="02000506030000020004" pitchFamily="50" charset="0"/>
            </a:rPr>
            <a:t>Употребление алкоголя в подростковой и молодежной среде</a:t>
          </a:r>
        </a:p>
      </dsp:txBody>
      <dsp:txXfrm>
        <a:off x="55744" y="2717969"/>
        <a:ext cx="10935204" cy="1030432"/>
      </dsp:txXfrm>
    </dsp:sp>
    <dsp:sp modelId="{3220F3DB-DA15-4F2B-A14B-C11B63260867}">
      <dsp:nvSpPr>
        <dsp:cNvPr id="0" name=""/>
        <dsp:cNvSpPr/>
      </dsp:nvSpPr>
      <dsp:spPr>
        <a:xfrm>
          <a:off x="0" y="3979825"/>
          <a:ext cx="11046692" cy="1141920"/>
        </a:xfrm>
        <a:prstGeom prst="roundRect">
          <a:avLst/>
        </a:prstGeom>
        <a:solidFill>
          <a:srgbClr val="E25250"/>
        </a:solidFill>
        <a:ln w="57150" cap="flat" cmpd="sng" algn="ctr">
          <a:solidFill>
            <a:srgbClr val="FFF3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  <a:ea typeface="Blogger Sans Medium" panose="02000506030000020004" pitchFamily="50" charset="0"/>
            </a:rPr>
            <a:t>Употребление  психоактивных веществ и психотропных средств в молодежной среде</a:t>
          </a:r>
        </a:p>
      </dsp:txBody>
      <dsp:txXfrm>
        <a:off x="55744" y="4035569"/>
        <a:ext cx="10935204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FBFCA-6A91-411A-90F2-399FFECD0383}">
      <dsp:nvSpPr>
        <dsp:cNvPr id="0" name=""/>
        <dsp:cNvSpPr/>
      </dsp:nvSpPr>
      <dsp:spPr>
        <a:xfrm>
          <a:off x="0" y="0"/>
          <a:ext cx="868463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A8A8C2-7C63-48AE-9887-6BEB5AC32CBF}">
      <dsp:nvSpPr>
        <dsp:cNvPr id="0" name=""/>
        <dsp:cNvSpPr/>
      </dsp:nvSpPr>
      <dsp:spPr>
        <a:xfrm>
          <a:off x="0" y="0"/>
          <a:ext cx="8684633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Arial"/>
            <a:buNone/>
          </a:pPr>
          <a:r>
            <a:rPr lang="ru" sz="2200" b="1" strike="noStrike" kern="1200" spc="-1" dirty="0">
              <a:latin typeface="Arial"/>
              <a:ea typeface="Arial"/>
            </a:rPr>
            <a:t>Основные правила </a:t>
          </a:r>
          <a:r>
            <a:rPr lang="ru" sz="2200" b="0" strike="noStrike" kern="1200" spc="-1" dirty="0">
              <a:latin typeface="Arial"/>
              <a:ea typeface="Arial"/>
            </a:rPr>
            <a:t>формулировок и терминологии при построении профилактических программ по проблематике ВИЧ и СПИДа</a:t>
          </a:r>
          <a:endParaRPr lang="ru-RU" sz="2200" kern="1200" dirty="0"/>
        </a:p>
      </dsp:txBody>
      <dsp:txXfrm>
        <a:off x="0" y="0"/>
        <a:ext cx="8684633" cy="1354666"/>
      </dsp:txXfrm>
    </dsp:sp>
    <dsp:sp modelId="{E367B846-365B-4205-8CF3-7ADBB1B04DFC}">
      <dsp:nvSpPr>
        <dsp:cNvPr id="0" name=""/>
        <dsp:cNvSpPr/>
      </dsp:nvSpPr>
      <dsp:spPr>
        <a:xfrm>
          <a:off x="0" y="1354666"/>
          <a:ext cx="868463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9C80EB-E2AB-48BE-80E6-E88525CBD597}">
      <dsp:nvSpPr>
        <dsp:cNvPr id="0" name=""/>
        <dsp:cNvSpPr/>
      </dsp:nvSpPr>
      <dsp:spPr>
        <a:xfrm>
          <a:off x="0" y="1354666"/>
          <a:ext cx="8684633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b="1" strike="noStrike" kern="1200" spc="-1" dirty="0">
              <a:latin typeface="Arial"/>
              <a:ea typeface="Arial"/>
            </a:rPr>
            <a:t>Термины в области передачи и профилактики</a:t>
          </a:r>
          <a:r>
            <a:rPr lang="ru" sz="2200" b="0" strike="noStrike" kern="1200" spc="-1" dirty="0">
              <a:latin typeface="Arial"/>
              <a:ea typeface="Arial"/>
            </a:rPr>
            <a:t> ВИЧ-инфекции и рекомендации по их использованию при построении профилактических программ по проблематике ВИЧ и СПИДа (Руководящие указания ЮНЕСКО, 2010)</a:t>
          </a:r>
          <a:endParaRPr lang="ru-RU" sz="2200" b="0" strike="noStrike" kern="1200" spc="-1" dirty="0">
            <a:latin typeface="Arial"/>
          </a:endParaRPr>
        </a:p>
      </dsp:txBody>
      <dsp:txXfrm>
        <a:off x="0" y="1354666"/>
        <a:ext cx="8684633" cy="1354666"/>
      </dsp:txXfrm>
    </dsp:sp>
    <dsp:sp modelId="{E901E042-6249-4FEE-8008-960EC696136D}">
      <dsp:nvSpPr>
        <dsp:cNvPr id="0" name=""/>
        <dsp:cNvSpPr/>
      </dsp:nvSpPr>
      <dsp:spPr>
        <a:xfrm>
          <a:off x="0" y="2709333"/>
          <a:ext cx="868463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95F3D3-41DE-49CD-84E5-ACFFF134C7B2}">
      <dsp:nvSpPr>
        <dsp:cNvPr id="0" name=""/>
        <dsp:cNvSpPr/>
      </dsp:nvSpPr>
      <dsp:spPr>
        <a:xfrm>
          <a:off x="0" y="2709333"/>
          <a:ext cx="8684633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b="1" strike="noStrike" kern="1200" spc="-1" dirty="0">
              <a:latin typeface="Arial"/>
              <a:ea typeface="Arial"/>
            </a:rPr>
            <a:t>Примеры</a:t>
          </a:r>
          <a:r>
            <a:rPr lang="ru" sz="2200" b="0" strike="noStrike" kern="1200" spc="-1" dirty="0">
              <a:latin typeface="Arial"/>
              <a:ea typeface="Arial"/>
            </a:rPr>
            <a:t> не рекомендуемых выражений и их альтернативы</a:t>
          </a:r>
          <a:endParaRPr lang="ru-RU" sz="2200" b="0" strike="noStrike" kern="1200" spc="-1" dirty="0">
            <a:latin typeface="Arial"/>
          </a:endParaRPr>
        </a:p>
      </dsp:txBody>
      <dsp:txXfrm>
        <a:off x="0" y="2709333"/>
        <a:ext cx="8684633" cy="1354666"/>
      </dsp:txXfrm>
    </dsp:sp>
    <dsp:sp modelId="{9F7D5AC6-48D8-4DBF-A9BF-043583D36CAE}">
      <dsp:nvSpPr>
        <dsp:cNvPr id="0" name=""/>
        <dsp:cNvSpPr/>
      </dsp:nvSpPr>
      <dsp:spPr>
        <a:xfrm>
          <a:off x="0" y="4064000"/>
          <a:ext cx="868463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0A0F92-879E-404B-9526-6B4DF5E3E2B9}">
      <dsp:nvSpPr>
        <dsp:cNvPr id="0" name=""/>
        <dsp:cNvSpPr/>
      </dsp:nvSpPr>
      <dsp:spPr>
        <a:xfrm>
          <a:off x="0" y="4064000"/>
          <a:ext cx="8684633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200" b="1" strike="noStrike" kern="1200" spc="-1" dirty="0">
              <a:latin typeface="Arial"/>
              <a:ea typeface="Arial"/>
            </a:rPr>
            <a:t>Термины</a:t>
          </a:r>
          <a:r>
            <a:rPr lang="ru" sz="2200" b="0" strike="noStrike" kern="1200" spc="-1" dirty="0">
              <a:latin typeface="Arial"/>
              <a:ea typeface="Arial"/>
            </a:rPr>
            <a:t>, которые надо использовать с осторожностью</a:t>
          </a:r>
          <a:endParaRPr lang="ru-RU" sz="2200" b="0" strike="noStrike" kern="1200" spc="-1" dirty="0">
            <a:latin typeface="Arial"/>
          </a:endParaRPr>
        </a:p>
      </dsp:txBody>
      <dsp:txXfrm>
        <a:off x="0" y="4064000"/>
        <a:ext cx="8684633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396CB-8709-499F-A51A-67633C0A2234}">
      <dsp:nvSpPr>
        <dsp:cNvPr id="0" name=""/>
        <dsp:cNvSpPr/>
      </dsp:nvSpPr>
      <dsp:spPr>
        <a:xfrm rot="16200000">
          <a:off x="-583234" y="345612"/>
          <a:ext cx="5818377" cy="4650274"/>
        </a:xfrm>
        <a:prstGeom prst="downArrow">
          <a:avLst>
            <a:gd name="adj1" fmla="val 50000"/>
            <a:gd name="adj2" fmla="val 35000"/>
          </a:avLst>
        </a:prstGeom>
        <a:solidFill>
          <a:srgbClr val="E25250"/>
        </a:solidFill>
        <a:ln w="57150" cap="flat" cmpd="sng" algn="ctr">
          <a:solidFill>
            <a:srgbClr val="FFF3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000" b="1" strike="noStrike" kern="1200" spc="-1" dirty="0">
              <a:solidFill>
                <a:schemeClr val="bg1"/>
              </a:solidFill>
              <a:latin typeface="+mn-lt"/>
              <a:ea typeface="Arial"/>
            </a:rPr>
            <a:t>Требования</a:t>
          </a:r>
          <a:r>
            <a:rPr lang="ru" sz="2000" b="0" strike="noStrike" kern="1200" spc="-1" dirty="0">
              <a:solidFill>
                <a:schemeClr val="bg1"/>
              </a:solidFill>
              <a:latin typeface="+mn-lt"/>
              <a:ea typeface="Arial"/>
            </a:rPr>
            <a:t>, предъявляемые к профилактическим программам, информирующим о вреде ПАВ за рубежом</a:t>
          </a:r>
          <a:endParaRPr lang="ru-RU" sz="2000" kern="1200" dirty="0">
            <a:solidFill>
              <a:schemeClr val="bg1"/>
            </a:solidFill>
            <a:latin typeface="+mn-lt"/>
          </a:endParaRPr>
        </a:p>
      </dsp:txBody>
      <dsp:txXfrm rot="5400000">
        <a:off x="818" y="1216154"/>
        <a:ext cx="3836476" cy="2909189"/>
      </dsp:txXfrm>
    </dsp:sp>
    <dsp:sp modelId="{D61195B2-C92B-4E35-B3A3-A4ABAD3A45AC}">
      <dsp:nvSpPr>
        <dsp:cNvPr id="0" name=""/>
        <dsp:cNvSpPr/>
      </dsp:nvSpPr>
      <dsp:spPr>
        <a:xfrm rot="5400000">
          <a:off x="4326868" y="345612"/>
          <a:ext cx="5818377" cy="4650274"/>
        </a:xfrm>
        <a:prstGeom prst="downArrow">
          <a:avLst>
            <a:gd name="adj1" fmla="val 50000"/>
            <a:gd name="adj2" fmla="val 35000"/>
          </a:avLst>
        </a:prstGeom>
        <a:solidFill>
          <a:srgbClr val="E25250"/>
        </a:solidFill>
        <a:ln w="57150" cap="flat" cmpd="sng" algn="ctr">
          <a:solidFill>
            <a:srgbClr val="FFF3F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000" b="1" strike="noStrike" kern="1200" spc="-1" dirty="0">
              <a:solidFill>
                <a:schemeClr val="bg1"/>
              </a:solidFill>
              <a:latin typeface="+mn-lt"/>
              <a:ea typeface="Arial"/>
            </a:rPr>
            <a:t>Критерии оценки эффективности профилактических программ</a:t>
          </a:r>
          <a:r>
            <a:rPr lang="ru" sz="2000" b="0" strike="noStrike" kern="1200" spc="-1" dirty="0">
              <a:solidFill>
                <a:schemeClr val="bg1"/>
              </a:solidFill>
              <a:latin typeface="+mn-lt"/>
              <a:ea typeface="Arial"/>
            </a:rPr>
            <a:t>, которые предложил О.В.Зыков  для оценки профилактических программ широкого профиля</a:t>
          </a:r>
          <a:endParaRPr lang="ru-RU" sz="2000" b="0" strike="noStrike" kern="1200" spc="-1" dirty="0">
            <a:solidFill>
              <a:schemeClr val="bg1"/>
            </a:solidFill>
            <a:latin typeface="+mn-lt"/>
          </a:endParaRPr>
        </a:p>
      </dsp:txBody>
      <dsp:txXfrm rot="-5400000">
        <a:off x="5724718" y="1216154"/>
        <a:ext cx="3836476" cy="2909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6B279-3193-49F4-9B11-F2AABF5686DA}">
      <dsp:nvSpPr>
        <dsp:cNvPr id="0" name=""/>
        <dsp:cNvSpPr/>
      </dsp:nvSpPr>
      <dsp:spPr>
        <a:xfrm>
          <a:off x="0" y="0"/>
          <a:ext cx="948363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BAAD7-6A29-47CA-86B1-1D2C3AA5238C}">
      <dsp:nvSpPr>
        <dsp:cNvPr id="0" name=""/>
        <dsp:cNvSpPr/>
      </dsp:nvSpPr>
      <dsp:spPr>
        <a:xfrm>
          <a:off x="0" y="0"/>
          <a:ext cx="9483634" cy="21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Arial"/>
            <a:buNone/>
          </a:pPr>
          <a:r>
            <a:rPr lang="ru" sz="2400" b="0" strike="noStrike" kern="1200" spc="-1" dirty="0">
              <a:latin typeface="Arial"/>
              <a:ea typeface="Arial"/>
            </a:rPr>
            <a:t>Вовлечь в работу не только подростков и молодежь, но </a:t>
          </a:r>
          <a:r>
            <a:rPr lang="ru" sz="2400" b="1" strike="noStrike" kern="1200" spc="-1" dirty="0">
              <a:latin typeface="Arial"/>
              <a:ea typeface="Arial"/>
            </a:rPr>
            <a:t>и представителей их ближайшего окружения</a:t>
          </a:r>
          <a:r>
            <a:rPr lang="ru" sz="2400" b="0" strike="noStrike" kern="1200" spc="-1" dirty="0">
              <a:latin typeface="Arial"/>
              <a:ea typeface="Arial"/>
            </a:rPr>
            <a:t>, прежде всего представителей администрации учебного заведения, педагогов и родителей</a:t>
          </a:r>
          <a:endParaRPr lang="ru-RU" sz="2400" b="0" kern="1200" dirty="0"/>
        </a:p>
      </dsp:txBody>
      <dsp:txXfrm>
        <a:off x="0" y="0"/>
        <a:ext cx="9483634" cy="2115644"/>
      </dsp:txXfrm>
    </dsp:sp>
    <dsp:sp modelId="{7F503789-F4FA-43C8-9D88-5515DC236DFB}">
      <dsp:nvSpPr>
        <dsp:cNvPr id="0" name=""/>
        <dsp:cNvSpPr/>
      </dsp:nvSpPr>
      <dsp:spPr>
        <a:xfrm>
          <a:off x="0" y="2115644"/>
          <a:ext cx="948363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98C47-DC48-4327-AAE0-4B6990A18E99}">
      <dsp:nvSpPr>
        <dsp:cNvPr id="0" name=""/>
        <dsp:cNvSpPr/>
      </dsp:nvSpPr>
      <dsp:spPr>
        <a:xfrm>
          <a:off x="0" y="2115644"/>
          <a:ext cx="9483634" cy="21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2400" b="1" strike="noStrike" kern="1200" spc="-1" dirty="0">
              <a:latin typeface="Arial"/>
              <a:ea typeface="Arial"/>
            </a:rPr>
            <a:t>Работа с семьей </a:t>
          </a:r>
          <a:r>
            <a:rPr lang="ru" sz="2400" b="0" strike="noStrike" kern="1200" spc="-1" dirty="0">
              <a:latin typeface="Arial"/>
              <a:ea typeface="Arial"/>
            </a:rPr>
            <a:t>подразумевает просвещение родителей и других членов семьи о психологических особенностях подростка, а также о риске ВИЧ-инфицирования, связанном со спецификой семейных взаимоотношений</a:t>
          </a:r>
          <a:endParaRPr lang="ru-RU" sz="2400" b="0" strike="noStrike" kern="1200" spc="-1" dirty="0">
            <a:latin typeface="Arial"/>
          </a:endParaRPr>
        </a:p>
      </dsp:txBody>
      <dsp:txXfrm>
        <a:off x="0" y="2115644"/>
        <a:ext cx="9483634" cy="211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29656-F34D-9934-70B7-637BF3BAA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A24D88-3A7F-FDBC-9C29-7D8846ABB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FB96F-1D26-C290-889A-2152F422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BBCC79-0FD1-B788-EF13-DBD7DE72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EDC77-C5DF-99F2-FD63-22F26C18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D302B-7869-C4F0-7215-67B004A3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8846F4-4EFA-3C32-AC97-E35AB310B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EA07E-51FF-5195-8EA6-EF7A7C9C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94FA4-FA16-FA68-CE33-54300F7F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0AE65-63D5-6E7C-36A4-B1CBE09E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8ED448-321F-D3EF-FC0F-09D403A2E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E9CC41-B0D2-BC5E-E0E3-AFE8B3E83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F7FA1-8C52-37A7-5101-FFF3F62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340206-3BB4-69A8-B707-13E46B4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49454-CDA0-879F-4F3D-AB825A3E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65E06-1E55-20FA-1B93-9DFBDD98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0BECB-A68C-54A0-FA57-808E04C7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E8067A-9B74-696D-5E96-E848A0D0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930663-E2CD-CAE9-1A08-6D8CC044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6A705E-5A90-7E98-92B7-21DA511E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7BC6C-77A8-993A-077E-E54DA010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A3FFC-9429-9D55-F617-9E1C69BEE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F58C2-A6EB-9DE1-C456-C953599F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87E5E-D07B-7752-AB4C-B206800F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BBE20-1525-F8D4-C52D-56C19BDF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08691-AE43-9DD0-2080-1A759664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B56DE-E47C-D309-869E-8F7478F84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15371F-66CB-A8E9-7C82-01E8957DF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81AB5-EED1-4F2F-7AF7-24FF26D7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24FFE-97AF-5D05-2085-83CBF8DE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00175B-7A28-27C8-9F57-E78EE905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230D-D619-C835-EDA0-EB470D2C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0DE939-EB49-007E-6EF3-134820E6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BA3BCA-897C-88C1-1FF3-70EDAC830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781B6E-0E0C-5675-8ADC-6CC5ECC8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59A72F-A905-EFE1-4C55-05888EBC9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5F5EAF-665A-33AE-7FFF-CB586A05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5585E0-200C-B9E9-D552-2899BB69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28D44F-703E-F602-AF22-C99DB13F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566B2-EA37-84A2-F4BF-9D581A1E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3BBAE-D519-CCE1-9B16-DC7EA1A2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D328E7-08C4-2AFD-7F7A-0BDC8D5C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7978DD-1A89-1463-0771-E7565491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53BEB2-BE38-CEDF-1C83-72568451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FAC8CA-A1B1-C9C6-D039-46EE1E1E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96F43-CE69-1B9C-2F6D-292CA03B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00D65-C9AD-8D07-6209-28135F6C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15846-5F99-4A47-057B-014D145B6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B091D5-3804-5975-C73B-8ECC987D8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6BEF2-9C80-9DAD-3EBE-79B086EFB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E6C077-A49A-47BE-ED08-998587A9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2A4AA1-F5BE-AE6A-6D18-93DE83F9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C0AD4-F47E-5C86-1061-A020B9F5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07B43D-0287-D57A-3899-E69866DCD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FC2AB1-3A7E-2AE2-E630-1CAFB930E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B00969-E8DA-9C35-0CF1-C7EA6E02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2D6B7-BD95-9D5D-F8F5-58469412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12537-D429-FD54-60A4-BF1AC0A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F8B31-8E86-5C4E-67D0-73683BA9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D72684-68FF-EAF6-6597-3A6AB58AE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B011F-46CE-9EA5-91AD-C0DE16FA9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78A6-3CEA-45AF-9B8C-FB1A25B590FF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9494A-58CA-A817-EE30-B1E1C402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BAEE66-8F5E-6E37-EA16-1AA5E673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A6AC-A3F3-4C88-8D53-A8C27CA6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5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jpe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sv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-688257" y="523567"/>
            <a:ext cx="8436078" cy="5810865"/>
          </a:xfrm>
          <a:prstGeom prst="roundRect">
            <a:avLst>
              <a:gd name="adj" fmla="val 4653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6093314" y="1796523"/>
            <a:ext cx="5810866" cy="3268612"/>
          </a:xfrm>
          <a:prstGeom prst="rect">
            <a:avLst/>
          </a:prstGeom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DBC3D38D-16FC-0292-1017-FB1E84F6BFFA}"/>
              </a:ext>
            </a:extLst>
          </p:cNvPr>
          <p:cNvSpPr/>
          <p:nvPr/>
        </p:nvSpPr>
        <p:spPr>
          <a:xfrm>
            <a:off x="835742" y="1335472"/>
            <a:ext cx="8603226" cy="4364037"/>
          </a:xfrm>
          <a:prstGeom prst="flowChartAlternateProcess">
            <a:avLst/>
          </a:prstGeom>
          <a:solidFill>
            <a:schemeClr val="bg1">
              <a:alpha val="70000"/>
            </a:schemeClr>
          </a:solidFill>
          <a:ln w="3810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3CB0-9E90-41CC-531C-242DC65AA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714" y="1864339"/>
            <a:ext cx="8200105" cy="3362991"/>
          </a:xfrm>
        </p:spPr>
        <p:txBody>
          <a:bodyPr anchor="ctr">
            <a:noAutofit/>
          </a:bodyPr>
          <a:lstStyle/>
          <a:p>
            <a:pPr algn="l"/>
            <a:r>
              <a:rPr lang="ru-RU" sz="3600" b="1" dirty="0">
                <a:latin typeface="+mn-lt"/>
                <a:ea typeface="Blogger Sans Medium" panose="02000506030000020004" pitchFamily="50" charset="0"/>
              </a:rPr>
              <a:t>МЕТОДИЧЕСКИЕ РЕКОМЕНДАЦИИ</a:t>
            </a:r>
            <a:br>
              <a:rPr lang="ru-RU" sz="3600" b="1" dirty="0">
                <a:latin typeface="+mn-lt"/>
                <a:ea typeface="Blogger Sans Medium" panose="02000506030000020004" pitchFamily="50" charset="0"/>
              </a:rPr>
            </a:br>
            <a:r>
              <a:rPr lang="ru-RU" sz="3600" b="1" dirty="0">
                <a:latin typeface="+mn-lt"/>
                <a:ea typeface="Blogger Sans Medium" panose="02000506030000020004" pitchFamily="50" charset="0"/>
              </a:rPr>
              <a:t>ПО ПРОФИЛАКТИКЕ РАСПРОСТРАНЕНИЯ ВИЧ-ИНФЕКЦИИ </a:t>
            </a:r>
            <a:br>
              <a:rPr lang="ru-RU" sz="3600" b="1" dirty="0">
                <a:latin typeface="+mn-lt"/>
                <a:ea typeface="Blogger Sans Medium" panose="02000506030000020004" pitchFamily="50" charset="0"/>
              </a:rPr>
            </a:br>
            <a:r>
              <a:rPr lang="ru-RU" sz="3600" b="1" dirty="0">
                <a:latin typeface="+mn-lt"/>
                <a:ea typeface="Blogger Sans Medium" panose="02000506030000020004" pitchFamily="50" charset="0"/>
              </a:rPr>
              <a:t>В МОЛОДЕЖНОЙ СРЕДЕ</a:t>
            </a:r>
            <a:endParaRPr lang="ru-RU" sz="3600" dirty="0">
              <a:latin typeface="+mn-lt"/>
              <a:ea typeface="Blogger Sans Medium" panose="02000506030000020004" pitchFamily="50" charset="0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11B23334-2CC6-2319-5FAC-3C41E3E6CF09}"/>
              </a:ext>
            </a:extLst>
          </p:cNvPr>
          <p:cNvSpPr/>
          <p:nvPr/>
        </p:nvSpPr>
        <p:spPr>
          <a:xfrm>
            <a:off x="380540" y="5227330"/>
            <a:ext cx="6748393" cy="1370372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>
                <a:solidFill>
                  <a:schemeClr val="tx1"/>
                </a:solidFill>
                <a:ea typeface="Blogger Sans Medium" panose="02000506030000020004" pitchFamily="50" charset="0"/>
              </a:rPr>
              <a:t>Спикер</a:t>
            </a:r>
            <a:endParaRPr lang="ru-RU" sz="1800" b="1" dirty="0">
              <a:solidFill>
                <a:schemeClr val="tx1"/>
              </a:solidFill>
              <a:ea typeface="Blogger Sans Medium" panose="02000506030000020004" pitchFamily="50" charset="0"/>
            </a:endParaRPr>
          </a:p>
          <a:p>
            <a:r>
              <a:rPr lang="ru-RU" sz="1800" dirty="0">
                <a:solidFill>
                  <a:schemeClr val="tx1"/>
                </a:solidFill>
                <a:ea typeface="Blogger Sans Medium" panose="02000506030000020004" pitchFamily="50" charset="0"/>
              </a:rPr>
              <a:t>главный внештатный специалист по медицинской психологии </a:t>
            </a:r>
          </a:p>
          <a:p>
            <a:r>
              <a:rPr lang="ru-RU" sz="1800" dirty="0">
                <a:solidFill>
                  <a:schemeClr val="tx1"/>
                </a:solidFill>
                <a:ea typeface="Blogger Sans Medium" panose="02000506030000020004" pitchFamily="50" charset="0"/>
              </a:rPr>
              <a:t>Минздрава Калининградской области</a:t>
            </a:r>
          </a:p>
          <a:p>
            <a:r>
              <a:rPr lang="ru-RU" sz="1800" dirty="0">
                <a:solidFill>
                  <a:schemeClr val="tx1"/>
                </a:solidFill>
                <a:ea typeface="Blogger Sans Medium" panose="02000506030000020004" pitchFamily="50" charset="0"/>
              </a:rPr>
              <a:t>кандидат психологических наук </a:t>
            </a:r>
          </a:p>
          <a:p>
            <a:r>
              <a:rPr lang="ru-RU" sz="18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Крылова Наталья Викторовна</a:t>
            </a: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E3D35C8D-47D7-9151-BF4B-848AD4403BB7}"/>
              </a:ext>
            </a:extLst>
          </p:cNvPr>
          <p:cNvSpPr/>
          <p:nvPr/>
        </p:nvSpPr>
        <p:spPr>
          <a:xfrm>
            <a:off x="1655832" y="575117"/>
            <a:ext cx="2994545" cy="507239"/>
          </a:xfrm>
          <a:prstGeom prst="flowChartAlternateProcess">
            <a:avLst/>
          </a:prstGeom>
          <a:solidFill>
            <a:srgbClr val="FFFFFF"/>
          </a:solidFill>
          <a:ln w="38100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E32BB4A-83F6-3B5B-8819-B6B3A822E0B0}"/>
              </a:ext>
            </a:extLst>
          </p:cNvPr>
          <p:cNvGrpSpPr/>
          <p:nvPr/>
        </p:nvGrpSpPr>
        <p:grpSpPr>
          <a:xfrm>
            <a:off x="1766426" y="555049"/>
            <a:ext cx="2561089" cy="547373"/>
            <a:chOff x="5764085" y="99399"/>
            <a:chExt cx="3375902" cy="721520"/>
          </a:xfrm>
        </p:grpSpPr>
        <p:pic>
          <p:nvPicPr>
            <p:cNvPr id="11" name="Picture 2" descr="Платформа онлайн-обучения БФУ им. И. Канта">
              <a:extLst>
                <a:ext uri="{FF2B5EF4-FFF2-40B4-BE49-F238E27FC236}">
                  <a16:creationId xmlns:a16="http://schemas.microsoft.com/office/drawing/2014/main" id="{C691E380-5653-5EEE-CF0E-3A537B011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163655"/>
              <a:ext cx="1071699" cy="5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569712E-ECAC-3E3C-AACF-7BC771798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085" y="99399"/>
              <a:ext cx="2010166" cy="72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1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11146133" y="487437"/>
            <a:ext cx="2094271" cy="5810865"/>
          </a:xfrm>
          <a:prstGeom prst="roundRect">
            <a:avLst>
              <a:gd name="adj" fmla="val 50000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H="1">
            <a:off x="7608658" y="1758564"/>
            <a:ext cx="5810866" cy="3268612"/>
          </a:xfrm>
          <a:prstGeom prst="rect">
            <a:avLst/>
          </a:prstGeom>
        </p:spPr>
      </p:pic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363CBD67-74DF-02A4-F60D-172AE2510460}"/>
              </a:ext>
            </a:extLst>
          </p:cNvPr>
          <p:cNvSpPr/>
          <p:nvPr/>
        </p:nvSpPr>
        <p:spPr>
          <a:xfrm>
            <a:off x="888274" y="118595"/>
            <a:ext cx="10795725" cy="1579575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Для успешного осуществления профилактической программы по профилактики распространения ВИЧ-инфекции необходимо: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C4EA966-9B39-2EDE-7ECC-ABFD2B843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189510"/>
              </p:ext>
            </p:extLst>
          </p:nvPr>
        </p:nvGraphicFramePr>
        <p:xfrm>
          <a:off x="757646" y="2067012"/>
          <a:ext cx="9483634" cy="423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38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-921716" y="496063"/>
            <a:ext cx="9150186" cy="5810865"/>
          </a:xfrm>
          <a:prstGeom prst="roundRect">
            <a:avLst>
              <a:gd name="adj" fmla="val 12772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6349460" y="1765197"/>
            <a:ext cx="5810866" cy="3268612"/>
          </a:xfrm>
          <a:prstGeom prst="rect">
            <a:avLst/>
          </a:prstGeom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11B23334-2CC6-2319-5FAC-3C41E3E6CF09}"/>
              </a:ext>
            </a:extLst>
          </p:cNvPr>
          <p:cNvSpPr/>
          <p:nvPr/>
        </p:nvSpPr>
        <p:spPr>
          <a:xfrm>
            <a:off x="2029097" y="1765043"/>
            <a:ext cx="7264145" cy="3327913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Спасибо </a:t>
            </a:r>
            <a:br>
              <a:rPr lang="en-US" sz="7200" b="1" dirty="0">
                <a:solidFill>
                  <a:schemeClr val="tx1"/>
                </a:solidFill>
                <a:ea typeface="Blogger Sans Medium" panose="02000506030000020004" pitchFamily="50" charset="0"/>
              </a:rPr>
            </a:br>
            <a:r>
              <a:rPr lang="ru-RU" sz="72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за </a:t>
            </a:r>
            <a:br>
              <a:rPr lang="en-US" sz="7200" b="1" dirty="0">
                <a:solidFill>
                  <a:schemeClr val="tx1"/>
                </a:solidFill>
                <a:ea typeface="Blogger Sans Medium" panose="02000506030000020004" pitchFamily="50" charset="0"/>
              </a:rPr>
            </a:br>
            <a:r>
              <a:rPr lang="ru-RU" sz="72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внимание</a:t>
            </a:r>
          </a:p>
        </p:txBody>
      </p:sp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B10688D-8648-C8DB-9FF2-8AAC73914947}"/>
              </a:ext>
            </a:extLst>
          </p:cNvPr>
          <p:cNvSpPr/>
          <p:nvPr/>
        </p:nvSpPr>
        <p:spPr>
          <a:xfrm>
            <a:off x="330422" y="856273"/>
            <a:ext cx="9581041" cy="5482069"/>
          </a:xfrm>
          <a:prstGeom prst="roundRect">
            <a:avLst>
              <a:gd name="adj" fmla="val 29853"/>
            </a:avLst>
          </a:prstGeom>
          <a:solidFill>
            <a:srgbClr val="FFF3F3"/>
          </a:solidFill>
          <a:ln w="381000">
            <a:solidFill>
              <a:srgbClr val="E25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11325335" y="523563"/>
            <a:ext cx="1789470" cy="5810865"/>
          </a:xfrm>
          <a:prstGeom prst="roundRect">
            <a:avLst>
              <a:gd name="adj" fmla="val 33224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4A60C2CC-1A84-F5B8-36FF-B800EC057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 flipH="1">
            <a:off x="-704535" y="2293509"/>
            <a:ext cx="5211377" cy="2768585"/>
          </a:xfrm>
          <a:prstGeom prst="roundRect">
            <a:avLst>
              <a:gd name="adj" fmla="val 27028"/>
            </a:avLst>
          </a:prstGeom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11B23334-2CC6-2319-5FAC-3C41E3E6CF09}"/>
              </a:ext>
            </a:extLst>
          </p:cNvPr>
          <p:cNvSpPr/>
          <p:nvPr/>
        </p:nvSpPr>
        <p:spPr>
          <a:xfrm>
            <a:off x="2405236" y="1208885"/>
            <a:ext cx="6467831" cy="1052534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63500" cmpd="sng">
            <a:solidFill>
              <a:srgbClr val="E25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Основные методологические принципы технологий и методов профилактики распространения ВИЧ-инфекции в молодежной среде </a:t>
            </a:r>
          </a:p>
        </p:txBody>
      </p:sp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41ED23CF-2DB1-B495-C17A-D1326B55E6E8}"/>
              </a:ext>
            </a:extLst>
          </p:cNvPr>
          <p:cNvSpPr/>
          <p:nvPr/>
        </p:nvSpPr>
        <p:spPr>
          <a:xfrm>
            <a:off x="2032000" y="2490549"/>
            <a:ext cx="6265333" cy="521110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63500" cmpd="sng">
            <a:solidFill>
              <a:srgbClr val="E25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П</a:t>
            </a:r>
            <a:r>
              <a:rPr lang="ru-RU" sz="18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ринципы оценки эффективности профилактических программ</a:t>
            </a: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71883DB3-92A0-A872-71E1-A87B69D02267}"/>
              </a:ext>
            </a:extLst>
          </p:cNvPr>
          <p:cNvSpPr/>
          <p:nvPr/>
        </p:nvSpPr>
        <p:spPr>
          <a:xfrm>
            <a:off x="1574801" y="3240790"/>
            <a:ext cx="7653866" cy="695388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63500" cmpd="sng">
            <a:solidFill>
              <a:srgbClr val="E25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Т</a:t>
            </a:r>
            <a:r>
              <a:rPr lang="ru-RU" sz="18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ребованиям к специалисту, реализующему профилактическую программу</a:t>
            </a:r>
          </a:p>
        </p:txBody>
      </p:sp>
      <p:sp>
        <p:nvSpPr>
          <p:cNvPr id="22" name="Блок-схема: альтернативный процесс 21">
            <a:extLst>
              <a:ext uri="{FF2B5EF4-FFF2-40B4-BE49-F238E27FC236}">
                <a16:creationId xmlns:a16="http://schemas.microsoft.com/office/drawing/2014/main" id="{CE07A9FE-1F74-D7A4-4F0D-81A753D12FF0}"/>
              </a:ext>
            </a:extLst>
          </p:cNvPr>
          <p:cNvSpPr/>
          <p:nvPr/>
        </p:nvSpPr>
        <p:spPr>
          <a:xfrm>
            <a:off x="2031999" y="4152018"/>
            <a:ext cx="7196668" cy="724687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63500" cmpd="sng">
            <a:solidFill>
              <a:srgbClr val="E25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Ф</a:t>
            </a:r>
            <a:r>
              <a:rPr lang="ru-RU" sz="18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акторы, способствующие распространению ВИЧ-инфекции в молодежной среде</a:t>
            </a:r>
          </a:p>
        </p:txBody>
      </p:sp>
      <p:sp>
        <p:nvSpPr>
          <p:cNvPr id="23" name="Блок-схема: альтернативный процесс 22">
            <a:extLst>
              <a:ext uri="{FF2B5EF4-FFF2-40B4-BE49-F238E27FC236}">
                <a16:creationId xmlns:a16="http://schemas.microsoft.com/office/drawing/2014/main" id="{99A0B328-8A74-EA16-1B98-5909B051184E}"/>
              </a:ext>
            </a:extLst>
          </p:cNvPr>
          <p:cNvSpPr/>
          <p:nvPr/>
        </p:nvSpPr>
        <p:spPr>
          <a:xfrm>
            <a:off x="2420304" y="5012169"/>
            <a:ext cx="5877029" cy="1406785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63500" cmpd="sng">
            <a:solidFill>
              <a:srgbClr val="E25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П</a:t>
            </a:r>
            <a:r>
              <a:rPr lang="ru-RU" sz="18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римеры профилактических программ предупреждения распространения ВИЧ-инфекции в молодежной среде в разных муниципальных образованиях Российской Федерации</a:t>
            </a:r>
          </a:p>
        </p:txBody>
      </p:sp>
      <p:cxnSp>
        <p:nvCxnSpPr>
          <p:cNvPr id="26" name="Соединитель: изогнутый 25">
            <a:extLst>
              <a:ext uri="{FF2B5EF4-FFF2-40B4-BE49-F238E27FC236}">
                <a16:creationId xmlns:a16="http://schemas.microsoft.com/office/drawing/2014/main" id="{0588FA47-1A6D-1E93-6316-C05DD99951A9}"/>
              </a:ext>
            </a:extLst>
          </p:cNvPr>
          <p:cNvCxnSpPr>
            <a:cxnSpLocks/>
            <a:stCxn id="7" idx="1"/>
            <a:endCxn id="18" idx="1"/>
          </p:cNvCxnSpPr>
          <p:nvPr/>
        </p:nvCxnSpPr>
        <p:spPr>
          <a:xfrm rot="10800000" flipV="1">
            <a:off x="2032000" y="1735152"/>
            <a:ext cx="373236" cy="1015952"/>
          </a:xfrm>
          <a:prstGeom prst="curvedConnector3">
            <a:avLst>
              <a:gd name="adj1" fmla="val 161248"/>
            </a:avLst>
          </a:prstGeom>
          <a:ln w="57150">
            <a:solidFill>
              <a:srgbClr val="E252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изогнутый 27">
            <a:extLst>
              <a:ext uri="{FF2B5EF4-FFF2-40B4-BE49-F238E27FC236}">
                <a16:creationId xmlns:a16="http://schemas.microsoft.com/office/drawing/2014/main" id="{715CB1A3-EADB-848D-ACAD-01AD47C00177}"/>
              </a:ext>
            </a:extLst>
          </p:cNvPr>
          <p:cNvCxnSpPr>
            <a:cxnSpLocks/>
            <a:stCxn id="19" idx="1"/>
            <a:endCxn id="22" idx="1"/>
          </p:cNvCxnSpPr>
          <p:nvPr/>
        </p:nvCxnSpPr>
        <p:spPr>
          <a:xfrm rot="10800000" flipH="1" flipV="1">
            <a:off x="1574801" y="3588484"/>
            <a:ext cx="457198" cy="925878"/>
          </a:xfrm>
          <a:prstGeom prst="curvedConnector3">
            <a:avLst>
              <a:gd name="adj1" fmla="val -50000"/>
            </a:avLst>
          </a:prstGeom>
          <a:ln w="57150">
            <a:solidFill>
              <a:srgbClr val="E252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EA070F16-F27F-C63E-CA16-E88CF21DA90C}"/>
              </a:ext>
            </a:extLst>
          </p:cNvPr>
          <p:cNvCxnSpPr>
            <a:cxnSpLocks/>
            <a:stCxn id="18" idx="3"/>
            <a:endCxn id="19" idx="3"/>
          </p:cNvCxnSpPr>
          <p:nvPr/>
        </p:nvCxnSpPr>
        <p:spPr>
          <a:xfrm>
            <a:off x="8297333" y="2751104"/>
            <a:ext cx="931334" cy="837380"/>
          </a:xfrm>
          <a:prstGeom prst="curvedConnector3">
            <a:avLst>
              <a:gd name="adj1" fmla="val 124545"/>
            </a:avLst>
          </a:prstGeom>
          <a:ln w="57150">
            <a:solidFill>
              <a:srgbClr val="E252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изогнутый 35">
            <a:extLst>
              <a:ext uri="{FF2B5EF4-FFF2-40B4-BE49-F238E27FC236}">
                <a16:creationId xmlns:a16="http://schemas.microsoft.com/office/drawing/2014/main" id="{A67FFA4E-0292-5B85-C141-0B810616D228}"/>
              </a:ext>
            </a:extLst>
          </p:cNvPr>
          <p:cNvCxnSpPr>
            <a:cxnSpLocks/>
            <a:stCxn id="22" idx="3"/>
            <a:endCxn id="23" idx="3"/>
          </p:cNvCxnSpPr>
          <p:nvPr/>
        </p:nvCxnSpPr>
        <p:spPr>
          <a:xfrm flipH="1">
            <a:off x="8297333" y="4514362"/>
            <a:ext cx="931334" cy="1201200"/>
          </a:xfrm>
          <a:prstGeom prst="curvedConnector3">
            <a:avLst>
              <a:gd name="adj1" fmla="val -24545"/>
            </a:avLst>
          </a:prstGeom>
          <a:ln w="57150">
            <a:solidFill>
              <a:srgbClr val="E2525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FD90E2C4-FB92-C499-5E8D-867735FC4AAA}"/>
              </a:ext>
            </a:extLst>
          </p:cNvPr>
          <p:cNvSpPr/>
          <p:nvPr/>
        </p:nvSpPr>
        <p:spPr>
          <a:xfrm>
            <a:off x="1223537" y="118596"/>
            <a:ext cx="10477396" cy="737677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Содержание методических 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173822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-1047136" y="523567"/>
            <a:ext cx="2094271" cy="5810865"/>
          </a:xfrm>
          <a:prstGeom prst="roundRect">
            <a:avLst>
              <a:gd name="adj" fmla="val 50000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-1271127" y="1788060"/>
            <a:ext cx="5810866" cy="3268612"/>
          </a:xfrm>
          <a:prstGeom prst="rect">
            <a:avLst/>
          </a:prstGeom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DBC3D38D-16FC-0292-1017-FB1E84F6BFFA}"/>
              </a:ext>
            </a:extLst>
          </p:cNvPr>
          <p:cNvSpPr/>
          <p:nvPr/>
        </p:nvSpPr>
        <p:spPr>
          <a:xfrm>
            <a:off x="1047135" y="1139683"/>
            <a:ext cx="9756332" cy="5408601"/>
          </a:xfrm>
          <a:prstGeom prst="flowChartAlternateProcess">
            <a:avLst/>
          </a:prstGeom>
          <a:solidFill>
            <a:schemeClr val="bg1">
              <a:alpha val="70000"/>
            </a:schemeClr>
          </a:solidFill>
          <a:ln w="3810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Принципы профилактической работы по предупреждению распространения ВИЧ-инфекции: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Непрерывность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Повторение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Правдивость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Доверие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Поддержка и стимулирование ответственного поведения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Деловитость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Активная инициатива и опережение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Конкретность и доступность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Адресность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ea typeface="Blogger Sans Medium" panose="02000506030000020004" pitchFamily="50" charset="0"/>
              </a:rPr>
              <a:t>Выработка индивидуальных и социальных установок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11B23334-2CC6-2319-5FAC-3C41E3E6CF09}"/>
              </a:ext>
            </a:extLst>
          </p:cNvPr>
          <p:cNvSpPr/>
          <p:nvPr/>
        </p:nvSpPr>
        <p:spPr>
          <a:xfrm>
            <a:off x="1223536" y="118596"/>
            <a:ext cx="10460463" cy="1014454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Раздел 1. Специфика профилактической работы по предупреждению распространения ВИЧ-инфекции в молодежной среде</a:t>
            </a:r>
          </a:p>
        </p:txBody>
      </p:sp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IV/AIDS - ICAP at Columbia University">
            <a:extLst>
              <a:ext uri="{FF2B5EF4-FFF2-40B4-BE49-F238E27FC236}">
                <a16:creationId xmlns:a16="http://schemas.microsoft.com/office/drawing/2014/main" id="{3FAC572B-20E4-6D2C-6FF7-AFDCF290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E252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630" y="4286731"/>
            <a:ext cx="2261553" cy="22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11146133" y="487437"/>
            <a:ext cx="2094271" cy="5810865"/>
          </a:xfrm>
          <a:prstGeom prst="roundRect">
            <a:avLst>
              <a:gd name="adj" fmla="val 50000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H="1">
            <a:off x="7608658" y="1758564"/>
            <a:ext cx="5810866" cy="3268612"/>
          </a:xfrm>
          <a:prstGeom prst="rect">
            <a:avLst/>
          </a:prstGeom>
        </p:spPr>
      </p:pic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D0D5E1F-0083-30E7-0537-F3B4272BD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379178"/>
              </p:ext>
            </p:extLst>
          </p:nvPr>
        </p:nvGraphicFramePr>
        <p:xfrm>
          <a:off x="422497" y="1133049"/>
          <a:ext cx="11046692" cy="514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363CBD67-74DF-02A4-F60D-172AE2510460}"/>
              </a:ext>
            </a:extLst>
          </p:cNvPr>
          <p:cNvSpPr/>
          <p:nvPr/>
        </p:nvSpPr>
        <p:spPr>
          <a:xfrm>
            <a:off x="1223536" y="118596"/>
            <a:ext cx="10460463" cy="1014454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Раздел 2. Факторы, способствующие распространению ВИЧ инфекции в молодежной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8460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-1047136" y="523567"/>
            <a:ext cx="2094271" cy="5810865"/>
          </a:xfrm>
          <a:prstGeom prst="roundRect">
            <a:avLst>
              <a:gd name="adj" fmla="val 50000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-1271127" y="1788060"/>
            <a:ext cx="5810866" cy="3268612"/>
          </a:xfrm>
          <a:prstGeom prst="rect">
            <a:avLst/>
          </a:prstGeom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11B23334-2CC6-2319-5FAC-3C41E3E6CF09}"/>
              </a:ext>
            </a:extLst>
          </p:cNvPr>
          <p:cNvSpPr/>
          <p:nvPr/>
        </p:nvSpPr>
        <p:spPr>
          <a:xfrm>
            <a:off x="1223536" y="118596"/>
            <a:ext cx="10460463" cy="1014454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Раздел 3. Рекомендуемая терминология для использования в процессе профилактической работы в молодежной среде по проблематике ВИЧ и СПИДа</a:t>
            </a:r>
          </a:p>
        </p:txBody>
      </p:sp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DEA5461-B306-B5ED-8562-076D78192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816595"/>
              </p:ext>
            </p:extLst>
          </p:nvPr>
        </p:nvGraphicFramePr>
        <p:xfrm>
          <a:off x="2389766" y="1430975"/>
          <a:ext cx="86846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278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11146133" y="487437"/>
            <a:ext cx="2094271" cy="5810865"/>
          </a:xfrm>
          <a:prstGeom prst="roundRect">
            <a:avLst>
              <a:gd name="adj" fmla="val 50000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H="1">
            <a:off x="7608658" y="1758564"/>
            <a:ext cx="5810866" cy="3268612"/>
          </a:xfrm>
          <a:prstGeom prst="rect">
            <a:avLst/>
          </a:prstGeom>
        </p:spPr>
      </p:pic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14D2163-EC73-F978-7E15-122A81904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479800"/>
              </p:ext>
            </p:extLst>
          </p:nvPr>
        </p:nvGraphicFramePr>
        <p:xfrm>
          <a:off x="1828800" y="719667"/>
          <a:ext cx="9562011" cy="534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363CBD67-74DF-02A4-F60D-172AE2510460}"/>
              </a:ext>
            </a:extLst>
          </p:cNvPr>
          <p:cNvSpPr/>
          <p:nvPr/>
        </p:nvSpPr>
        <p:spPr>
          <a:xfrm>
            <a:off x="1223536" y="118596"/>
            <a:ext cx="10460463" cy="1014454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Раздел 4. Принципы оценки эффективности профилактических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2878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-1047136" y="523567"/>
            <a:ext cx="2094271" cy="5810865"/>
          </a:xfrm>
          <a:prstGeom prst="roundRect">
            <a:avLst>
              <a:gd name="adj" fmla="val 50000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-1271127" y="1788060"/>
            <a:ext cx="5810866" cy="3268612"/>
          </a:xfrm>
          <a:prstGeom prst="rect">
            <a:avLst/>
          </a:prstGeom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11B23334-2CC6-2319-5FAC-3C41E3E6CF09}"/>
              </a:ext>
            </a:extLst>
          </p:cNvPr>
          <p:cNvSpPr/>
          <p:nvPr/>
        </p:nvSpPr>
        <p:spPr>
          <a:xfrm>
            <a:off x="1223536" y="118596"/>
            <a:ext cx="10460463" cy="1014454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Раздел 4. Психологические требования к специалисту, реализующему профилактическую программу</a:t>
            </a:r>
          </a:p>
        </p:txBody>
      </p:sp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oogle Shape;98;p19">
            <a:extLst>
              <a:ext uri="{FF2B5EF4-FFF2-40B4-BE49-F238E27FC236}">
                <a16:creationId xmlns:a16="http://schemas.microsoft.com/office/drawing/2014/main" id="{88287EE3-07B9-E344-90C9-003989608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35756"/>
              </p:ext>
            </p:extLst>
          </p:nvPr>
        </p:nvGraphicFramePr>
        <p:xfrm>
          <a:off x="1463039" y="1349830"/>
          <a:ext cx="10220960" cy="4977970"/>
        </p:xfrm>
        <a:graphic>
          <a:graphicData uri="http://schemas.openxmlformats.org/drawingml/2006/table">
            <a:tbl>
              <a:tblPr firstRow="1" firstCol="1">
                <a:tableStyleId>{72833802-FEF1-4C79-8D5D-14CF1EAF98D9}</a:tableStyleId>
              </a:tblPr>
              <a:tblGrid>
                <a:gridCol w="190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600" b="1" strike="noStrike" spc="-1" dirty="0">
                          <a:solidFill>
                            <a:srgbClr val="FFFFFF"/>
                          </a:solidFill>
                        </a:rPr>
                        <a:t>Требования к специалисту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52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600" b="1" strike="noStrike" spc="-1" dirty="0">
                          <a:solidFill>
                            <a:srgbClr val="FFFFFF"/>
                          </a:solidFill>
                        </a:rPr>
                        <a:t>Детализация требования</a:t>
                      </a:r>
                      <a:endParaRPr lang="ru-RU" sz="1600" b="1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52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2000" b="1" strike="noStrike" spc="-1" dirty="0">
                          <a:solidFill>
                            <a:srgbClr val="000000"/>
                          </a:solidFill>
                        </a:rPr>
                        <a:t>теоретическая готовность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 marL="68400" marR="68400" anchor="ctr">
                    <a:lnL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600" b="1" u="sng" strike="noStrike" spc="-1" dirty="0">
                          <a:solidFill>
                            <a:srgbClr val="000000"/>
                          </a:solidFill>
                        </a:rPr>
                        <a:t>знание</a:t>
                      </a:r>
                      <a:r>
                        <a:rPr lang="ru" sz="1600" b="0" strike="noStrike" spc="-1" dirty="0">
                          <a:solidFill>
                            <a:srgbClr val="000000"/>
                          </a:solidFill>
                        </a:rPr>
                        <a:t> теории о ВИЧ-инфекции и сопряженных с ней проблемах, знание психологических основ профилактики распространения ВИЧ-инфекции, знание возрастной психологии, знание семейной психологии, знание конфликтологии, знание клинической психологии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 anchor="ctr">
                    <a:lnL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2000" b="1" strike="noStrike" spc="-1" dirty="0">
                          <a:solidFill>
                            <a:srgbClr val="000000"/>
                          </a:solidFill>
                        </a:rPr>
                        <a:t>практическая готовность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 marL="68400" marR="68400" anchor="ctr">
                    <a:lnL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600" b="1" u="sng" strike="noStrike" spc="-1" dirty="0">
                          <a:solidFill>
                            <a:srgbClr val="000000"/>
                          </a:solidFill>
                        </a:rPr>
                        <a:t>опыт</a:t>
                      </a:r>
                      <a:r>
                        <a:rPr lang="ru" sz="1600" b="0" strike="noStrike" spc="-1" dirty="0">
                          <a:solidFill>
                            <a:srgbClr val="000000"/>
                          </a:solidFill>
                        </a:rPr>
                        <a:t> ведения тренинговых или психокоррекционных программ, опыт участия в тренинговых или психокоррекционных программах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 anchor="ctr">
                    <a:lnL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3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2000" b="1" strike="noStrike" spc="-1" dirty="0">
                          <a:solidFill>
                            <a:srgbClr val="000000"/>
                          </a:solidFill>
                        </a:rPr>
                        <a:t>личностная </a:t>
                      </a:r>
                      <a:endParaRPr lang="ru-RU" sz="2000" b="1" strike="noStrike" spc="-1" dirty="0"/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2000" b="1" strike="noStrike" spc="-1" dirty="0">
                          <a:solidFill>
                            <a:srgbClr val="000000"/>
                          </a:solidFill>
                        </a:rPr>
                        <a:t>готовность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 marL="68400" marR="68400" anchor="ctr">
                    <a:lnL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600" b="1" u="sng" strike="noStrike" spc="-1" dirty="0">
                          <a:solidFill>
                            <a:srgbClr val="000000"/>
                          </a:solidFill>
                        </a:rPr>
                        <a:t>желание</a:t>
                      </a:r>
                      <a:r>
                        <a:rPr lang="ru" sz="1600" b="0" strike="noStrike" spc="-1" dirty="0">
                          <a:solidFill>
                            <a:srgbClr val="000000"/>
                          </a:solidFill>
                        </a:rPr>
                        <a:t> работать по профилактике распространения ВИЧ-инфекции в молодежной среде, интерес к работе в данном направлении, адекватная профессиональная самооценка, наличие личностно значимых качеств для работы по профилактике распространения ВИЧ-инфекции в молодежной среде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 anchor="ctr">
                    <a:lnL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25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1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11146133" y="487437"/>
            <a:ext cx="2094271" cy="5810865"/>
          </a:xfrm>
          <a:prstGeom prst="roundRect">
            <a:avLst>
              <a:gd name="adj" fmla="val 50000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H="1">
            <a:off x="7608658" y="1758564"/>
            <a:ext cx="5810866" cy="3268612"/>
          </a:xfrm>
          <a:prstGeom prst="rect">
            <a:avLst/>
          </a:prstGeom>
        </p:spPr>
      </p:pic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363CBD67-74DF-02A4-F60D-172AE2510460}"/>
              </a:ext>
            </a:extLst>
          </p:cNvPr>
          <p:cNvSpPr/>
          <p:nvPr/>
        </p:nvSpPr>
        <p:spPr>
          <a:xfrm>
            <a:off x="1223536" y="118596"/>
            <a:ext cx="10460463" cy="1014454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Всероссийская программа </a:t>
            </a:r>
            <a:r>
              <a:rPr lang="ru-RU" sz="2400" b="1" dirty="0" err="1">
                <a:solidFill>
                  <a:schemeClr val="tx1"/>
                </a:solidFill>
                <a:ea typeface="Blogger Sans Medium" panose="02000506030000020004" pitchFamily="50" charset="0"/>
              </a:rPr>
              <a:t>ЛадьЯ</a:t>
            </a:r>
            <a:r>
              <a:rPr lang="ru-RU" sz="24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 — «в ладу с собой» </a:t>
            </a:r>
          </a:p>
          <a:p>
            <a:r>
              <a:rPr lang="ru-RU" sz="24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(Калининградская область, г. Калининград)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45004-188B-A92F-8D99-79A77ECA1DB5}"/>
              </a:ext>
            </a:extLst>
          </p:cNvPr>
          <p:cNvSpPr txBox="1"/>
          <p:nvPr/>
        </p:nvSpPr>
        <p:spPr>
          <a:xfrm>
            <a:off x="668594" y="1557867"/>
            <a:ext cx="910194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" sz="2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Программа рассчитана на работу с детьми 13-17 лет</a:t>
            </a:r>
            <a:endParaRPr lang="ru-RU" sz="2200" b="1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" sz="2200" strike="noStrike" spc="-1" dirty="0">
                <a:solidFill>
                  <a:srgbClr val="000000"/>
                </a:solidFill>
                <a:latin typeface="Arial"/>
                <a:ea typeface="Arial"/>
              </a:rPr>
              <a:t>В основу программы положены представления о единстве телесного, душевного и идеального начал человека и о подчиненности телесной и психологической (деятельностной) составляющих личности ее духовной сфере</a:t>
            </a:r>
            <a:endParaRPr lang="ru-RU" sz="220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" sz="2200" strike="noStrike" spc="-1" dirty="0">
                <a:solidFill>
                  <a:srgbClr val="000000"/>
                </a:solidFill>
                <a:latin typeface="Arial"/>
                <a:ea typeface="Arial"/>
              </a:rPr>
              <a:t>Работа по программе строится в соответствии с идеей, что полноценное развитие личности и достижение ею зрелости возможно только при условии ее духовно-нравственного воспитания</a:t>
            </a:r>
            <a:endParaRPr lang="ru-RU" sz="220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ru" sz="2200" b="1" i="1" strike="noStrike" spc="-1" dirty="0">
                <a:solidFill>
                  <a:srgbClr val="000000"/>
                </a:solidFill>
                <a:latin typeface="Arial"/>
                <a:ea typeface="Arial"/>
              </a:rPr>
              <a:t>Цель программы</a:t>
            </a:r>
            <a:r>
              <a:rPr lang="ru" sz="2200" strike="noStrike" spc="-1" dirty="0">
                <a:solidFill>
                  <a:srgbClr val="000000"/>
                </a:solidFill>
                <a:latin typeface="Arial"/>
                <a:ea typeface="Arial"/>
              </a:rPr>
              <a:t> - первичная профилактика ВИЧ/СПИДа среди подростков посредством формирования системы духовно-нравственных ориентиров</a:t>
            </a:r>
            <a:endParaRPr lang="ru-RU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9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E15D1F5-A4DF-FA56-497E-87E31390845F}"/>
              </a:ext>
            </a:extLst>
          </p:cNvPr>
          <p:cNvSpPr/>
          <p:nvPr/>
        </p:nvSpPr>
        <p:spPr>
          <a:xfrm>
            <a:off x="-1047136" y="523567"/>
            <a:ext cx="2094271" cy="5810865"/>
          </a:xfrm>
          <a:prstGeom prst="roundRect">
            <a:avLst>
              <a:gd name="adj" fmla="val 50000"/>
            </a:avLst>
          </a:prstGeom>
          <a:solidFill>
            <a:srgbClr val="E2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BFB9E-C2ED-B84A-F1C6-413494532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-1271127" y="1788060"/>
            <a:ext cx="5810866" cy="3268612"/>
          </a:xfrm>
          <a:prstGeom prst="rect">
            <a:avLst/>
          </a:prstGeom>
        </p:spPr>
      </p:pic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id="{11B23334-2CC6-2319-5FAC-3C41E3E6CF09}"/>
              </a:ext>
            </a:extLst>
          </p:cNvPr>
          <p:cNvSpPr/>
          <p:nvPr/>
        </p:nvSpPr>
        <p:spPr>
          <a:xfrm>
            <a:off x="1223536" y="118596"/>
            <a:ext cx="10460463" cy="1405404"/>
          </a:xfrm>
          <a:prstGeom prst="flowChartAlternateProcess">
            <a:avLst/>
          </a:prstGeom>
          <a:solidFill>
            <a:schemeClr val="bg1">
              <a:alpha val="88000"/>
            </a:schemeClr>
          </a:solidFill>
          <a:ln w="190500" cmpd="sng">
            <a:solidFill>
              <a:srgbClr val="FF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ea typeface="Blogger Sans Medium" panose="02000506030000020004" pitchFamily="50" charset="0"/>
              </a:rPr>
              <a:t>Региональная волонтерская программа по профилактике ВИЧ-инфекции в Чувашской Республике </a:t>
            </a:r>
            <a:r>
              <a:rPr lang="ru-RU" sz="2000" b="1" dirty="0">
                <a:solidFill>
                  <a:schemeClr val="tx1"/>
                </a:solidFill>
                <a:ea typeface="Blogger Sans Medium" panose="02000506030000020004" pitchFamily="50" charset="0"/>
              </a:rPr>
              <a:t>«Профилактика негативных явлений среди молодежи: равный обучает равного» (Республика Чувашия)</a:t>
            </a:r>
          </a:p>
        </p:txBody>
      </p:sp>
      <p:pic>
        <p:nvPicPr>
          <p:cNvPr id="11" name="Picture 2" descr="Федеральное агентство по делам молодежи - YouTube">
            <a:extLst>
              <a:ext uri="{FF2B5EF4-FFF2-40B4-BE49-F238E27FC236}">
                <a16:creationId xmlns:a16="http://schemas.microsoft.com/office/drawing/2014/main" id="{24ADA418-A590-6076-E0F9-755A9A64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125785"/>
            <a:ext cx="492193" cy="492193"/>
          </a:xfrm>
          <a:prstGeom prst="roundRect">
            <a:avLst/>
          </a:prstGeom>
          <a:noFill/>
          <a:ln w="38100">
            <a:solidFill>
              <a:srgbClr val="E252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ceHolder 2">
            <a:extLst>
              <a:ext uri="{FF2B5EF4-FFF2-40B4-BE49-F238E27FC236}">
                <a16:creationId xmlns:a16="http://schemas.microsoft.com/office/drawing/2014/main" id="{F8B75B91-8AB6-0464-5459-5DB8054984DB}"/>
              </a:ext>
            </a:extLst>
          </p:cNvPr>
          <p:cNvSpPr txBox="1">
            <a:spLocks/>
          </p:cNvSpPr>
          <p:nvPr/>
        </p:nvSpPr>
        <p:spPr>
          <a:xfrm>
            <a:off x="2360692" y="1524000"/>
            <a:ext cx="9120107" cy="4817067"/>
          </a:xfrm>
          <a:prstGeom prst="rect">
            <a:avLst/>
          </a:prstGeom>
          <a:noFill/>
          <a:ln w="0">
            <a:noFill/>
          </a:ln>
        </p:spPr>
        <p:txBody>
          <a:bodyPr vert="horz" lIns="0" tIns="91440" rIns="0" bIns="9144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" sz="2200" spc="-1" dirty="0">
                <a:solidFill>
                  <a:srgbClr val="000000"/>
                </a:solidFill>
                <a:latin typeface="+mn-lt"/>
                <a:ea typeface="Arial"/>
              </a:rPr>
              <a:t>Происходит смещение заражения ВИЧ-инфекцией в более старшие возрастные группы, это свидетельствует как об увеличении роли полового пути передачи ВИЧ-инфекции, так и о рискованном сексуальном поведении.</a:t>
            </a:r>
            <a:endParaRPr lang="ru-RU" sz="2200" spc="-1" dirty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" sz="2200" spc="-1" dirty="0">
                <a:solidFill>
                  <a:srgbClr val="000000"/>
                </a:solidFill>
                <a:latin typeface="+mn-lt"/>
                <a:ea typeface="Arial"/>
              </a:rPr>
              <a:t>Способ </a:t>
            </a:r>
            <a:r>
              <a:rPr lang="ru" sz="2200" b="1" spc="-1" dirty="0">
                <a:solidFill>
                  <a:srgbClr val="000000"/>
                </a:solidFill>
                <a:latin typeface="+mn-lt"/>
                <a:ea typeface="Arial"/>
              </a:rPr>
              <a:t>равный – равному </a:t>
            </a:r>
            <a:r>
              <a:rPr lang="ru" sz="2200" spc="-1" dirty="0">
                <a:solidFill>
                  <a:srgbClr val="000000"/>
                </a:solidFill>
                <a:latin typeface="+mn-lt"/>
                <a:ea typeface="Arial"/>
              </a:rPr>
              <a:t>позволяет доставлять знания и навыки в глубоко стигматизированные группы населения. Зачастую знаниям, полученным от «своего», равного по статусу, человек доверяет больше, чем формальным знаниям, а обучение становится неформальным</a:t>
            </a:r>
            <a:endParaRPr lang="ru-RU" sz="2200" spc="-1" dirty="0">
              <a:latin typeface="+mn-lt"/>
            </a:endParaRPr>
          </a:p>
          <a:p>
            <a:pPr algn="just">
              <a:lnSpc>
                <a:spcPct val="11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" sz="2200" b="1" spc="-1" dirty="0">
                <a:solidFill>
                  <a:srgbClr val="000000"/>
                </a:solidFill>
                <a:latin typeface="+mn-lt"/>
                <a:ea typeface="Arial"/>
              </a:rPr>
              <a:t>Цель:</a:t>
            </a:r>
            <a:r>
              <a:rPr lang="ru" sz="2200" spc="-1" dirty="0">
                <a:solidFill>
                  <a:srgbClr val="000000"/>
                </a:solidFill>
                <a:latin typeface="+mn-lt"/>
                <a:ea typeface="Arial"/>
              </a:rPr>
              <a:t> формирование социально-активной личности, направленной на реализацию моделей ответственного и безопасного поведения, а также на воспитание ценностных ориентиров и моделей поведения здоровьесберегающей направленности</a:t>
            </a:r>
            <a:endParaRPr lang="ru-RU" sz="2200" spc="-1" dirty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200" spc="-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0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push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675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Courier New</vt:lpstr>
      <vt:lpstr>Arial</vt:lpstr>
      <vt:lpstr>Calibri</vt:lpstr>
      <vt:lpstr>Wingdings</vt:lpstr>
      <vt:lpstr>Calibri Light</vt:lpstr>
      <vt:lpstr>Тема Office</vt:lpstr>
      <vt:lpstr>МЕТОДИЧЕСКИЕ РЕКОМЕНДАЦИИ ПО ПРОФИЛАКТИКЕ РАСПРОСТРАНЕНИЯ ВИЧ-ИНФЕКЦИИ  В МОЛОДЕЖНОЙ СРЕДЕ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распространения ВИЧ  в молодежной среде</dc:title>
  <dc:creator>Mikhail</dc:creator>
  <cp:lastModifiedBy>Ми</cp:lastModifiedBy>
  <cp:revision>6</cp:revision>
  <dcterms:created xsi:type="dcterms:W3CDTF">2023-04-23T12:47:08Z</dcterms:created>
  <dcterms:modified xsi:type="dcterms:W3CDTF">2023-06-30T14:15:05Z</dcterms:modified>
</cp:coreProperties>
</file>