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58" r:id="rId4"/>
    <p:sldId id="259" r:id="rId5"/>
    <p:sldId id="260" r:id="rId6"/>
    <p:sldId id="261" r:id="rId7"/>
    <p:sldId id="275" r:id="rId8"/>
    <p:sldId id="266" r:id="rId9"/>
    <p:sldId id="262" r:id="rId10"/>
    <p:sldId id="274" r:id="rId11"/>
    <p:sldId id="263" r:id="rId12"/>
    <p:sldId id="267" r:id="rId13"/>
    <p:sldId id="268" r:id="rId14"/>
    <p:sldId id="269" r:id="rId15"/>
    <p:sldId id="270" r:id="rId16"/>
    <p:sldId id="273" r:id="rId17"/>
    <p:sldId id="276" r:id="rId18"/>
    <p:sldId id="283" r:id="rId19"/>
    <p:sldId id="284" r:id="rId20"/>
    <p:sldId id="285" r:id="rId21"/>
    <p:sldId id="264" r:id="rId22"/>
    <p:sldId id="271" r:id="rId23"/>
    <p:sldId id="277" r:id="rId24"/>
    <p:sldId id="278" r:id="rId25"/>
    <p:sldId id="279" r:id="rId26"/>
    <p:sldId id="280" r:id="rId27"/>
    <p:sldId id="272" r:id="rId28"/>
    <p:sldId id="281" r:id="rId29"/>
    <p:sldId id="282" r:id="rId30"/>
    <p:sldId id="286" r:id="rId31"/>
    <p:sldId id="288" r:id="rId32"/>
    <p:sldId id="26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0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59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84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1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1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E5D3-1BA6-4502-8484-2D6FD8CC2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495C7C-B605-490C-8BFA-4524E118ACC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consultantplus://offline/ref=EDC7B35B113C354871E9E5619F62F5726B86F9CFA8E70CB63257BFF8CAC6B2EEBE6942D96A5F934Ev2U5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consultantplus://offline/ref=9803C8F75202AB32D5550158E2FB4C6133CB3290B3D1DF2FE901464B8781F3349A5B4FF4D32155m5UCJ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#P526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Сопровождение несовершеннолетних и семей в рамках государственного задания 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http://bus.gov.ru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0"/>
            <a:ext cx="2597121" cy="236545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95153" y="2542358"/>
            <a:ext cx="590613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изменения в НПА учреждения и номенклатуру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944461" cy="44214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Положение об учреждении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отделениях</a:t>
            </a:r>
          </a:p>
          <a:p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должностные инструкции (с указанием оказываемых услуг)</a:t>
            </a:r>
          </a:p>
          <a:p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Заведение журналов регистрации оказанных услуг и проведенной работы (на каждый вид услуги/работы)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2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Российской Федерации от 24 мая                  2014 года № 481 «О деятельности организаций для детей-сирот и детей, оставшихся без попечения родителей, и об устройстве в них детей, оставшихся без попечения родителей»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Федеральный закон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24 июня 1999 года № 120-ФЗ «Об основах системы профилактики безнадзорности и правонарушений несовершеннолетних»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48" y="2977227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воспитание детей-сирот и детей, оставшихся без попечения родителей, детей, находящихся в трудной жизненной ситуации 	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Психолого-медико-педагогическая реабилитация детей, проживающих в организациях для детей-сирот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Содействие устройству детей на воспитание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Содержание лиц из числа детей-сирот и детей, оставшихся без попечения родителей, завершивших пребывание в организации для детей-сирот, но не старше 23 лет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Оказание консультативной, психологической, педагогической, юридической, социальной и иной помощи лицам из числа детей, завершивших пребывание в организации для детей-сирот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Подготовка граждан, выразивших желание принять детей-сирот и детей, оставшихся без попечения родителей, на семейные формы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Оказание консультативной, психологической, педагогической, юридической, социальной и иной помощи лицам, усыновившим (удочерившим) или принявшим под опеку (попечительство) ребенка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44" y="82378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Дети-сироты, дети, оставшиеся без попечения родителей, помещаются под надзор в учреждения на основании следующих документов: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43" y="1194487"/>
            <a:ext cx="9325232" cy="4794422"/>
          </a:xfrm>
        </p:spPr>
        <p:txBody>
          <a:bodyPr>
            <a:noAutofit/>
          </a:bodyPr>
          <a:lstStyle/>
          <a:p>
            <a:pPr indent="449580"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 опеки и попечительства о помещении ребенка-сироты, ребенка, оставшегося без попечения родителей, под надзор в учреждение;</a:t>
            </a:r>
          </a:p>
          <a:p>
            <a:pPr indent="449580"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 ребенка, сформированное органом опеки и попечительства в соответствии с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Правилами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ведения личных дел несовершеннолетних подопечных, утвержденными постановлением Правительства Российской Федерации от 18 мая 2009 года № 423 «Об отдельных вопросах осуществления опеки и попечительства в отношении несовершеннолетних граждан»;</a:t>
            </a:r>
          </a:p>
          <a:p>
            <a:pPr indent="449580"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министерства, выданное в соответствии с Правилами выдачи направлений для помещения детей в организации для детей-сирот и детей, оставшихся без попечения родителей, установленными постановлением Правительства Иркутской области от 17 сентября 2015 года №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471-пп.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4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временного помещения в учреждение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необходимы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 документы: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2" y="1639331"/>
            <a:ext cx="9514702" cy="5099220"/>
          </a:xfrm>
        </p:spPr>
        <p:txBody>
          <a:bodyPr>
            <a:normAutofit fontScale="85000" lnSpcReduction="20000"/>
          </a:bodyPr>
          <a:lstStyle/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законного представителя о временном помещении ребенка в учреждение с указанием причин и срока такого помещения;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копия свидетельства о рождении или паспорта ребенка;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удостоверяющих личность и полномочия законных представителей;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близких родственниках ребенка (при наличии);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медицинской организации, оказывающей первичную медико-санитарную помощь по месту жительства или пребывания ребенка, о состоянии здоровья ребенка с приложением результатов медицинского обследования ребенка, временно помещаемого в организацию для детей-сирот;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психолого-медико-педагогической комиссии (при его наличии) - для детей с ограниченными возможностями здоровья;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программа реабилитации ребенка-инвалида (при ее наличии);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направление, выданное министерством, для временного помещения ребенка, имеющего законных представителей,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 обследования условий жизни ребенка, составленный в соответствии с Порядком составления акта обследования условий жизни ребенка, имеющего родителей, усыновителей либо опекунов или попечителей, утвержденным приказом министерства социального развития, опеки и попечительства Иркутской области от 30 мая 2016 года № 74-мпр;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соглашение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родителями, усыновителями либо опекунами (попечителями), учреждением и органом опеки и попечительства о временном пребывании ребенка в учреждении;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3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Дети, находящиеся в трудной жизненной ситуации, помещаются в учреждения-субъекты системы профилактики, на основании одного из следующих документов: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9" y="1779373"/>
            <a:ext cx="9284044" cy="4786184"/>
          </a:xfrm>
        </p:spPr>
        <p:txBody>
          <a:bodyPr>
            <a:normAutofit/>
          </a:bodyPr>
          <a:lstStyle/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несовершеннолетнего;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несовершеннолетнего или иных его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законных представителей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учетом мнения несовершеннолетнего, достигшего возраста десяти лет, за исключением случаев, когда учет мнения несовершеннолетнего противоречит его интересам;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или согласованное с министерством ходатайство должностного лица органа или учреждения системы профилактики безнадзорности и правонарушений несовершеннолетних;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производящего дознание, следователя или судьи в случаях задержания, административного ареста, заключения под стражу, осуждения к аресту, ограничению свободы, лишению свободы родителей или иных законных представителей несовершеннолетнего;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оперативного дежурного территориального органа федерального органа исполнительной власти в сфере внутренних дел о необходимости приема несовершеннолетнего в учреждение специализированное учреждение для несовершеннолетних, нуждающихся в социальной реабилитации.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2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срокам оказания государственной услуги, а также к срокам совершения действий, принятия решений в процессе оказания государственной услуги.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воспитание детей-сирот, детей, оставшихся без попечения родителей, помещенных под надзор в учреждения, осуществляется в сроки, определенные актом органа опеки и попечительства о помещении ребенка под надзор в учреждение, индивидуальным планом развития и жизнеустройства.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и воспитание детей, чьи законные представители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могут исполнять свои обязанности,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осуществляется в сроки, определенные соглашением между законным представителем, учреждением и органом опеки и попечительства о временном пребывании ребенка в учреждении, комплексным планом сопровождения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государственной услуги детям, находящимся в трудной жизненной ситуации, осуществляется в сроки, определенные комплексным планом сопровождения.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/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 Вам соблюдать следующий порядок предоставления данных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услуги предоставляются на основании приказа руководителя учреждения с указанием ФИО гражданина, получающего услугу. В приказе необходимо указывать основание для предоставления услуги (Постановление опеки, заявление ребенка, акт ПДН и т.д. - при помещении ребенка в организацию для детей-сирот; личное заявление гражданина при предоставлении услуг по сопровождению, консультированию, обучению в ШПР и т.д.)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личного дела гражданина, получающего услугу, является обязательным. При получении услуг при сопровождении семьи, предоставлении консультационных услуг, услуг психолога, юриста и иных услуг, личное дело формируется на всю семью.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предоставления услуги издается приказ руководителя с указанием основания (личное заявление гражданина, решение проблем гражданина и т.д.).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731"/>
            <a:ext cx="8596668" cy="1320800"/>
          </a:xfrm>
        </p:spPr>
        <p:txBody>
          <a:bodyPr/>
          <a:lstStyle/>
          <a:p>
            <a:r>
              <a:rPr lang="ru-RU" dirty="0" smtClean="0"/>
              <a:t>Приказ о предоставлении услуги/услуг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43" y="922639"/>
            <a:ext cx="9300519" cy="52227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Зачислить на полное государственное обеспечение с предоставлением услуг: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детей-сирот и детей, оставшихся без попечения родителей, детей, находящихся в трудной жизненной ситуации (дети, проживающие на стационаре, которым создаются условия для проживания, предоставляется питание, обмундирование, канцелярские принадлежности, ведется реабилитационно-воспитательная работа воспитателями, обслуживающим персоналом, поварами и т.п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детей, проживающих в организациях для детей-сирот (дети, проживающие на стационаре, с которыми ведется психолого-медико-педагогическая работа медицинскими работниками, логопедами, социальными педагогами, дефектологами).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«Содействие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устройству детей на воспитание 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семью» в приказе не прописывается, ее предоставление определяется решением консилиума, либо при получении информации от органов опеки о необходимости подготовки ребенка к передаче в замещающую семью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(деятельность специалистов, участвующих в жизнеустройстве детей)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0C226"/>
                </a:solidFill>
              </a:rPr>
              <a:t>Приказ о предоставлении услуги/услуг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983" y="1227438"/>
            <a:ext cx="8888627" cy="53381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>
              <a:buClr>
                <a:srgbClr val="90C226"/>
              </a:buClr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Зачислить на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 предоставлением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услуги: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из числа детей-сирот и детей, оставшихся без попечения родителей, завершивших пребывание в организации для детей-сирот, но не старше 23 лет (деятельность специалистов, работающих с выпускниками, проживающими на стационаре, которым создаются условия для проживания, предоставляется питание, обмундирование, канцелярские принадлежности, ведется реабилитационно-воспитательная работа).</a:t>
            </a:r>
          </a:p>
          <a:p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Зачислить на сопровождение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предоставлением услуги:</a:t>
            </a:r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консультативной, психологической, педагогической, юридической, социальной и иной помощи лицам из числа детей, завершивших пребывание в организации для детей-сирот (деятельность специалистов, работающих с выпускниками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без проживания).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0C226"/>
                </a:solidFill>
              </a:rPr>
              <a:t>Приказ о предоставлении услуги/услуг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8" y="1367481"/>
            <a:ext cx="9234616" cy="5305168"/>
          </a:xfrm>
        </p:spPr>
        <p:txBody>
          <a:bodyPr>
            <a:noAutofit/>
          </a:bodyPr>
          <a:lstStyle/>
          <a:p>
            <a:pPr lvl="0">
              <a:buClr>
                <a:srgbClr val="90C226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государственную услугу: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выразивших желание принять детей-сирот и детей, оставшихся без попечения родителей, на семейные формы устройства (деятельность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ШПР)</a:t>
            </a:r>
            <a:endParaRPr lang="ru-RU" sz="2800" dirty="0" smtClean="0"/>
          </a:p>
          <a:p>
            <a:pPr lvl="0">
              <a:buClr>
                <a:srgbClr val="90C226"/>
              </a:buClr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Зачислить на сопровождение с предоставлением услуги: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консультативной, психологической, педагогической, юридической, социальной и иной помощи лицам, усыновившим (удочерившим) или принявшим под опеку (попечительство) ребенка (деятельность специалистов, сопровождающих замещающие семьи).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 и работы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15297"/>
            <a:ext cx="8596668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Опека и попечительство несовершеннолетних граждан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958" y="0"/>
            <a:ext cx="1906042" cy="1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1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95" y="107092"/>
            <a:ext cx="7223440" cy="6659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24 июня 1999 года № 120-ФЗ «Об основах системы профилактики безнадзорности и правонарушений несовершеннолетних»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мероприятий, направленных на профилактику асоциального и деструктивного поведения подростков и молодежи, поддержка детей и молодежи, находящейся в социально-опасном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положении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Несовершенноление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семьи, находящихся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социально-опасном положении и трудной жизненной ситуации по причине наличия внутрисемейного конфликта, в том числе,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а также по причине отсутствия работы и средств к существованию, направленных на выявление и устранения причин, послуживших основанием ухудшения условий его жизнедеятельности, снижения возможностей самостоятельно обеспечивать свои основные жизненные потребности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9" y="1309816"/>
            <a:ext cx="9144000" cy="5198075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находящаяся в социально опасном положении, ‒ семья,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жизненная ситуация – ситуация, объективно нарушающая жизнедеятельность гражданина по причинам инвалидности, неспособности к самообслуживанию в связи с преклонным возрастом или болезнью, безработицы, сиротства, одиночества, безнадзорности,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малообеспеченности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конфликтов и жестокого обращения в семье, нарушения законных прав и интересов, отсутствия определенного места жительства и т.д., которую он не может преодолеть самостоятельно.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сопровождения – это документ, в котором отражена система мероприятий работы с гражданином по оказанию ему медицинской, педагогической, психологической, юридической и социальной помощи в целях выявления и устранения причин, послуживших основанием ухудшения условий его жизнедеятельности, снижения возможностей самостоятельно обеспечивать свои основные жизненные потребности. Индивидуальная программа сопровождения и комплексный план сопровождения используются, как равнозначные понятия;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выполняемой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9859"/>
            <a:ext cx="9175120" cy="5082746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учреждениями социального обслуживания деятельности по выполнению комплексного плана сопровождения семьи путем разработки перечня мероприятий социальной реабилитации несовершеннолетних и семей, находящихся в социально-опасном положении и трудной жизненной ситуации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причине наличия внутрисемейного конфликта, в том числе,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а также по причине отсутствия работы и средств к существованию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направленных на выявление и устранения причин, послуживших основанием ухудшения условий его жизнедеятельности, снижения возможностей самостоятельно обеспечивать свои основные жизненные потребности.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3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Получатели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выполняемой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77" y="1359243"/>
            <a:ext cx="9234617" cy="5189838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семьи, находящиеся в социально-опасном положении; несовершеннолетние и семьи, находящиеся в трудной жизненной ситуации по причине наличия внутрисемейного конфликта, в том числе,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а также по причине отсутствия работы и средств к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существованию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работы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7481"/>
            <a:ext cx="8746752" cy="489327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еализация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комплексного плана сопровождения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семьи/несовершеннолетнего, подготовка акта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контроля за проведением индивидуальной профилактической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работы/повторных диагностических срезов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1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технологии выполнения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86" y="1762897"/>
            <a:ext cx="8689116" cy="4278465"/>
          </a:xfrm>
        </p:spPr>
        <p:txBody>
          <a:bodyPr>
            <a:normAutofit fontScale="92500"/>
          </a:bodyPr>
          <a:lstStyle/>
          <a:p>
            <a:pPr indent="342900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 руководителем учреждения с указанием ФИО гражданина,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указанием основания для выполнения работы (постановление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КДНиЗП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личное заявление).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личного дела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семьи/несовершеннолетнего, поставленных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сопровождение;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Комплексного плана сопровождения несовершеннолетнего или семьи   (перечня мероприятий) с указанием исполнителей и сроков исполнения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Разработка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реализация перечня мероприятий (комплексного плана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сопровождения для семей ТЖС)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заявления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получателя в течение 10 рабочих дней после подачи заявления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учреждение</a:t>
            </a:r>
          </a:p>
          <a:p>
            <a:pPr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план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 (межведомственный)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на несовершеннолетнего, находящегося в социально опасном положении, и на семью, находящуюся в социально опасном положении в течение 10 календарных дней после получения Постановления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КДНиЗП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случае, если учреждение является ответственным субъектом профилактики).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700" y="0"/>
            <a:ext cx="6344683" cy="6863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2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технологии выполнения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субъект, ответственный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индивидуальную профилактическую работу, по истечении 3 месяцев, с момента постановки семьи и (или) несовершеннолетнего на учет в Банк данных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СОП, учреждение осуществляет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 по месту жительства данной семьи и (или) несовершеннолетнего в целях осуществления контроля за исполнением мероприятий межведомственного комплексного плана, а также ситуации (улучшение/ухудшении) в семье и (или) у несовершеннолетнего. По результатам выезда составляется Акт контроля за проведением индивидуальной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45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технологии выполнения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86" y="1930400"/>
            <a:ext cx="9275806" cy="470105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выполнения работы издается приказ руководителя о снятии с сопровождения несовершеннолетнего и семьи, находящейся в социально-опасном положении; несовершеннолетнего и семьи, находящейся в трудной жизненной ситуации по причине наличия внутрисемейного конфликта, в том числе,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семье; а также по причине отсутствия работы и средств к существованию, с указанием основания (решение проблем гражданина, выполнение комплексного плана, Постановление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КДНиЗП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43" y="0"/>
            <a:ext cx="12013957" cy="6757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89" y="46102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0C226"/>
                </a:solidFill>
              </a:rPr>
              <a:t>Федеральный закон №442 «Об основах социального обслуживания граждан 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5541"/>
          </a:xfrm>
        </p:spPr>
        <p:txBody>
          <a:bodyPr>
            <a:normAutofit/>
          </a:bodyPr>
          <a:lstStyle/>
          <a:p>
            <a:pPr marL="6286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в стационарной, полустационарной форме и в форме срочных социальных услуг</a:t>
            </a:r>
          </a:p>
          <a:p>
            <a:pPr marL="6286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качества оказания услуг организациями социального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</a:p>
          <a:p>
            <a:pPr marL="6286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 поставщиков социальных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</a:p>
          <a:p>
            <a:pPr marL="6286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в сфере социального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обслуживания</a:t>
            </a:r>
          </a:p>
          <a:p>
            <a:pPr marL="6286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сфере социального обслуживания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Финансовое обеспечение выполнения государственного задания на 2018 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89" y="2315656"/>
            <a:ext cx="4794591" cy="35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7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739" y="1883886"/>
            <a:ext cx="8596668" cy="2974553"/>
          </a:xfrm>
        </p:spPr>
        <p:txBody>
          <a:bodyPr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 внимание!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136" y="524908"/>
            <a:ext cx="1902117" cy="1908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58" y="-357051"/>
            <a:ext cx="12462930" cy="7010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369" y="123268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219" y="-19938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закон </a:t>
            </a:r>
            <a:r>
              <a:rPr lang="ru-RU" dirty="0"/>
              <a:t>№442 «Об основах социального обслуживания граждан в Российской Федерации»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8849843" cy="1538200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услуги: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срочных социальных услуг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услуг в полустационарной форме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74" y="0"/>
            <a:ext cx="494585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0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56" y="5766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442-ФЗ Показатель, характеризующий содержание государственной услуги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66" y="1210962"/>
            <a:ext cx="9514703" cy="484384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социального обслуживания в полустационарной форме включая оказание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социально-медицинских, социально-психологических, социально-педагогических,  социально-трудовых,  социально-правовых, услуг в целях повышения коммуникативного потенциала получателей социальных услуг, имеющих ограничения жизнедеятельности, в том числе детей-инвалидов (с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(дети из семей СОП, ТЖС и ОВЗ)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социального обслуживания в полустационарной форме включая оказание социально-педагогических, социально-психологических  услуг (группы детей из семей СОП, ТЖС и ОВЗ  без  питания)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в полустационарной форме включая оказание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 услуг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5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Срочные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услуги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19497"/>
            <a:ext cx="9154644" cy="52948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бесплатным горячим питанием или набором продуктов;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одеждой и обувью;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получении временного жилого помещения;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получении экстренной психологической помощи с привлечением к этой работе психологов и священнослужителей;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получении юридической помощи в целях защиты прав и законных интересов в получателей социальных услуг;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помощи в оформлении и восстановлении документов;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решении вопросов занятости;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 временное пользование технических средств реабилитации.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81" y="0"/>
            <a:ext cx="1776419" cy="1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32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2246</Words>
  <Application>Microsoft Office PowerPoint</Application>
  <PresentationFormat>Широкоэкранный</PresentationFormat>
  <Paragraphs>113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Сопровождение несовершеннолетних и семей в рамках государственного задания 2018</vt:lpstr>
      <vt:lpstr>Государственные услуги и работы</vt:lpstr>
      <vt:lpstr>Презентация PowerPoint</vt:lpstr>
      <vt:lpstr>Презентация PowerPoint</vt:lpstr>
      <vt:lpstr>Презентация PowerPoint</vt:lpstr>
      <vt:lpstr>Федеральный закон №442 «Об основах социального обслуживания граждан в Российской Федерации»</vt:lpstr>
      <vt:lpstr>Презентация PowerPoint</vt:lpstr>
      <vt:lpstr>442-ФЗ Показатель, характеризующий содержание государственной услуги </vt:lpstr>
      <vt:lpstr>Срочные социальные услуги </vt:lpstr>
      <vt:lpstr>Необходимые изменения в НПА учреждения и номенклатуру дел</vt:lpstr>
      <vt:lpstr>Постановление Правительства Российской Федерации от 24 мая                  2014 года № 481 «О деятельности организаций для детей-сирот и детей, оставшихся без попечения родителей, и об устройстве в них детей, оставшихся без попечения родителей» и Федеральный закон от 24 июня 1999 года № 120-ФЗ «Об основах системы профилактики безнадзорности и правонарушений несовершеннолетних»  </vt:lpstr>
      <vt:lpstr>Дети-сироты, дети, оставшиеся без попечения родителей, помещаются под надзор в учреждения на основании следующих документов: </vt:lpstr>
      <vt:lpstr>Для временного помещения в учреждение детей необходимы следующие документы: </vt:lpstr>
      <vt:lpstr>Дети, находящиеся в трудной жизненной ситуации, помещаются в учреждения-субъекты системы профилактики, на основании одного из следующих документов: </vt:lpstr>
      <vt:lpstr>Требования к срокам оказания государственной услуги, а также к срокам совершения действий, принятия решений в процессе оказания государственной услуги. </vt:lpstr>
      <vt:lpstr>Рекомендуем Вам соблюдать следующий порядок предоставления данных услуг</vt:lpstr>
      <vt:lpstr>Приказ о предоставлении услуги/услуг</vt:lpstr>
      <vt:lpstr>Приказ о предоставлении услуги/услуг</vt:lpstr>
      <vt:lpstr>Приказ о предоставлении услуги/услуг</vt:lpstr>
      <vt:lpstr>Презентация PowerPoint</vt:lpstr>
      <vt:lpstr>Федеральный закон от 24 июня 1999 года № 120-ФЗ «Об основах системы профилактики безнадзорности и правонарушений несовершеннолетних»</vt:lpstr>
      <vt:lpstr>ОСНОВНЫЕ ПОНЯТИЯ</vt:lpstr>
      <vt:lpstr>Содержание выполняемой работы </vt:lpstr>
      <vt:lpstr>Получатели выполняемой работы </vt:lpstr>
      <vt:lpstr>Результат выполнения работы </vt:lpstr>
      <vt:lpstr>Требования к технологии выполнения работы</vt:lpstr>
      <vt:lpstr>Презентация PowerPoint</vt:lpstr>
      <vt:lpstr>Требования к технологии выполнения работы</vt:lpstr>
      <vt:lpstr>Требования к технологии выполнения работы</vt:lpstr>
      <vt:lpstr>Федеральный закон №442 «Об основах социального обслуживания граждан в Российской Федерации»</vt:lpstr>
      <vt:lpstr>Финансовое обеспечение выполнения государственного задания на 2018 г.</vt:lpstr>
      <vt:lpstr> Спасибо  за 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Василькова Юлия Викторовна</dc:creator>
  <cp:lastModifiedBy>Василькова Юлия Викторовна</cp:lastModifiedBy>
  <cp:revision>26</cp:revision>
  <dcterms:created xsi:type="dcterms:W3CDTF">2018-02-22T04:35:44Z</dcterms:created>
  <dcterms:modified xsi:type="dcterms:W3CDTF">2018-03-28T07:44:20Z</dcterms:modified>
</cp:coreProperties>
</file>