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60" r:id="rId3"/>
    <p:sldId id="264" r:id="rId4"/>
    <p:sldId id="259" r:id="rId5"/>
    <p:sldId id="265" r:id="rId6"/>
    <p:sldId id="261" r:id="rId7"/>
    <p:sldId id="262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592"/>
    <a:srgbClr val="173A8D"/>
    <a:srgbClr val="003374"/>
    <a:srgbClr val="D6DEEA"/>
    <a:srgbClr val="FFFFFF"/>
    <a:srgbClr val="9F9289"/>
    <a:srgbClr val="E2DEDB"/>
    <a:srgbClr val="F1F1F1"/>
    <a:srgbClr val="3A5896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7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28650" y="157958"/>
            <a:ext cx="7886700" cy="656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7958"/>
            <a:ext cx="7886700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"/>
          <a:stretch/>
        </p:blipFill>
        <p:spPr>
          <a:xfrm>
            <a:off x="0" y="-2"/>
            <a:ext cx="9144000" cy="68580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784" y="1815547"/>
            <a:ext cx="8812694" cy="269019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«Формы и методы диагностики несовершеннолетних, склонных к суицидальным проявлениям.</a:t>
            </a:r>
          </a:p>
          <a:p>
            <a:pPr algn="ctr"/>
            <a:r>
              <a:rPr lang="ru-RU" sz="2400" b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Особенности организации психолого-педагогического сопровождения детей, склонных к совершению суицидов и совершивших суицидальную попытку»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94819" y="3275009"/>
            <a:ext cx="495436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268BB64-64C8-4A44-AE38-7C8DE4395958}"/>
              </a:ext>
            </a:extLst>
          </p:cNvPr>
          <p:cNvSpPr/>
          <p:nvPr/>
        </p:nvSpPr>
        <p:spPr>
          <a:xfrm>
            <a:off x="1020418" y="145775"/>
            <a:ext cx="7394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ОГКУСО «Центр социальной помощи семье и детям Тайшетского района»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4AC8C14-CECE-4549-9FDA-C538BEFC62B4}"/>
              </a:ext>
            </a:extLst>
          </p:cNvPr>
          <p:cNvSpPr/>
          <p:nvPr/>
        </p:nvSpPr>
        <p:spPr>
          <a:xfrm>
            <a:off x="106017" y="5416255"/>
            <a:ext cx="5989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Социальный педагог: </a:t>
            </a:r>
            <a:r>
              <a:rPr lang="ru-RU" b="1" dirty="0" err="1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Шагавалеева</a:t>
            </a:r>
            <a:r>
              <a:rPr lang="ru-RU" b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Юлия Витальевна</a:t>
            </a:r>
          </a:p>
          <a:p>
            <a:pPr algn="ctr"/>
            <a:r>
              <a:rPr lang="ru-RU" b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Педагог-психолог: Романюк Екатерина Геннадьевна</a:t>
            </a:r>
          </a:p>
          <a:p>
            <a:pPr algn="ctr"/>
            <a:r>
              <a:rPr lang="ru-RU" b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Педагог-психолог: Кондратьева Ирина Александровна</a:t>
            </a:r>
            <a:endParaRPr lang="en-US" b="1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"/>
          <a:stretch/>
        </p:blipFill>
        <p:spPr>
          <a:xfrm>
            <a:off x="0" y="-2"/>
            <a:ext cx="9144000" cy="68580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018" y="313899"/>
            <a:ext cx="8860561" cy="639293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9225" indent="95250" defTabSz="273050"/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Сильные стороны совместной работы: </a:t>
            </a:r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Взаимосвязь социальных педагогов, педагогов-психолог, специалистов по социальной </a:t>
            </a:r>
          </a:p>
          <a:p>
            <a:pPr marL="2689225" defTabSz="273050"/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работе; взаимодействие отделение помощи семье и детям </a:t>
            </a:r>
          </a:p>
          <a:p>
            <a:pPr defTabSz="273050"/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с отделением сопровождения замещающих семей; Взаимодействие и обратная связь между работниками учреждения и родителями (законными представителями), несовершеннолетними;</a:t>
            </a:r>
          </a:p>
          <a:p>
            <a:pPr marL="2689225" defTabSz="273050"/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Оказание экстренной помощи не только родителям (законным представителям), но и несовершеннолетним детям в режиме 24/7 посредством сотовой связи и </a:t>
            </a:r>
            <a:r>
              <a:rPr lang="en-US" sz="24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 сети интернет (</a:t>
            </a:r>
            <a:r>
              <a:rPr lang="en-US" sz="2400" b="1" dirty="0" err="1" smtClean="0">
                <a:ln w="0"/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Viber</a:t>
            </a:r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, </a:t>
            </a:r>
            <a:r>
              <a:rPr lang="en-US" sz="24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BK</a:t>
            </a:r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, ОК, </a:t>
            </a:r>
            <a:r>
              <a:rPr lang="en-US" sz="24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Telegram</a:t>
            </a:r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).</a:t>
            </a:r>
            <a:endParaRPr lang="en-US" sz="2400" b="1" dirty="0">
              <a:ln w="0"/>
              <a:solidFill>
                <a:schemeClr val="accent1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94819" y="3275009"/>
            <a:ext cx="495436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4AC8C14-CECE-4549-9FDA-C538BEFC62B4}"/>
              </a:ext>
            </a:extLst>
          </p:cNvPr>
          <p:cNvSpPr/>
          <p:nvPr/>
        </p:nvSpPr>
        <p:spPr>
          <a:xfrm>
            <a:off x="106017" y="5416255"/>
            <a:ext cx="5989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Нина\Desktop\lZasJM9dLw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8" y="313899"/>
            <a:ext cx="2732715" cy="223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на\Desktop\photos-864801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8" y="4063341"/>
            <a:ext cx="2732715" cy="260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23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"/>
          <a:stretch/>
        </p:blipFill>
        <p:spPr>
          <a:xfrm>
            <a:off x="106016" y="-2"/>
            <a:ext cx="9144000" cy="68580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6980" y="764275"/>
            <a:ext cx="8229600" cy="4651979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9225" indent="95250" defTabSz="273050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Человек, говорящий о суициде или совершающий суицидальную попытку, испытывает сильную душевную боль. Ему нужна помощь, и он старается сообщить об этом окружающим. </a:t>
            </a:r>
            <a:endParaRPr lang="ru-RU" sz="2400" b="1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marL="2689225" indent="95250" defTabSz="273050"/>
            <a:r>
              <a:rPr lang="ru-RU" sz="32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Не </a:t>
            </a:r>
            <a:r>
              <a:rPr lang="ru-RU" sz="32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игнорируйте угрозу </a:t>
            </a:r>
            <a:r>
              <a:rPr lang="ru-RU" sz="32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суицида!!!</a:t>
            </a:r>
            <a:endParaRPr lang="en-US" sz="32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94819" y="3275009"/>
            <a:ext cx="495436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4AC8C14-CECE-4549-9FDA-C538BEFC62B4}"/>
              </a:ext>
            </a:extLst>
          </p:cNvPr>
          <p:cNvSpPr/>
          <p:nvPr/>
        </p:nvSpPr>
        <p:spPr>
          <a:xfrm>
            <a:off x="106017" y="5416255"/>
            <a:ext cx="5989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med-advisor.ru/wp-content/uploads/2018/09/saharnyj-diabet-u-podrostko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6" y="996287"/>
            <a:ext cx="3333219" cy="417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53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"/>
          <a:stretch/>
        </p:blipFill>
        <p:spPr>
          <a:xfrm>
            <a:off x="0" y="-2"/>
            <a:ext cx="9144000" cy="68580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3338" y="2259493"/>
            <a:ext cx="8110331" cy="224624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Суицид  (от английского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suicide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-самоубийство) – акт самоубийства, совершаемый человеком в состоянии сильного душевного расстройства либо под влиянием психического заболевания; осознанный акт устранения из жизни под воздействием острых психотравмирующих ситуаций, при которых собственная жизнь как высшая ценность теряет для данного человека смысл.</a:t>
            </a:r>
            <a:endParaRPr lang="en-US" sz="2000" b="1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94819" y="3275009"/>
            <a:ext cx="495436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268BB64-64C8-4A44-AE38-7C8DE4395958}"/>
              </a:ext>
            </a:extLst>
          </p:cNvPr>
          <p:cNvSpPr/>
          <p:nvPr/>
        </p:nvSpPr>
        <p:spPr>
          <a:xfrm>
            <a:off x="1020418" y="145775"/>
            <a:ext cx="7394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4AC8C14-CECE-4549-9FDA-C538BEFC62B4}"/>
              </a:ext>
            </a:extLst>
          </p:cNvPr>
          <p:cNvSpPr/>
          <p:nvPr/>
        </p:nvSpPr>
        <p:spPr>
          <a:xfrm>
            <a:off x="106017" y="5416255"/>
            <a:ext cx="5989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9B6E61-0FC0-4618-AF84-48F4F7098E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" y="145773"/>
            <a:ext cx="2610678" cy="20568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C7A72CC-C18D-45EE-A6B2-7C088348C5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5775"/>
            <a:ext cx="2875722" cy="20568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98F90EC-4336-405D-8BBE-A612B36F3A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" y="4598504"/>
            <a:ext cx="2610679" cy="211372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9E5B47F3-0E0A-4C7C-BD76-E2C6B8FDFA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4598504"/>
            <a:ext cx="2875723" cy="211372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4C83B944-898B-48AF-B10C-0DB762F732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70" y="145773"/>
            <a:ext cx="3061252" cy="198782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83D7C22-7016-4446-AF0C-4D9070566E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70" y="4598504"/>
            <a:ext cx="3061252" cy="211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4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"/>
          <a:stretch/>
        </p:blipFill>
        <p:spPr>
          <a:xfrm>
            <a:off x="0" y="-2"/>
            <a:ext cx="9144000" cy="685800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094819" y="3275009"/>
            <a:ext cx="495436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730D3CD-F339-4734-BDDE-9E955B9E839F}"/>
              </a:ext>
            </a:extLst>
          </p:cNvPr>
          <p:cNvSpPr/>
          <p:nvPr/>
        </p:nvSpPr>
        <p:spPr>
          <a:xfrm>
            <a:off x="251791" y="-633650"/>
            <a:ext cx="862716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4E4E4E"/>
              </a:solidFill>
              <a:latin typeface="Open Sans"/>
            </a:endParaRPr>
          </a:p>
          <a:p>
            <a:endParaRPr lang="ru-RU" b="1" dirty="0">
              <a:solidFill>
                <a:srgbClr val="4E4E4E"/>
              </a:solidFill>
              <a:latin typeface="Open Sans"/>
            </a:endParaRPr>
          </a:p>
          <a:p>
            <a:endParaRPr lang="ru-RU" b="1" dirty="0">
              <a:solidFill>
                <a:srgbClr val="4E4E4E"/>
              </a:solidFill>
              <a:latin typeface="Open Sans"/>
            </a:endParaRPr>
          </a:p>
          <a:p>
            <a:endParaRPr lang="ru-RU" b="1" dirty="0">
              <a:solidFill>
                <a:srgbClr val="4E4E4E"/>
              </a:solidFill>
              <a:latin typeface="Open Sans"/>
            </a:endParaRPr>
          </a:p>
          <a:p>
            <a:r>
              <a:rPr lang="ru-RU" b="1" dirty="0">
                <a:solidFill>
                  <a:srgbClr val="4E4E4E"/>
                </a:solidFill>
                <a:latin typeface="Open Sans"/>
              </a:rPr>
              <a:t>Цель проекта: </a:t>
            </a:r>
            <a:r>
              <a:rPr lang="ru-RU" dirty="0">
                <a:solidFill>
                  <a:srgbClr val="4E4E4E"/>
                </a:solidFill>
                <a:latin typeface="Open Sans"/>
              </a:rPr>
              <a:t>изучение мотивов, причин суицидального поведения в подростковом возрасте, разработка и реализация психопрофилактической программы, и проверка её эффективности.</a:t>
            </a:r>
          </a:p>
          <a:p>
            <a:r>
              <a:rPr lang="ru-RU" b="1" dirty="0">
                <a:solidFill>
                  <a:srgbClr val="4E4E4E"/>
                </a:solidFill>
                <a:latin typeface="Open Sans"/>
              </a:rPr>
              <a:t>Задачи проекта: -</a:t>
            </a:r>
            <a:r>
              <a:rPr lang="ru-RU" dirty="0">
                <a:solidFill>
                  <a:srgbClr val="4E4E4E"/>
                </a:solidFill>
                <a:latin typeface="Open Sans"/>
              </a:rPr>
              <a:t>Изучить специфические особенности суицидального поведения. И провести диагностику с целью выявления риска суицидального поведения у подростков.</a:t>
            </a:r>
          </a:p>
          <a:p>
            <a:r>
              <a:rPr lang="ru-RU" dirty="0">
                <a:solidFill>
                  <a:srgbClr val="4E4E4E"/>
                </a:solidFill>
                <a:latin typeface="Open Sans"/>
              </a:rPr>
              <a:t>                              - Разработать и апробировать коррекционную и профилактическую программу. Провести профилактические занятия по устранению суицидального риска у подростков и повышение их самооценки.</a:t>
            </a:r>
          </a:p>
          <a:p>
            <a:r>
              <a:rPr lang="ru-RU" dirty="0">
                <a:solidFill>
                  <a:srgbClr val="4E4E4E"/>
                </a:solidFill>
                <a:latin typeface="Open Sans"/>
              </a:rPr>
              <a:t>                               - Провести сравнительный анализ риска суицидального поведения подростка, и сравнить уровень самооценки контрольной и экспериментальной группы, с целью проверки эффективности профилактической и коррекционной программы.</a:t>
            </a:r>
          </a:p>
          <a:p>
            <a:r>
              <a:rPr lang="ru-RU" b="1" dirty="0">
                <a:solidFill>
                  <a:srgbClr val="4E4E4E"/>
                </a:solidFill>
                <a:latin typeface="Open Sans"/>
              </a:rPr>
              <a:t>Объект исследования</a:t>
            </a:r>
            <a:r>
              <a:rPr lang="ru-RU" dirty="0">
                <a:solidFill>
                  <a:srgbClr val="4E4E4E"/>
                </a:solidFill>
                <a:latin typeface="Open Sans"/>
              </a:rPr>
              <a:t>: суицидальное поведение в подростковом возрасте.</a:t>
            </a:r>
          </a:p>
          <a:p>
            <a:r>
              <a:rPr lang="ru-RU" b="1" dirty="0">
                <a:solidFill>
                  <a:srgbClr val="4E4E4E"/>
                </a:solidFill>
                <a:latin typeface="Open Sans"/>
              </a:rPr>
              <a:t>Предмет исследования</a:t>
            </a:r>
            <a:r>
              <a:rPr lang="ru-RU" dirty="0">
                <a:solidFill>
                  <a:srgbClr val="4E4E4E"/>
                </a:solidFill>
                <a:latin typeface="Open Sans"/>
              </a:rPr>
              <a:t>: причины риска суицидального поведения в подростковом возрасте.</a:t>
            </a:r>
          </a:p>
          <a:p>
            <a:r>
              <a:rPr lang="ru-RU" b="1" dirty="0">
                <a:solidFill>
                  <a:srgbClr val="4E4E4E"/>
                </a:solidFill>
                <a:latin typeface="Open Sans"/>
              </a:rPr>
              <a:t>Конечный результат: </a:t>
            </a:r>
            <a:r>
              <a:rPr lang="ru-RU" dirty="0">
                <a:solidFill>
                  <a:srgbClr val="4E4E4E"/>
                </a:solidFill>
                <a:latin typeface="Open Sans"/>
              </a:rPr>
              <a:t>Снижение риска возникновение суицидальных мыслей среди подростков, а также предотвращение совершения суицидов детьми.</a:t>
            </a:r>
            <a:endParaRPr lang="ru-RU" i="0" dirty="0">
              <a:solidFill>
                <a:srgbClr val="4E4E4E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5319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7958"/>
            <a:ext cx="7886700" cy="1047221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endParaRPr lang="en-US" b="1" dirty="0">
              <a:ln w="0"/>
              <a:solidFill>
                <a:srgbClr val="38559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16" name="Text Box 3"/>
          <p:cNvSpPr txBox="1">
            <a:spLocks noChangeArrowheads="1"/>
          </p:cNvSpPr>
          <p:nvPr/>
        </p:nvSpPr>
        <p:spPr bwMode="gray">
          <a:xfrm>
            <a:off x="3124200" y="2095500"/>
            <a:ext cx="2630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18" name="Text Box 5"/>
          <p:cNvSpPr txBox="1">
            <a:spLocks noChangeArrowheads="1"/>
          </p:cNvSpPr>
          <p:nvPr/>
        </p:nvSpPr>
        <p:spPr bwMode="gray">
          <a:xfrm>
            <a:off x="3124200" y="2781300"/>
            <a:ext cx="2630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39" name="Rectangle 26"/>
          <p:cNvSpPr>
            <a:spLocks noChangeArrowheads="1"/>
          </p:cNvSpPr>
          <p:nvPr/>
        </p:nvSpPr>
        <p:spPr bwMode="gray">
          <a:xfrm>
            <a:off x="678760" y="-1816616"/>
            <a:ext cx="7786480" cy="8674616"/>
          </a:xfrm>
          <a:prstGeom prst="rect">
            <a:avLst/>
          </a:prstGeom>
          <a:gradFill rotWithShape="1">
            <a:gsLst>
              <a:gs pos="0">
                <a:srgbClr val="B2B2B2">
                  <a:alpha val="0"/>
                </a:srgbClr>
              </a:gs>
              <a:gs pos="50000">
                <a:srgbClr val="B2B2B2">
                  <a:gamma/>
                  <a:tint val="63529"/>
                  <a:invGamma/>
                  <a:alpha val="58000"/>
                </a:srgbClr>
              </a:gs>
              <a:gs pos="100000">
                <a:srgbClr val="B2B2B2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0033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33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33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33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33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33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33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учреждения ОГКУСО «Центр социальной помощи семье и детям</a:t>
            </a:r>
          </a:p>
          <a:p>
            <a:r>
              <a:rPr lang="ru-RU" dirty="0">
                <a:solidFill>
                  <a:srgbClr val="0033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Тайшетского района» действует пять отделений: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Отделение помощи семье и детям;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Отделение сопровождение замещающих семей;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Отделение социальной диагностики и социальной реабилитации несовершеннолетних;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Приемное отделение;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Отделение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выпускников.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отделении имеется высокий риск выявление детей, имеющих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суицидальные мысли</a:t>
            </a:r>
          </a:p>
          <a:p>
            <a:endParaRPr lang="ru-RU" sz="1400" dirty="0"/>
          </a:p>
          <a:p>
            <a:endParaRPr lang="en-US" sz="1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B7856A0-5D81-4046-9177-1E187EA925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157958"/>
            <a:ext cx="2491408" cy="17371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CB9D25E-7F05-4A30-930F-382D755743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78" y="4253948"/>
            <a:ext cx="3074504" cy="24460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AC4A609-0EDE-4888-A3DA-E070D55D4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4395787"/>
            <a:ext cx="2835965" cy="23042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2194D2F-4F93-457B-B0B8-60360F0D5D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052" y="157958"/>
            <a:ext cx="2332383" cy="173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Участники проекта</a:t>
            </a:r>
            <a:endParaRPr lang="en-US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1571" y="1132765"/>
            <a:ext cx="76563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sz="2400" dirty="0" smtClean="0">
                <a:solidFill>
                  <a:srgbClr val="173A8D"/>
                </a:solidFill>
              </a:rPr>
              <a:t>В данном проекте представлена профилактическая  работе с  детьми из семей находящихся  в социально-опасном положении и детьми из замещающих семей. </a:t>
            </a:r>
          </a:p>
          <a:p>
            <a:pPr indent="355600"/>
            <a:r>
              <a:rPr lang="ru-RU" sz="2400" dirty="0" smtClean="0">
                <a:solidFill>
                  <a:srgbClr val="173A8D"/>
                </a:solidFill>
              </a:rPr>
              <a:t>Так как процесс профилактики с детьми из неблагополучной семьи не всегда дает положительный результат и в связи с чем, родителей ограничивают в родительских правах, либо лишают родительских прав. </a:t>
            </a:r>
          </a:p>
          <a:p>
            <a:pPr indent="355600"/>
            <a:r>
              <a:rPr lang="ru-RU" sz="2400" dirty="0" smtClean="0">
                <a:solidFill>
                  <a:srgbClr val="173A8D"/>
                </a:solidFill>
              </a:rPr>
              <a:t>В дальнейшем над несовершеннолетними детьми оформляют опеку. Они переходят в отделение замещающих семей для дальнейшей работы. </a:t>
            </a:r>
            <a:endParaRPr lang="ru-RU" sz="2400" dirty="0">
              <a:solidFill>
                <a:srgbClr val="173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1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6728"/>
            <a:ext cx="7696484" cy="768451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Участники </a:t>
            </a:r>
            <a:r>
              <a:rPr lang="ru-RU" sz="2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проекта которые осуществляют работу с несовершеннолетними и родителями (законными представителями)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15" name="AutoShape 2"/>
          <p:cNvSpPr>
            <a:spLocks noChangeArrowheads="1"/>
          </p:cNvSpPr>
          <p:nvPr/>
        </p:nvSpPr>
        <p:spPr bwMode="gray">
          <a:xfrm>
            <a:off x="2209800" y="2039938"/>
            <a:ext cx="457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21176"/>
                  <a:invGamma/>
                </a:srgbClr>
              </a:gs>
              <a:gs pos="100000">
                <a:srgbClr val="FF9900"/>
              </a:gs>
            </a:gsLst>
            <a:lin ang="0" scaled="1"/>
          </a:gradFill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16" name="Text Box 3"/>
          <p:cNvSpPr txBox="1">
            <a:spLocks noChangeArrowheads="1"/>
          </p:cNvSpPr>
          <p:nvPr/>
        </p:nvSpPr>
        <p:spPr bwMode="gray">
          <a:xfrm>
            <a:off x="2545798" y="2067442"/>
            <a:ext cx="39742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Специалист по социальной работе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17" name="AutoShape 4"/>
          <p:cNvSpPr>
            <a:spLocks noChangeArrowheads="1"/>
          </p:cNvSpPr>
          <p:nvPr/>
        </p:nvSpPr>
        <p:spPr bwMode="gray">
          <a:xfrm>
            <a:off x="2209800" y="2725738"/>
            <a:ext cx="457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99"/>
              </a:gs>
              <a:gs pos="50000">
                <a:srgbClr val="FF6699">
                  <a:gamma/>
                  <a:tint val="40000"/>
                  <a:invGamma/>
                </a:srgbClr>
              </a:gs>
              <a:gs pos="100000">
                <a:srgbClr val="FF6699"/>
              </a:gs>
            </a:gsLst>
            <a:lin ang="0" scaled="1"/>
          </a:gradFill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66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18" name="Text Box 5"/>
          <p:cNvSpPr txBox="1">
            <a:spLocks noChangeArrowheads="1"/>
          </p:cNvSpPr>
          <p:nvPr/>
        </p:nvSpPr>
        <p:spPr bwMode="gray">
          <a:xfrm>
            <a:off x="3124200" y="2781300"/>
            <a:ext cx="2630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C</a:t>
            </a:r>
            <a:r>
              <a:rPr lang="ru-RU" b="1" dirty="0" err="1">
                <a:solidFill>
                  <a:srgbClr val="000000"/>
                </a:solidFill>
              </a:rPr>
              <a:t>оциальный</a:t>
            </a:r>
            <a:r>
              <a:rPr lang="ru-RU" b="1" dirty="0">
                <a:solidFill>
                  <a:srgbClr val="000000"/>
                </a:solidFill>
              </a:rPr>
              <a:t> педагог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19" name="AutoShape 6"/>
          <p:cNvSpPr>
            <a:spLocks noChangeArrowheads="1"/>
          </p:cNvSpPr>
          <p:nvPr/>
        </p:nvSpPr>
        <p:spPr bwMode="gray">
          <a:xfrm>
            <a:off x="2209800" y="3411538"/>
            <a:ext cx="457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21176"/>
                  <a:invGamma/>
                </a:srgbClr>
              </a:gs>
              <a:gs pos="100000">
                <a:srgbClr val="FF9900"/>
              </a:gs>
            </a:gsLst>
            <a:lin ang="0" scaled="1"/>
          </a:gradFill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20" name="Text Box 7"/>
          <p:cNvSpPr txBox="1">
            <a:spLocks noChangeArrowheads="1"/>
          </p:cNvSpPr>
          <p:nvPr/>
        </p:nvSpPr>
        <p:spPr bwMode="gray">
          <a:xfrm>
            <a:off x="2895600" y="3468687"/>
            <a:ext cx="2630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Педагог-психолог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21" name="AutoShape 8"/>
          <p:cNvSpPr>
            <a:spLocks noChangeArrowheads="1"/>
          </p:cNvSpPr>
          <p:nvPr/>
        </p:nvSpPr>
        <p:spPr bwMode="gray">
          <a:xfrm>
            <a:off x="2209800" y="4097338"/>
            <a:ext cx="457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99"/>
              </a:gs>
              <a:gs pos="50000">
                <a:srgbClr val="FF6699">
                  <a:gamma/>
                  <a:tint val="40000"/>
                  <a:invGamma/>
                </a:srgbClr>
              </a:gs>
              <a:gs pos="100000">
                <a:srgbClr val="FF6699"/>
              </a:gs>
            </a:gsLst>
            <a:lin ang="0" scaled="1"/>
          </a:gradFill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66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22" name="Text Box 9"/>
          <p:cNvSpPr txBox="1">
            <a:spLocks noChangeArrowheads="1"/>
          </p:cNvSpPr>
          <p:nvPr/>
        </p:nvSpPr>
        <p:spPr bwMode="gray">
          <a:xfrm>
            <a:off x="2398643" y="4152900"/>
            <a:ext cx="40154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Родители (законные представители)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23" name="AutoShape 10"/>
          <p:cNvSpPr>
            <a:spLocks noChangeArrowheads="1"/>
          </p:cNvSpPr>
          <p:nvPr/>
        </p:nvSpPr>
        <p:spPr bwMode="gray">
          <a:xfrm>
            <a:off x="2209800" y="4800600"/>
            <a:ext cx="457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21176"/>
                  <a:invGamma/>
                </a:srgbClr>
              </a:gs>
              <a:gs pos="100000">
                <a:srgbClr val="FF9900"/>
              </a:gs>
            </a:gsLst>
            <a:lin ang="0" scaled="1"/>
          </a:gradFill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24" name="Text Box 11"/>
          <p:cNvSpPr txBox="1">
            <a:spLocks noChangeArrowheads="1"/>
          </p:cNvSpPr>
          <p:nvPr/>
        </p:nvSpPr>
        <p:spPr bwMode="gray">
          <a:xfrm>
            <a:off x="2398643" y="4838700"/>
            <a:ext cx="40154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Образовательные учреждения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325" name="Group 12"/>
          <p:cNvGrpSpPr>
            <a:grpSpLocks/>
          </p:cNvGrpSpPr>
          <p:nvPr/>
        </p:nvGrpSpPr>
        <p:grpSpPr bwMode="auto">
          <a:xfrm>
            <a:off x="2895600" y="1601788"/>
            <a:ext cx="122238" cy="4030662"/>
            <a:chOff x="1824" y="1212"/>
            <a:chExt cx="77" cy="2539"/>
          </a:xfrm>
        </p:grpSpPr>
        <p:sp>
          <p:nvSpPr>
            <p:cNvPr id="326" name="Rectangle 13"/>
            <p:cNvSpPr>
              <a:spLocks noChangeArrowheads="1"/>
            </p:cNvSpPr>
            <p:nvPr/>
          </p:nvSpPr>
          <p:spPr bwMode="gray">
            <a:xfrm>
              <a:off x="1825" y="1212"/>
              <a:ext cx="74" cy="240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" name="Rectangle 14"/>
            <p:cNvSpPr>
              <a:spLocks noChangeArrowheads="1"/>
            </p:cNvSpPr>
            <p:nvPr/>
          </p:nvSpPr>
          <p:spPr bwMode="gray">
            <a:xfrm>
              <a:off x="1824" y="1780"/>
              <a:ext cx="70" cy="107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" name="Rectangle 15"/>
            <p:cNvSpPr>
              <a:spLocks noChangeArrowheads="1"/>
            </p:cNvSpPr>
            <p:nvPr/>
          </p:nvSpPr>
          <p:spPr bwMode="gray">
            <a:xfrm>
              <a:off x="1827" y="2209"/>
              <a:ext cx="70" cy="107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" name="Rectangle 16"/>
            <p:cNvSpPr>
              <a:spLocks noChangeArrowheads="1"/>
            </p:cNvSpPr>
            <p:nvPr/>
          </p:nvSpPr>
          <p:spPr bwMode="gray">
            <a:xfrm>
              <a:off x="1825" y="2641"/>
              <a:ext cx="70" cy="107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" name="Rectangle 17"/>
            <p:cNvSpPr>
              <a:spLocks noChangeArrowheads="1"/>
            </p:cNvSpPr>
            <p:nvPr/>
          </p:nvSpPr>
          <p:spPr bwMode="gray">
            <a:xfrm>
              <a:off x="1825" y="3072"/>
              <a:ext cx="70" cy="107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" name="Rectangle 18"/>
            <p:cNvSpPr>
              <a:spLocks noChangeArrowheads="1"/>
            </p:cNvSpPr>
            <p:nvPr/>
          </p:nvSpPr>
          <p:spPr bwMode="gray">
            <a:xfrm>
              <a:off x="1827" y="3511"/>
              <a:ext cx="74" cy="240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2" name="Group 19"/>
          <p:cNvGrpSpPr>
            <a:grpSpLocks/>
          </p:cNvGrpSpPr>
          <p:nvPr/>
        </p:nvGrpSpPr>
        <p:grpSpPr bwMode="auto">
          <a:xfrm>
            <a:off x="5894388" y="1600200"/>
            <a:ext cx="125412" cy="4030663"/>
            <a:chOff x="3597" y="1211"/>
            <a:chExt cx="79" cy="2539"/>
          </a:xfrm>
        </p:grpSpPr>
        <p:sp>
          <p:nvSpPr>
            <p:cNvPr id="333" name="Rectangle 20"/>
            <p:cNvSpPr>
              <a:spLocks noChangeArrowheads="1"/>
            </p:cNvSpPr>
            <p:nvPr/>
          </p:nvSpPr>
          <p:spPr bwMode="gray">
            <a:xfrm>
              <a:off x="3598" y="1211"/>
              <a:ext cx="74" cy="240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" name="Rectangle 21"/>
            <p:cNvSpPr>
              <a:spLocks noChangeArrowheads="1"/>
            </p:cNvSpPr>
            <p:nvPr/>
          </p:nvSpPr>
          <p:spPr bwMode="gray">
            <a:xfrm>
              <a:off x="3597" y="1779"/>
              <a:ext cx="76" cy="111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Rectangle 22"/>
            <p:cNvSpPr>
              <a:spLocks noChangeArrowheads="1"/>
            </p:cNvSpPr>
            <p:nvPr/>
          </p:nvSpPr>
          <p:spPr bwMode="gray">
            <a:xfrm>
              <a:off x="3600" y="2208"/>
              <a:ext cx="76" cy="111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" name="Rectangle 23"/>
            <p:cNvSpPr>
              <a:spLocks noChangeArrowheads="1"/>
            </p:cNvSpPr>
            <p:nvPr/>
          </p:nvSpPr>
          <p:spPr bwMode="gray">
            <a:xfrm>
              <a:off x="3598" y="2640"/>
              <a:ext cx="76" cy="111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" name="Rectangle 24"/>
            <p:cNvSpPr>
              <a:spLocks noChangeArrowheads="1"/>
            </p:cNvSpPr>
            <p:nvPr/>
          </p:nvSpPr>
          <p:spPr bwMode="gray">
            <a:xfrm>
              <a:off x="3598" y="3071"/>
              <a:ext cx="76" cy="111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" name="Rectangle 25"/>
            <p:cNvSpPr>
              <a:spLocks noChangeArrowheads="1"/>
            </p:cNvSpPr>
            <p:nvPr/>
          </p:nvSpPr>
          <p:spPr bwMode="gray">
            <a:xfrm>
              <a:off x="3600" y="3510"/>
              <a:ext cx="74" cy="240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9" name="Rectangle 26"/>
          <p:cNvSpPr>
            <a:spLocks noChangeArrowheads="1"/>
          </p:cNvSpPr>
          <p:nvPr/>
        </p:nvSpPr>
        <p:spPr bwMode="gray">
          <a:xfrm>
            <a:off x="2286000" y="5621338"/>
            <a:ext cx="4495800" cy="152400"/>
          </a:xfrm>
          <a:prstGeom prst="rect">
            <a:avLst/>
          </a:prstGeom>
          <a:gradFill rotWithShape="1">
            <a:gsLst>
              <a:gs pos="0">
                <a:srgbClr val="B2B2B2">
                  <a:alpha val="0"/>
                </a:srgbClr>
              </a:gs>
              <a:gs pos="50000">
                <a:srgbClr val="B2B2B2">
                  <a:gamma/>
                  <a:tint val="63529"/>
                  <a:invGamma/>
                  <a:alpha val="58000"/>
                </a:srgbClr>
              </a:gs>
              <a:gs pos="100000">
                <a:srgbClr val="B2B2B2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22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"/>
          <a:stretch/>
        </p:blipFill>
        <p:spPr>
          <a:xfrm>
            <a:off x="0" y="-2"/>
            <a:ext cx="9144000" cy="68580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1306" y="518615"/>
            <a:ext cx="8539739" cy="604595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73050"/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Имеющиеся ресурсы:</a:t>
            </a:r>
          </a:p>
          <a:p>
            <a:pPr defTabSz="273050"/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sz="2400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-</a:t>
            </a: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sz="2400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педагог-психолог;</a:t>
            </a:r>
          </a:p>
          <a:p>
            <a:pPr defTabSz="273050"/>
            <a:r>
              <a:rPr lang="ru-RU" sz="2400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-социальный педагог;</a:t>
            </a:r>
          </a:p>
          <a:p>
            <a:r>
              <a:rPr lang="ru-RU" sz="2400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- специалист по социальной работе.</a:t>
            </a:r>
          </a:p>
          <a:p>
            <a:r>
              <a:rPr lang="ru-RU" sz="2400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-Наличие клуба «Семейная грамотность»;</a:t>
            </a:r>
          </a:p>
          <a:p>
            <a:r>
              <a:rPr lang="ru-RU" sz="2400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-Наличие клуба для замещающих родителей «Подари заботу»;</a:t>
            </a:r>
          </a:p>
          <a:p>
            <a:r>
              <a:rPr lang="ru-RU" sz="2400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-Наличие сенсорной комнаты для проведения индивидуальной работы</a:t>
            </a:r>
          </a:p>
          <a:p>
            <a:r>
              <a:rPr lang="ru-RU" sz="2400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-Наличие программ «</a:t>
            </a:r>
            <a:r>
              <a:rPr lang="ru-RU" sz="2400" b="1" dirty="0" err="1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Эффектон</a:t>
            </a:r>
            <a:r>
              <a:rPr lang="ru-RU" sz="2400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», «Ви Эль» с целью профилактики и своевременного выявления эмоционального депрессивного состояния;</a:t>
            </a:r>
          </a:p>
          <a:p>
            <a:r>
              <a:rPr lang="ru-RU" sz="2400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-Проведение мероприятий направленных социализацию, поддержание благоприятного климата в семье, сплоченности семьи.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94819" y="3275009"/>
            <a:ext cx="495436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4AC8C14-CECE-4549-9FDA-C538BEFC62B4}"/>
              </a:ext>
            </a:extLst>
          </p:cNvPr>
          <p:cNvSpPr/>
          <p:nvPr/>
        </p:nvSpPr>
        <p:spPr>
          <a:xfrm>
            <a:off x="106017" y="5416255"/>
            <a:ext cx="5989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071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"/>
          <a:stretch/>
        </p:blipFill>
        <p:spPr>
          <a:xfrm>
            <a:off x="0" y="-2"/>
            <a:ext cx="9144000" cy="68580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5661" y="646196"/>
            <a:ext cx="8673050" cy="604595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73050"/>
            <a:r>
              <a:rPr lang="ru-RU" sz="2400" b="1" dirty="0" smtClean="0">
                <a:ln w="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Ресурсы, которые необходимы для проведения полноценной работы:</a:t>
            </a:r>
          </a:p>
          <a:p>
            <a:pPr defTabSz="273050"/>
            <a:r>
              <a:rPr lang="ru-RU" sz="24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-Отсутствие квалифицированного детского врача-психиатра на территории г. Тайшета и Тайшетского района;</a:t>
            </a:r>
          </a:p>
          <a:p>
            <a:pPr defTabSz="273050"/>
            <a:r>
              <a:rPr lang="ru-RU" sz="24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-Сплоченная работа субъектов системы профилактики (школы, медицина, центр занятости).</a:t>
            </a:r>
          </a:p>
          <a:p>
            <a:pPr defTabSz="273050"/>
            <a:endParaRPr lang="en-US" sz="2400" b="1" dirty="0">
              <a:ln w="0"/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94819" y="3275009"/>
            <a:ext cx="495436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4AC8C14-CECE-4549-9FDA-C538BEFC62B4}"/>
              </a:ext>
            </a:extLst>
          </p:cNvPr>
          <p:cNvSpPr/>
          <p:nvPr/>
        </p:nvSpPr>
        <p:spPr>
          <a:xfrm>
            <a:off x="106017" y="5416255"/>
            <a:ext cx="5989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595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6728"/>
            <a:ext cx="7696484" cy="6059606"/>
          </a:xfrm>
        </p:spPr>
        <p:txBody>
          <a:bodyPr>
            <a:normAutofit/>
          </a:bodyPr>
          <a:lstStyle/>
          <a:p>
            <a:pPr indent="355600"/>
            <a:r>
              <a:rPr lang="ru-RU" sz="2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Социальный педагог, специалисты, могут осуществлять в рамках работы клубов и сопровождения следующую работы: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Беседы,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круглые столы, показ мультимедийного материала, (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ценности, смыслы жизни, видение будущего, отношения, как увидеть, что друг в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беде). Сотрудничество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образовательными организациями,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родителями (законными представителями).</a:t>
            </a:r>
            <a:b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</a:t>
            </a:r>
            <a:r>
              <a:rPr lang="ru-RU" sz="2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Педагоги-психологи могут </a:t>
            </a:r>
            <a:r>
              <a:rPr lang="ru-RU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осуществлять в рамках работы клубов и сопровождения следующую работы</a:t>
            </a:r>
            <a:r>
              <a:rPr lang="ru-RU" sz="2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: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Оказание экстренной помощи, проведение психологического обследования, также работа видеться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направленная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развитие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навыков рефлексии (расширить возможности самопознания, помочь в осознании своих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ресурсов), определение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внешних и внутренних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ресурсов,  развитие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навыков конструктивного выхода из конфликтной ситуации.</a:t>
            </a:r>
            <a:b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4290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</TotalTime>
  <Words>635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 </vt:lpstr>
      <vt:lpstr>Участники проекта</vt:lpstr>
      <vt:lpstr>Участники проекта которые осуществляют работу с несовершеннолетними и родителями (законными представителями)</vt:lpstr>
      <vt:lpstr>Презентация PowerPoint</vt:lpstr>
      <vt:lpstr>Презентация PowerPoint</vt:lpstr>
      <vt:lpstr>Социальный педагог, специалисты, могут осуществлять в рамках работы клубов и сопровождения следующую работы: Беседы,  круглые столы, показ мультимедийного материала, (ценности, смыслы жизни, видение будущего, отношения, как увидеть, что друг в беде). Сотрудничество с образовательными организациями, родителями (законными представителями).        Педагоги-психологи могут осуществлять в рамках работы клубов и сопровождения следующую работы: Оказание экстренной помощи, проведение психологического обследования, также работа видеться направленная на развитие навыков рефлексии (расширить возможности самопознания, помочь в осознании своих ресурсов), определение внешних и внутренних ресурсов,  развитие навыков конструктивного выхода из конфликтной ситуации.  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Нина</cp:lastModifiedBy>
  <cp:revision>74</cp:revision>
  <dcterms:created xsi:type="dcterms:W3CDTF">2016-11-18T14:12:19Z</dcterms:created>
  <dcterms:modified xsi:type="dcterms:W3CDTF">2023-04-05T08:07:25Z</dcterms:modified>
</cp:coreProperties>
</file>