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1673" r:id="rId2"/>
    <p:sldId id="1677" r:id="rId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99"/>
    <a:srgbClr val="ABC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89954"/>
  </p:normalViewPr>
  <p:slideViewPr>
    <p:cSldViewPr snapToGrid="0">
      <p:cViewPr varScale="1">
        <p:scale>
          <a:sx n="104" d="100"/>
          <a:sy n="104" d="100"/>
        </p:scale>
        <p:origin x="294" y="96"/>
      </p:cViewPr>
      <p:guideLst/>
    </p:cSldViewPr>
  </p:slid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0E7EE1-4B0B-C64F-99F9-C60DD0C6CDD3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3491C4-608E-F649-831B-6C1DBF7D7F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31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07E004-7010-749F-B33E-88E4FF3A9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D0915F-F569-E711-3F47-41C2FA9B8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4DEAB4-2103-7AEF-06E2-19772010A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B3C0E-985B-DEB9-C7AD-FECD9CC4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D98C16-B5F5-AD05-9461-3EEDB2AE8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86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B175B2-E0D8-B400-442D-09BD9CB5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15E0E9-E174-BC4E-DF3F-9B4B1735B2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E559A-1371-4F95-1264-2405C4878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FD35AA-9A9C-4039-FC1E-6DFAB95A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84A900-3C9E-3B5E-A07B-AE6CDA1EE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7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E7B2886-CFD8-1A7D-A240-1908DA2090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8841AD6-7F07-974A-E0EB-0C16EBC16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C3BA10-1DCB-2769-E842-C3B0CE25C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89FCC-F364-AD97-2D2A-D74EE00E9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BC5F9-3D37-C888-AF55-0846CCBB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391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0" tIns="0" rIns="0" bIns="0"/>
          <a:lstStyle>
            <a:lvl1pPr>
              <a:defRPr sz="1950" b="1" i="0">
                <a:solidFill>
                  <a:srgbClr val="4471C4"/>
                </a:solidFill>
                <a:latin typeface="Times New Roman"/>
                <a:cs typeface="Times New Roman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3/24/2026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0" tIns="0" rIns="0" bIns="0"/>
          <a:lstStyle>
            <a:lvl1pPr>
              <a:defRPr sz="13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pPr marL="30956">
              <a:spcBef>
                <a:spcPts val="81"/>
              </a:spcBef>
              <a:defRPr/>
            </a:pPr>
            <a:fld id="{81D60167-4931-47E6-BA6A-407CBD079E47}" type="slidenum">
              <a:rPr lang="ru-RU" spc="-4" smtClean="0"/>
              <a:pPr marL="30956">
                <a:spcBef>
                  <a:spcPts val="81"/>
                </a:spcBef>
                <a:defRPr/>
              </a:pPr>
              <a:t>‹#›</a:t>
            </a:fld>
            <a:endParaRPr lang="ru-RU" spc="-4"/>
          </a:p>
        </p:txBody>
      </p:sp>
    </p:spTree>
    <p:extLst>
      <p:ext uri="{BB962C8B-B14F-4D97-AF65-F5344CB8AC3E}">
        <p14:creationId xmlns:p14="http://schemas.microsoft.com/office/powerpoint/2010/main" val="3592932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4A5B7-7328-1096-74C1-FEA0B6C9C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96429F-2027-F26A-333A-C4D48581C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B08E17-4235-373B-B393-60730FF2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82E3C2-C699-A958-89BD-188149890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1AC2CC-B6B4-E54C-DBFF-74774DA63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593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E13FC9-86BC-E240-D99D-FBD4BA0BD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E85A849-06BA-EE3A-438D-E6A1DCC7F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737550-7B59-2081-073E-AA1207E3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1475E2-D0CF-7DBF-680F-7CAF5C96B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BDE26-306B-F975-A09D-A0D5C9829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711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FAC718-14A7-F189-8499-E71CC283A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385FBA-BCED-79E4-447E-E41A24B57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2A60EA-98EB-61C0-40EE-9D53091408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F42E48F-C969-B17C-AD69-8FDB6793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FB015A-29F1-B3E5-53E7-2D28F34EB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FE2C26-FFCD-37E9-19E6-68628920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79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3FA0AF-B32C-5404-2C5A-E68382F4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6543B4-6171-E3C3-317D-61CDCCEC9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61C825-A312-0708-C6C1-6DCBA883D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704ACE-5C8B-1022-E67E-55A0FA48B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85F2AE1-E81A-9A3C-7245-7214BA5D6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63D703D-23BE-02F6-C1A9-EAD43FEFA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69745E4-0DCE-3E93-3F1A-42831563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E0ECA07-30A4-3A57-C0DA-568179D44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24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F83F2A-54DC-B814-3F38-EB7BA3B72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B0BF5CF-9B06-7044-8AC4-AD682AAF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603242-0DF6-DACC-9732-A3839BEF4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7F3BBBC-E3EB-6D78-17CE-13D413780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48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A24F474-A929-AAF6-A463-7104F4C9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C7EF237-D1F6-0EAE-E278-AC7E76077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9A34BE-6F6C-D4C8-BCFC-74B2DC14E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806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A8E35-F8CD-6512-26A4-8151E20C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D8701-71FE-121E-814B-6B29AB45A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375535-0246-96EE-754F-AEFC8998C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47B6F6-2995-18B9-89E0-E54E6197F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C667DA-79B5-DB98-0ECA-0EE3081C0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91A86E-2D60-E0C9-2225-22AE3DEE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255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4005FF-8D8D-B349-20A2-BBE1FAC3A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933C68F-685A-DCFC-21F6-EB7A190E34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B4BB91-61E5-D8AF-07D2-2BDC8FD1F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0075F2-6953-F4F5-CE16-7ED83D09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018411-C884-97C0-FBA9-FB5E98BA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3299E-85DB-4C1E-36BD-8F614D54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7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CF81D-003B-ED41-91C8-EDEFEC3F1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E82DA2-6D75-131B-EF64-7885599C7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AD938-CA47-6087-B288-7A41972DE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AB1BE-14D0-3841-8682-991CBB6EAA48}" type="datetimeFigureOut">
              <a:rPr lang="ru-RU" smtClean="0"/>
              <a:t>24.03.2026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9EAAEE-7AA3-C7F5-63FA-7D2EA3D42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203BA1-18C9-3F10-CB18-3E4EFF8F1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291DA-4BBF-D646-BA6F-C64258B8CB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06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5" name="Рисунок 10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41039" y="1043975"/>
            <a:ext cx="8208922" cy="5374219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 bwMode="auto">
          <a:xfrm>
            <a:off x="1266826" y="5595937"/>
            <a:ext cx="1423987" cy="433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63">
              <a:solidFill>
                <a:schemeClr val="bg1"/>
              </a:solidFill>
            </a:endParaRP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 bwMode="auto">
          <a:xfrm>
            <a:off x="1554029" y="65214"/>
            <a:ext cx="9048965" cy="41060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1625" spc="-20" dirty="0">
                <a:solidFill>
                  <a:schemeClr val="tx1"/>
                </a:solidFill>
              </a:rPr>
              <a:t>ОРГАНИЗАЦИЯ ОКАЗАНИЯ СПЕЦИАЛИЗИРОВАННОЙ НАРКОЛОГИЧЕСКОЙ ПОМОЩИ</a:t>
            </a:r>
            <a:endParaRPr lang="ru-RU" sz="1463" dirty="0">
              <a:solidFill>
                <a:schemeClr val="tx1"/>
              </a:solidFill>
            </a:endParaRPr>
          </a:p>
        </p:txBody>
      </p:sp>
      <p:sp>
        <p:nvSpPr>
          <p:cNvPr id="13322" name="TextBox 52"/>
          <p:cNvSpPr txBox="1">
            <a:spLocks noChangeArrowheads="1"/>
          </p:cNvSpPr>
          <p:nvPr/>
        </p:nvSpPr>
        <p:spPr bwMode="auto">
          <a:xfrm>
            <a:off x="9184072" y="5522698"/>
            <a:ext cx="2131776" cy="542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75" b="1">
                <a:latin typeface="Times New Roman"/>
                <a:cs typeface="Times New Roman"/>
              </a:rPr>
              <a:t>медицинская помощь в амбулаторных и стационарных условиях  -  1 и 2 уровень </a:t>
            </a:r>
          </a:p>
        </p:txBody>
      </p:sp>
      <p:sp>
        <p:nvSpPr>
          <p:cNvPr id="13333" name="TextBox 121"/>
          <p:cNvSpPr txBox="1">
            <a:spLocks noChangeArrowheads="1"/>
          </p:cNvSpPr>
          <p:nvPr/>
        </p:nvSpPr>
        <p:spPr bwMode="auto">
          <a:xfrm>
            <a:off x="9184072" y="4031346"/>
            <a:ext cx="1967526" cy="84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ru-RU" sz="975" b="1"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975" b="1">
                <a:latin typeface="Times New Roman"/>
                <a:cs typeface="Times New Roman"/>
              </a:rPr>
              <a:t>«Якорное» учреждение - </a:t>
            </a:r>
            <a:br>
              <a:rPr lang="ru-RU" sz="975" b="1">
                <a:latin typeface="Times New Roman"/>
                <a:cs typeface="Times New Roman"/>
              </a:rPr>
            </a:br>
            <a:r>
              <a:rPr lang="ru-RU" sz="975" b="1">
                <a:latin typeface="Times New Roman"/>
                <a:cs typeface="Times New Roman"/>
              </a:rPr>
              <a:t>ОГБУЗ «Иркутский областной психоневрологический диспансер» </a:t>
            </a:r>
            <a:endParaRPr sz="1463"/>
          </a:p>
        </p:txBody>
      </p:sp>
      <p:sp>
        <p:nvSpPr>
          <p:cNvPr id="128" name="Овал 127"/>
          <p:cNvSpPr/>
          <p:nvPr/>
        </p:nvSpPr>
        <p:spPr bwMode="auto">
          <a:xfrm>
            <a:off x="5304608" y="5739955"/>
            <a:ext cx="215733" cy="18863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34" name="TextBox 133"/>
          <p:cNvSpPr txBox="1"/>
          <p:nvPr/>
        </p:nvSpPr>
        <p:spPr bwMode="auto">
          <a:xfrm>
            <a:off x="1323540" y="2560660"/>
            <a:ext cx="1232384" cy="332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Братский филиал ИОПНД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42" name="Прямая со стрелкой 141"/>
          <p:cNvCxnSpPr>
            <a:cxnSpLocks/>
            <a:stCxn id="134" idx="3"/>
            <a:endCxn id="54" idx="1"/>
          </p:cNvCxnSpPr>
          <p:nvPr/>
        </p:nvCxnSpPr>
        <p:spPr bwMode="auto">
          <a:xfrm>
            <a:off x="2555924" y="2726860"/>
            <a:ext cx="2152969" cy="1369925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Овал 46"/>
          <p:cNvSpPr/>
          <p:nvPr/>
        </p:nvSpPr>
        <p:spPr bwMode="auto">
          <a:xfrm>
            <a:off x="8814024" y="4316112"/>
            <a:ext cx="215733" cy="18863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48" name="Овал 47"/>
          <p:cNvSpPr/>
          <p:nvPr/>
        </p:nvSpPr>
        <p:spPr bwMode="auto">
          <a:xfrm>
            <a:off x="5049600" y="5654614"/>
            <a:ext cx="215733" cy="18863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50" name="Овал 49"/>
          <p:cNvSpPr/>
          <p:nvPr/>
        </p:nvSpPr>
        <p:spPr bwMode="auto">
          <a:xfrm>
            <a:off x="4830680" y="5654526"/>
            <a:ext cx="215733" cy="18863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52" name="Овал 51"/>
          <p:cNvSpPr/>
          <p:nvPr/>
        </p:nvSpPr>
        <p:spPr bwMode="auto">
          <a:xfrm>
            <a:off x="4068821" y="4657637"/>
            <a:ext cx="215733" cy="18863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54" name="Овал 53"/>
          <p:cNvSpPr/>
          <p:nvPr/>
        </p:nvSpPr>
        <p:spPr bwMode="auto">
          <a:xfrm>
            <a:off x="4677300" y="4069160"/>
            <a:ext cx="215733" cy="18863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55" name="Овал 54"/>
          <p:cNvSpPr/>
          <p:nvPr/>
        </p:nvSpPr>
        <p:spPr bwMode="auto">
          <a:xfrm>
            <a:off x="4785166" y="3346618"/>
            <a:ext cx="215733" cy="18863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71" name="TextBox 70"/>
          <p:cNvSpPr txBox="1"/>
          <p:nvPr/>
        </p:nvSpPr>
        <p:spPr bwMode="auto">
          <a:xfrm>
            <a:off x="1323540" y="2156817"/>
            <a:ext cx="1232384" cy="332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Усть-Илимский филиал ИОПНД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72" name="Прямая со стрелкой 71"/>
          <p:cNvCxnSpPr>
            <a:cxnSpLocks/>
            <a:stCxn id="71" idx="3"/>
            <a:endCxn id="55" idx="1"/>
          </p:cNvCxnSpPr>
          <p:nvPr/>
        </p:nvCxnSpPr>
        <p:spPr bwMode="auto">
          <a:xfrm>
            <a:off x="2555924" y="2323017"/>
            <a:ext cx="2260835" cy="1051226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 bwMode="auto">
          <a:xfrm>
            <a:off x="1323540" y="2986217"/>
            <a:ext cx="1232384" cy="332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Тулунский</a:t>
            </a: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филиал ИОПНД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76" name="Прямая со стрелкой 75"/>
          <p:cNvCxnSpPr>
            <a:cxnSpLocks/>
            <a:stCxn id="73" idx="3"/>
            <a:endCxn id="52" idx="1"/>
          </p:cNvCxnSpPr>
          <p:nvPr/>
        </p:nvCxnSpPr>
        <p:spPr bwMode="auto">
          <a:xfrm>
            <a:off x="2555924" y="3152417"/>
            <a:ext cx="1544490" cy="1532845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 bwMode="auto">
          <a:xfrm>
            <a:off x="1323540" y="3394358"/>
            <a:ext cx="1232384" cy="332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Черемхововский</a:t>
            </a: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филиал ИОПНД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80" name="Прямая со стрелкой 79"/>
          <p:cNvCxnSpPr>
            <a:cxnSpLocks/>
            <a:stCxn id="79" idx="3"/>
            <a:endCxn id="51" idx="2"/>
          </p:cNvCxnSpPr>
          <p:nvPr/>
        </p:nvCxnSpPr>
        <p:spPr bwMode="auto">
          <a:xfrm>
            <a:off x="2555924" y="3560558"/>
            <a:ext cx="1966495" cy="2056457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 bwMode="auto">
          <a:xfrm>
            <a:off x="1328759" y="3806924"/>
            <a:ext cx="1232969" cy="332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Усольский</a:t>
            </a: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филиал ИОПНД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91" name="Прямая со стрелкой 90"/>
          <p:cNvCxnSpPr>
            <a:cxnSpLocks/>
            <a:stCxn id="90" idx="3"/>
            <a:endCxn id="50" idx="2"/>
          </p:cNvCxnSpPr>
          <p:nvPr/>
        </p:nvCxnSpPr>
        <p:spPr bwMode="auto">
          <a:xfrm>
            <a:off x="2561728" y="3973124"/>
            <a:ext cx="2268952" cy="1775718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/>
          <p:cNvSpPr txBox="1"/>
          <p:nvPr/>
        </p:nvSpPr>
        <p:spPr bwMode="auto">
          <a:xfrm>
            <a:off x="1334988" y="4208750"/>
            <a:ext cx="1232384" cy="3323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Ангарскский</a:t>
            </a: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 филиал ИОПНД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00" name="TextBox 99"/>
          <p:cNvSpPr txBox="1"/>
          <p:nvPr/>
        </p:nvSpPr>
        <p:spPr bwMode="auto">
          <a:xfrm>
            <a:off x="1350233" y="5243423"/>
            <a:ext cx="1235015" cy="4324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ru-RU" sz="97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ИОПНД, Иркутск</a:t>
            </a:r>
          </a:p>
          <a:p>
            <a:pPr algn="ctr">
              <a:lnSpc>
                <a:spcPct val="80000"/>
              </a:lnSpc>
              <a:defRPr/>
            </a:pP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01" name="Прямая со стрелкой 100"/>
          <p:cNvCxnSpPr>
            <a:cxnSpLocks/>
            <a:stCxn id="99" idx="3"/>
            <a:endCxn id="48" idx="7"/>
          </p:cNvCxnSpPr>
          <p:nvPr/>
        </p:nvCxnSpPr>
        <p:spPr bwMode="auto">
          <a:xfrm>
            <a:off x="2567372" y="4374950"/>
            <a:ext cx="2666368" cy="1307289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 bwMode="auto">
          <a:xfrm>
            <a:off x="4384999" y="1472368"/>
            <a:ext cx="1231799" cy="572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ОГБУЗ «Тайшетская районная больница»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13" name="TextBox 112"/>
          <p:cNvSpPr txBox="1"/>
          <p:nvPr/>
        </p:nvSpPr>
        <p:spPr bwMode="auto">
          <a:xfrm>
            <a:off x="6133081" y="1460037"/>
            <a:ext cx="1230630" cy="572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ОГБУЗ «Железногорская районная больница»</a:t>
            </a:r>
            <a:endParaRPr lang="ru-RU" sz="813" b="1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14" name="Прямая со стрелкой 113"/>
          <p:cNvCxnSpPr>
            <a:cxnSpLocks/>
            <a:endCxn id="115" idx="7"/>
          </p:cNvCxnSpPr>
          <p:nvPr/>
        </p:nvCxnSpPr>
        <p:spPr bwMode="auto">
          <a:xfrm rot="5399978">
            <a:off x="5153205" y="2098247"/>
            <a:ext cx="1773640" cy="1703375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/>
          <p:cNvCxnSpPr>
            <a:cxnSpLocks/>
            <a:stCxn id="111" idx="3"/>
            <a:endCxn id="4" idx="7"/>
          </p:cNvCxnSpPr>
          <p:nvPr/>
        </p:nvCxnSpPr>
        <p:spPr bwMode="auto">
          <a:xfrm flipH="1">
            <a:off x="3686701" y="1758600"/>
            <a:ext cx="1930097" cy="2046707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 bwMode="auto">
          <a:xfrm>
            <a:off x="2057463" y="5804061"/>
            <a:ext cx="1230630" cy="572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ОГБУЗ «Нижнеудинская районная больница»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23" name="TextBox 122"/>
          <p:cNvSpPr txBox="1"/>
          <p:nvPr/>
        </p:nvSpPr>
        <p:spPr bwMode="auto">
          <a:xfrm>
            <a:off x="3572901" y="5773199"/>
            <a:ext cx="1230630" cy="572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ОГБУЗ «Заларинская районная больница»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24" name="Прямая со стрелкой 123"/>
          <p:cNvCxnSpPr>
            <a:cxnSpLocks/>
            <a:stCxn id="120" idx="3"/>
            <a:endCxn id="110" idx="3"/>
          </p:cNvCxnSpPr>
          <p:nvPr/>
        </p:nvCxnSpPr>
        <p:spPr bwMode="auto">
          <a:xfrm flipV="1">
            <a:off x="3288093" y="4812563"/>
            <a:ext cx="309198" cy="1277730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/>
          <p:cNvCxnSpPr>
            <a:cxnSpLocks/>
            <a:stCxn id="123" idx="3"/>
            <a:endCxn id="119" idx="4"/>
          </p:cNvCxnSpPr>
          <p:nvPr/>
        </p:nvCxnSpPr>
        <p:spPr bwMode="auto">
          <a:xfrm flipH="1" flipV="1">
            <a:off x="4393414" y="5324496"/>
            <a:ext cx="410117" cy="734935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 bwMode="auto">
          <a:xfrm>
            <a:off x="9301543" y="1465568"/>
            <a:ext cx="1230630" cy="572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ОГБУЗ «Районная больница </a:t>
            </a:r>
            <a:r>
              <a:rPr lang="ru-RU" sz="975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г.Бодайбо</a:t>
            </a: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»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31" name="Прямая со стрелкой 130"/>
          <p:cNvCxnSpPr>
            <a:cxnSpLocks/>
          </p:cNvCxnSpPr>
          <p:nvPr/>
        </p:nvCxnSpPr>
        <p:spPr bwMode="auto">
          <a:xfrm flipH="1">
            <a:off x="8733933" y="1938884"/>
            <a:ext cx="666207" cy="923062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 bwMode="auto">
          <a:xfrm>
            <a:off x="7691260" y="1455661"/>
            <a:ext cx="1230630" cy="572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ОГБУЗ «Казачинско-Ленская районная больница»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35" name="Прямая со стрелкой 134"/>
          <p:cNvCxnSpPr>
            <a:cxnSpLocks/>
            <a:stCxn id="132" idx="1"/>
            <a:endCxn id="112" idx="7"/>
          </p:cNvCxnSpPr>
          <p:nvPr/>
        </p:nvCxnSpPr>
        <p:spPr bwMode="auto">
          <a:xfrm flipH="1">
            <a:off x="6601868" y="1741893"/>
            <a:ext cx="1089392" cy="2349937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TextBox 138"/>
          <p:cNvSpPr txBox="1"/>
          <p:nvPr/>
        </p:nvSpPr>
        <p:spPr bwMode="auto">
          <a:xfrm>
            <a:off x="7247211" y="5395571"/>
            <a:ext cx="1230630" cy="572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ОГБУЗ «Слюдянская районная больница»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40" name="Прямая со стрелкой 139"/>
          <p:cNvCxnSpPr>
            <a:cxnSpLocks/>
            <a:stCxn id="139" idx="1"/>
          </p:cNvCxnSpPr>
          <p:nvPr/>
        </p:nvCxnSpPr>
        <p:spPr bwMode="auto">
          <a:xfrm rot="10799990" flipV="1">
            <a:off x="5389898" y="5673147"/>
            <a:ext cx="1857312" cy="246344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 bwMode="auto">
          <a:xfrm>
            <a:off x="7213884" y="4576540"/>
            <a:ext cx="1230630" cy="5724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ОГБУЗ «Саянская городская больница»</a:t>
            </a:r>
            <a:endParaRPr lang="ru-RU" sz="813" b="1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47" name="Прямая со стрелкой 146"/>
          <p:cNvCxnSpPr>
            <a:cxnSpLocks/>
          </p:cNvCxnSpPr>
          <p:nvPr/>
        </p:nvCxnSpPr>
        <p:spPr bwMode="auto">
          <a:xfrm flipH="1">
            <a:off x="4670615" y="4876105"/>
            <a:ext cx="2525301" cy="157132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 bwMode="auto">
          <a:xfrm>
            <a:off x="9184072" y="4997381"/>
            <a:ext cx="1895968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975" b="1">
                <a:latin typeface="Times New Roman"/>
                <a:cs typeface="Times New Roman"/>
              </a:rPr>
              <a:t>медицинская помощь </a:t>
            </a:r>
            <a:endParaRPr sz="1463"/>
          </a:p>
          <a:p>
            <a:pPr>
              <a:defRPr/>
            </a:pPr>
            <a:r>
              <a:rPr lang="ru-RU" sz="975" b="1">
                <a:latin typeface="Times New Roman"/>
                <a:cs typeface="Times New Roman"/>
              </a:rPr>
              <a:t>в амбулаторных условиях  – </a:t>
            </a:r>
            <a:endParaRPr sz="1463"/>
          </a:p>
          <a:p>
            <a:pPr>
              <a:defRPr/>
            </a:pPr>
            <a:r>
              <a:rPr lang="ru-RU" sz="975" b="1">
                <a:latin typeface="Times New Roman"/>
                <a:cs typeface="Times New Roman"/>
              </a:rPr>
              <a:t>1 уровень</a:t>
            </a:r>
          </a:p>
        </p:txBody>
      </p:sp>
      <p:sp>
        <p:nvSpPr>
          <p:cNvPr id="106" name="Овал 105"/>
          <p:cNvSpPr/>
          <p:nvPr/>
        </p:nvSpPr>
        <p:spPr bwMode="auto">
          <a:xfrm>
            <a:off x="8814024" y="5084399"/>
            <a:ext cx="215733" cy="1886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4" name="Овал 3"/>
          <p:cNvSpPr/>
          <p:nvPr/>
        </p:nvSpPr>
        <p:spPr bwMode="auto">
          <a:xfrm>
            <a:off x="3502561" y="3773141"/>
            <a:ext cx="215733" cy="219642"/>
          </a:xfrm>
          <a:prstGeom prst="ellipse">
            <a:avLst/>
          </a:prstGeom>
          <a:gradFill>
            <a:gsLst>
              <a:gs pos="0">
                <a:srgbClr val="FF0000"/>
              </a:gs>
              <a:gs pos="52000">
                <a:srgbClr val="EB260F"/>
              </a:gs>
              <a:gs pos="58000">
                <a:srgbClr val="C0772E"/>
              </a:gs>
              <a:gs pos="100000">
                <a:srgbClr val="92D050"/>
              </a:gs>
            </a:gsLst>
            <a:lin ang="10800000" scaled="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63"/>
          </a:p>
        </p:txBody>
      </p:sp>
      <p:sp>
        <p:nvSpPr>
          <p:cNvPr id="109" name="Овал 108"/>
          <p:cNvSpPr/>
          <p:nvPr/>
        </p:nvSpPr>
        <p:spPr bwMode="auto">
          <a:xfrm>
            <a:off x="8814024" y="5654525"/>
            <a:ext cx="215733" cy="219642"/>
          </a:xfrm>
          <a:prstGeom prst="ellipse">
            <a:avLst/>
          </a:prstGeom>
          <a:gradFill>
            <a:gsLst>
              <a:gs pos="0">
                <a:srgbClr val="FF0000"/>
              </a:gs>
              <a:gs pos="52000">
                <a:srgbClr val="EB260F"/>
              </a:gs>
              <a:gs pos="58000">
                <a:srgbClr val="C0772E"/>
              </a:gs>
              <a:gs pos="100000">
                <a:srgbClr val="92D050"/>
              </a:gs>
            </a:gsLst>
            <a:lin ang="10800000" scaled="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63"/>
          </a:p>
        </p:txBody>
      </p:sp>
      <p:sp>
        <p:nvSpPr>
          <p:cNvPr id="110" name="Овал 109"/>
          <p:cNvSpPr/>
          <p:nvPr/>
        </p:nvSpPr>
        <p:spPr bwMode="auto">
          <a:xfrm>
            <a:off x="3565698" y="4625087"/>
            <a:ext cx="215733" cy="219642"/>
          </a:xfrm>
          <a:prstGeom prst="ellipse">
            <a:avLst/>
          </a:prstGeom>
          <a:gradFill>
            <a:gsLst>
              <a:gs pos="0">
                <a:srgbClr val="FF0000"/>
              </a:gs>
              <a:gs pos="52000">
                <a:srgbClr val="EB260F"/>
              </a:gs>
              <a:gs pos="58000">
                <a:srgbClr val="C0772E"/>
              </a:gs>
              <a:gs pos="100000">
                <a:srgbClr val="92D050"/>
              </a:gs>
            </a:gsLst>
            <a:lin ang="10800000" scaled="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63"/>
          </a:p>
        </p:txBody>
      </p:sp>
      <p:sp>
        <p:nvSpPr>
          <p:cNvPr id="112" name="Овал 111"/>
          <p:cNvSpPr/>
          <p:nvPr/>
        </p:nvSpPr>
        <p:spPr bwMode="auto">
          <a:xfrm>
            <a:off x="6417728" y="4059664"/>
            <a:ext cx="215733" cy="219642"/>
          </a:xfrm>
          <a:prstGeom prst="ellipse">
            <a:avLst/>
          </a:prstGeom>
          <a:gradFill>
            <a:gsLst>
              <a:gs pos="0">
                <a:srgbClr val="FF0000"/>
              </a:gs>
              <a:gs pos="52000">
                <a:srgbClr val="EB260F"/>
              </a:gs>
              <a:gs pos="58000">
                <a:srgbClr val="C0772E"/>
              </a:gs>
              <a:gs pos="100000">
                <a:srgbClr val="92D050"/>
              </a:gs>
            </a:gsLst>
            <a:lin ang="10800000" scaled="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63"/>
          </a:p>
        </p:txBody>
      </p:sp>
      <p:sp>
        <p:nvSpPr>
          <p:cNvPr id="115" name="Овал 114"/>
          <p:cNvSpPr/>
          <p:nvPr/>
        </p:nvSpPr>
        <p:spPr bwMode="auto">
          <a:xfrm>
            <a:off x="5004199" y="3804589"/>
            <a:ext cx="215733" cy="219642"/>
          </a:xfrm>
          <a:prstGeom prst="ellipse">
            <a:avLst/>
          </a:prstGeom>
          <a:gradFill>
            <a:gsLst>
              <a:gs pos="0">
                <a:srgbClr val="FF0000"/>
              </a:gs>
              <a:gs pos="52000">
                <a:srgbClr val="EB260F"/>
              </a:gs>
              <a:gs pos="58000">
                <a:srgbClr val="C0772E"/>
              </a:gs>
              <a:gs pos="100000">
                <a:srgbClr val="92D050"/>
              </a:gs>
            </a:gsLst>
            <a:lin ang="10800000" scaled="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63"/>
          </a:p>
        </p:txBody>
      </p:sp>
      <p:sp>
        <p:nvSpPr>
          <p:cNvPr id="116" name="Овал 115"/>
          <p:cNvSpPr/>
          <p:nvPr/>
        </p:nvSpPr>
        <p:spPr bwMode="auto">
          <a:xfrm>
            <a:off x="4494735" y="4965196"/>
            <a:ext cx="201532" cy="195127"/>
          </a:xfrm>
          <a:prstGeom prst="ellipse">
            <a:avLst/>
          </a:prstGeom>
          <a:gradFill>
            <a:gsLst>
              <a:gs pos="0">
                <a:srgbClr val="FF0000"/>
              </a:gs>
              <a:gs pos="52000">
                <a:srgbClr val="EB260F"/>
              </a:gs>
              <a:gs pos="58000">
                <a:srgbClr val="C0772E"/>
              </a:gs>
              <a:gs pos="100000">
                <a:srgbClr val="92D050"/>
              </a:gs>
            </a:gsLst>
            <a:lin ang="10800000" scaled="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63"/>
          </a:p>
        </p:txBody>
      </p:sp>
      <p:sp>
        <p:nvSpPr>
          <p:cNvPr id="118" name="Овал 117"/>
          <p:cNvSpPr/>
          <p:nvPr/>
        </p:nvSpPr>
        <p:spPr bwMode="auto">
          <a:xfrm>
            <a:off x="8504626" y="2822547"/>
            <a:ext cx="201532" cy="195127"/>
          </a:xfrm>
          <a:prstGeom prst="ellipse">
            <a:avLst/>
          </a:prstGeom>
          <a:gradFill>
            <a:gsLst>
              <a:gs pos="0">
                <a:srgbClr val="FF0000"/>
              </a:gs>
              <a:gs pos="52000">
                <a:srgbClr val="EB260F"/>
              </a:gs>
              <a:gs pos="58000">
                <a:srgbClr val="C0772E"/>
              </a:gs>
              <a:gs pos="100000">
                <a:srgbClr val="92D050"/>
              </a:gs>
            </a:gsLst>
            <a:lin ang="10800000" scaled="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63"/>
          </a:p>
        </p:txBody>
      </p:sp>
      <p:sp>
        <p:nvSpPr>
          <p:cNvPr id="119" name="Овал 118"/>
          <p:cNvSpPr/>
          <p:nvPr/>
        </p:nvSpPr>
        <p:spPr bwMode="auto">
          <a:xfrm>
            <a:off x="4292648" y="5129369"/>
            <a:ext cx="201532" cy="195127"/>
          </a:xfrm>
          <a:prstGeom prst="ellipse">
            <a:avLst/>
          </a:prstGeom>
          <a:gradFill>
            <a:gsLst>
              <a:gs pos="0">
                <a:srgbClr val="FF0000"/>
              </a:gs>
              <a:gs pos="52000">
                <a:srgbClr val="EB260F"/>
              </a:gs>
              <a:gs pos="58000">
                <a:srgbClr val="C0772E"/>
              </a:gs>
              <a:gs pos="100000">
                <a:srgbClr val="92D050"/>
              </a:gs>
            </a:gsLst>
            <a:lin ang="10800000" scaled="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63"/>
          </a:p>
        </p:txBody>
      </p:sp>
      <p:sp>
        <p:nvSpPr>
          <p:cNvPr id="121" name="Овал 120"/>
          <p:cNvSpPr/>
          <p:nvPr/>
        </p:nvSpPr>
        <p:spPr bwMode="auto">
          <a:xfrm>
            <a:off x="4953028" y="5984227"/>
            <a:ext cx="201532" cy="195127"/>
          </a:xfrm>
          <a:prstGeom prst="ellipse">
            <a:avLst/>
          </a:prstGeom>
          <a:gradFill>
            <a:gsLst>
              <a:gs pos="0">
                <a:srgbClr val="FF0000"/>
              </a:gs>
              <a:gs pos="52000">
                <a:srgbClr val="EB260F"/>
              </a:gs>
              <a:gs pos="58000">
                <a:srgbClr val="C0772E"/>
              </a:gs>
              <a:gs pos="100000">
                <a:srgbClr val="92D050"/>
              </a:gs>
            </a:gsLst>
            <a:lin ang="10800000" scaled="0"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463"/>
          </a:p>
        </p:txBody>
      </p:sp>
      <p:sp>
        <p:nvSpPr>
          <p:cNvPr id="126" name="TextBox 125"/>
          <p:cNvSpPr txBox="1"/>
          <p:nvPr/>
        </p:nvSpPr>
        <p:spPr bwMode="auto">
          <a:xfrm>
            <a:off x="1329317" y="4643314"/>
            <a:ext cx="1230630" cy="4524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Усть-Ордынское психоневрологическое отделение </a:t>
            </a:r>
            <a:endParaRPr lang="ru-RU" sz="813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cxnSp>
        <p:nvCxnSpPr>
          <p:cNvPr id="129" name="Прямая со стрелкой 128"/>
          <p:cNvCxnSpPr>
            <a:cxnSpLocks/>
            <a:stCxn id="126" idx="3"/>
            <a:endCxn id="155" idx="1"/>
          </p:cNvCxnSpPr>
          <p:nvPr/>
        </p:nvCxnSpPr>
        <p:spPr bwMode="auto">
          <a:xfrm>
            <a:off x="2559947" y="4869530"/>
            <a:ext cx="3070501" cy="649286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Овал 132"/>
          <p:cNvSpPr/>
          <p:nvPr/>
        </p:nvSpPr>
        <p:spPr bwMode="auto">
          <a:xfrm>
            <a:off x="5367272" y="5514708"/>
            <a:ext cx="215733" cy="18863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36" name="Овал 135"/>
          <p:cNvSpPr/>
          <p:nvPr/>
        </p:nvSpPr>
        <p:spPr bwMode="auto">
          <a:xfrm>
            <a:off x="4480478" y="4259787"/>
            <a:ext cx="215733" cy="188632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37" name="Овал 136"/>
          <p:cNvSpPr/>
          <p:nvPr/>
        </p:nvSpPr>
        <p:spPr bwMode="auto">
          <a:xfrm>
            <a:off x="5674159" y="3965347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38" name="Овал 137"/>
          <p:cNvSpPr/>
          <p:nvPr/>
        </p:nvSpPr>
        <p:spPr bwMode="auto">
          <a:xfrm>
            <a:off x="4852570" y="4622421"/>
            <a:ext cx="159063" cy="159901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41" name="Овал 140"/>
          <p:cNvSpPr/>
          <p:nvPr/>
        </p:nvSpPr>
        <p:spPr bwMode="auto">
          <a:xfrm>
            <a:off x="5145953" y="5271499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43" name="Овал 142"/>
          <p:cNvSpPr/>
          <p:nvPr/>
        </p:nvSpPr>
        <p:spPr bwMode="auto">
          <a:xfrm>
            <a:off x="4488932" y="4761820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44" name="Овал 143"/>
          <p:cNvSpPr/>
          <p:nvPr/>
        </p:nvSpPr>
        <p:spPr bwMode="auto">
          <a:xfrm>
            <a:off x="5685100" y="4512498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45" name="Овал 144"/>
          <p:cNvSpPr/>
          <p:nvPr/>
        </p:nvSpPr>
        <p:spPr bwMode="auto">
          <a:xfrm>
            <a:off x="6359574" y="3657579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48" name="Овал 147"/>
          <p:cNvSpPr/>
          <p:nvPr/>
        </p:nvSpPr>
        <p:spPr bwMode="auto">
          <a:xfrm>
            <a:off x="6070671" y="4908831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49" name="Овал 148"/>
          <p:cNvSpPr/>
          <p:nvPr/>
        </p:nvSpPr>
        <p:spPr bwMode="auto">
          <a:xfrm>
            <a:off x="4226635" y="5420014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50" name="Овал 149"/>
          <p:cNvSpPr/>
          <p:nvPr/>
        </p:nvSpPr>
        <p:spPr bwMode="auto">
          <a:xfrm>
            <a:off x="5164609" y="4587898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51" name="Овал 150"/>
          <p:cNvSpPr/>
          <p:nvPr/>
        </p:nvSpPr>
        <p:spPr bwMode="auto">
          <a:xfrm>
            <a:off x="5126914" y="5801632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52" name="Овал 151"/>
          <p:cNvSpPr/>
          <p:nvPr/>
        </p:nvSpPr>
        <p:spPr bwMode="auto">
          <a:xfrm>
            <a:off x="5069657" y="5418513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53" name="Овал 152"/>
          <p:cNvSpPr/>
          <p:nvPr/>
        </p:nvSpPr>
        <p:spPr bwMode="auto">
          <a:xfrm>
            <a:off x="4779389" y="5350077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54" name="Овал 153"/>
          <p:cNvSpPr/>
          <p:nvPr/>
        </p:nvSpPr>
        <p:spPr bwMode="auto">
          <a:xfrm>
            <a:off x="4855535" y="5153427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51" name="Овал 50"/>
          <p:cNvSpPr/>
          <p:nvPr/>
        </p:nvSpPr>
        <p:spPr bwMode="auto">
          <a:xfrm>
            <a:off x="4522419" y="5522699"/>
            <a:ext cx="215733" cy="188632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55" name="Овал 154"/>
          <p:cNvSpPr/>
          <p:nvPr/>
        </p:nvSpPr>
        <p:spPr bwMode="auto">
          <a:xfrm>
            <a:off x="5606135" y="5497287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sp>
        <p:nvSpPr>
          <p:cNvPr id="156" name="Овал 155"/>
          <p:cNvSpPr/>
          <p:nvPr/>
        </p:nvSpPr>
        <p:spPr bwMode="auto">
          <a:xfrm>
            <a:off x="5565753" y="5766276"/>
            <a:ext cx="166020" cy="14701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63" b="1"/>
          </a:p>
        </p:txBody>
      </p:sp>
      <p:cxnSp>
        <p:nvCxnSpPr>
          <p:cNvPr id="103" name="Прямая со стрелкой 102"/>
          <p:cNvCxnSpPr>
            <a:cxnSpLocks/>
            <a:stCxn id="100" idx="3"/>
          </p:cNvCxnSpPr>
          <p:nvPr/>
        </p:nvCxnSpPr>
        <p:spPr bwMode="auto">
          <a:xfrm>
            <a:off x="2585248" y="5459669"/>
            <a:ext cx="2813080" cy="335585"/>
          </a:xfrm>
          <a:prstGeom prst="straightConnector1">
            <a:avLst/>
          </a:prstGeom>
          <a:ln w="25400" cmpd="sng">
            <a:solidFill>
              <a:schemeClr val="tx2">
                <a:lumMod val="75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56834799" name="Рисунок 175683479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143002" y="4886488"/>
            <a:ext cx="342583" cy="197911"/>
          </a:xfrm>
          <a:prstGeom prst="rect">
            <a:avLst/>
          </a:prstGeom>
        </p:spPr>
      </p:pic>
      <p:pic>
        <p:nvPicPr>
          <p:cNvPr id="77" name="Picture 4" descr="Министерство здравоохранения Иркутской области | Irkutsk">
            <a:extLst>
              <a:ext uri="{FF2B5EF4-FFF2-40B4-BE49-F238E27FC236}">
                <a16:creationId xmlns:a16="http://schemas.microsoft.com/office/drawing/2014/main" id="{3EC801F9-2730-24D8-F407-B613DAFA10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49" y="37019"/>
            <a:ext cx="630194" cy="63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Скругленный прямоугольник 80"/>
          <p:cNvSpPr/>
          <p:nvPr/>
        </p:nvSpPr>
        <p:spPr>
          <a:xfrm>
            <a:off x="1210960" y="568159"/>
            <a:ext cx="3031993" cy="697919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731" tIns="41911" rIns="78232" bIns="4191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</a:rPr>
              <a:t>Круглосуточные стационарные койки</a:t>
            </a:r>
            <a:r>
              <a:rPr lang="ru-RU" sz="1600" b="1" kern="1200" dirty="0">
                <a:solidFill>
                  <a:schemeClr val="tx1"/>
                </a:solidFill>
              </a:rPr>
              <a:t> - </a:t>
            </a:r>
            <a:r>
              <a:rPr lang="ru-RU" sz="1600" b="1" dirty="0">
                <a:solidFill>
                  <a:schemeClr val="tx1"/>
                </a:solidFill>
              </a:rPr>
              <a:t>373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 bwMode="auto">
          <a:xfrm>
            <a:off x="4771673" y="553910"/>
            <a:ext cx="3031993" cy="697919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731" tIns="41911" rIns="78232" bIns="4191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</a:rPr>
              <a:t>Койки дневных стационаров</a:t>
            </a:r>
            <a:r>
              <a:rPr lang="ru-RU" sz="1600" b="1" kern="1200" dirty="0">
                <a:solidFill>
                  <a:schemeClr val="tx1"/>
                </a:solidFill>
              </a:rPr>
              <a:t> 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</a:rPr>
              <a:t>125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 bwMode="auto">
          <a:xfrm>
            <a:off x="8336307" y="553909"/>
            <a:ext cx="3031993" cy="697919"/>
          </a:xfrm>
          <a:prstGeom prst="round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0731" tIns="41911" rIns="78232" bIns="41911" numCol="1" spcCol="1270" anchor="ctr" anchorCtr="0">
            <a:noAutofit/>
          </a:bodyPr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>
                <a:solidFill>
                  <a:schemeClr val="tx1"/>
                </a:solidFill>
              </a:rPr>
              <a:t>Койки медицинской реабилитации </a:t>
            </a:r>
            <a:r>
              <a:rPr lang="ru-RU" sz="1600" b="1" kern="1200" dirty="0">
                <a:solidFill>
                  <a:schemeClr val="tx1"/>
                </a:solidFill>
              </a:rPr>
              <a:t>- </a:t>
            </a:r>
            <a:r>
              <a:rPr lang="ru-RU" sz="1600" b="1" dirty="0">
                <a:solidFill>
                  <a:schemeClr val="tx1"/>
                </a:solidFill>
              </a:rPr>
              <a:t>40</a:t>
            </a:r>
            <a:endParaRPr lang="ru-RU" sz="1600" b="1" kern="1200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 bwMode="auto">
          <a:xfrm>
            <a:off x="2187808" y="1435838"/>
            <a:ext cx="1235015" cy="5724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endParaRPr lang="ru-RU" sz="975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ИОПБ № 1, Иркутск </a:t>
            </a:r>
            <a:b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</a:br>
            <a:r>
              <a:rPr lang="ru-RU" sz="975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(ДЕТИ)</a:t>
            </a:r>
          </a:p>
        </p:txBody>
      </p:sp>
    </p:spTree>
    <p:extLst>
      <p:ext uri="{BB962C8B-B14F-4D97-AF65-F5344CB8AC3E}">
        <p14:creationId xmlns:p14="http://schemas.microsoft.com/office/powerpoint/2010/main" val="1875118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963" y="258592"/>
            <a:ext cx="11665258" cy="76233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ПАМЯТКА О ПОРЯДКЕ ПРОХОЖДЕНИЯ В МЕДИЦИНСКИХ ОРГАНИЗАЦИЯХ ИРКУТСКОЙ ОБЛАСТИ ЛЕЧЕНИЯ, МЕДИЦИНСКОЙ РЕАБИЛИТАЦИИ НЕСОВЕРШЕННОЛЕТНИХ, РОДИТЕЛЕЙ, ПОТРЕБЛЯЮЩИХ НАРКОТИЧЕСКИЕ СРЕДСТВА И ПСИХОТРОПНЫЕ ВЕЩЕСТВА</a:t>
            </a: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l="34343" t="15273" r="35049" b="17828"/>
          <a:stretch/>
        </p:blipFill>
        <p:spPr bwMode="auto">
          <a:xfrm>
            <a:off x="210321" y="1020931"/>
            <a:ext cx="3971062" cy="5468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34861" t="23407" r="35880" b="8366"/>
          <a:stretch/>
        </p:blipFill>
        <p:spPr bwMode="auto">
          <a:xfrm>
            <a:off x="4181383" y="1020931"/>
            <a:ext cx="4145835" cy="55645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35070" t="23739" r="35464" b="7537"/>
          <a:stretch/>
        </p:blipFill>
        <p:spPr bwMode="auto">
          <a:xfrm>
            <a:off x="8229599" y="1020931"/>
            <a:ext cx="3728622" cy="56994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415100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7115</TotalTime>
  <Words>157</Words>
  <Application>Microsoft Office PowerPoint</Application>
  <PresentationFormat>Широкоэкранный</PresentationFormat>
  <Paragraphs>31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Roboto</vt:lpstr>
      <vt:lpstr>Times New Roman</vt:lpstr>
      <vt:lpstr>Тема Office</vt:lpstr>
      <vt:lpstr>ОРГАНИЗАЦИЯ ОКАЗАНИЯ СПЕЦИАЛИЗИРОВАННОЙ НАРКОЛОГИЧЕСКОЙ ПОМОЩИ</vt:lpstr>
      <vt:lpstr>ПАМЯТКА О ПОРЯДКЕ ПРОХОЖДЕНИЯ В МЕДИЦИНСКИХ ОРГАНИЗАЦИЯХ ИРКУТСКОЙ ОБЛАСТИ ЛЕЧЕНИЯ, МЕДИЦИНСКОЙ РЕАБИЛИТАЦИИ НЕСОВЕРШЕННОЛЕТНИХ, РОДИТЕЛЕЙ, ПОТРЕБЛЯЮЩИХ НАРКОТИЧЕСКИЕ СРЕДСТВА И ПСИХОТРОПНЫЕ ВЕЩЕСТВА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невыполнении объемов  медицинской помощи за 6 месяцев 2024 г</dc:title>
  <dc:creator>Татьяна Новицкая</dc:creator>
  <cp:lastModifiedBy>Дмитриева Ольга Александровна</cp:lastModifiedBy>
  <cp:revision>185</cp:revision>
  <cp:lastPrinted>2025-12-23T05:42:09Z</cp:lastPrinted>
  <dcterms:created xsi:type="dcterms:W3CDTF">2024-07-28T06:55:57Z</dcterms:created>
  <dcterms:modified xsi:type="dcterms:W3CDTF">2026-03-24T07:36:43Z</dcterms:modified>
</cp:coreProperties>
</file>