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79767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547" userDrawn="1">
          <p15:clr>
            <a:srgbClr val="A4A3A4"/>
          </p15:clr>
        </p15:guide>
        <p15:guide id="2" pos="5155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411" autoAdjust="0"/>
  </p:normalViewPr>
  <p:slideViewPr>
    <p:cSldViewPr snapToGrid="0">
      <p:cViewPr varScale="1">
        <p:scale>
          <a:sx n="110" d="100"/>
          <a:sy n="110" d="100"/>
        </p:scale>
        <p:origin x="576" y="102"/>
      </p:cViewPr>
      <p:guideLst>
        <p:guide pos="2547"/>
        <p:guide pos="5155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6351" cy="494973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730" y="2"/>
            <a:ext cx="2946351" cy="494973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r">
              <a:defRPr sz="1200"/>
            </a:lvl1pPr>
          </a:lstStyle>
          <a:p>
            <a:fld id="{E48ADD1C-C1EB-45D9-8E37-8BC68778B6E2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33488"/>
            <a:ext cx="5927725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6" tIns="45718" rIns="91436" bIns="4571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930" y="4751111"/>
            <a:ext cx="5437821" cy="3887272"/>
          </a:xfrm>
          <a:prstGeom prst="rect">
            <a:avLst/>
          </a:prstGeom>
        </p:spPr>
        <p:txBody>
          <a:bodyPr vert="horz" lIns="91436" tIns="45718" rIns="91436" bIns="4571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7692"/>
            <a:ext cx="2946351" cy="494973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730" y="9377692"/>
            <a:ext cx="2946351" cy="494973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r">
              <a:defRPr sz="1200"/>
            </a:lvl1pPr>
          </a:lstStyle>
          <a:p>
            <a:fld id="{F4F38264-E503-46E7-8C85-0B736D812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306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F38264-E503-46E7-8C85-0B736D81279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607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D326-22DA-497D-8123-9C1ED3995463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2C7-3E71-46FE-8B4A-C01536A1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6682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D326-22DA-497D-8123-9C1ED3995463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2C7-3E71-46FE-8B4A-C01536A1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749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D326-22DA-497D-8123-9C1ED3995463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2C7-3E71-46FE-8B4A-C01536A1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54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D326-22DA-497D-8123-9C1ED3995463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2C7-3E71-46FE-8B4A-C01536A1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54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D326-22DA-497D-8123-9C1ED3995463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2C7-3E71-46FE-8B4A-C01536A1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9025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D326-22DA-497D-8123-9C1ED3995463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2C7-3E71-46FE-8B4A-C01536A1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461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D326-22DA-497D-8123-9C1ED3995463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2C7-3E71-46FE-8B4A-C01536A1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074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D326-22DA-497D-8123-9C1ED3995463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2C7-3E71-46FE-8B4A-C01536A1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931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D326-22DA-497D-8123-9C1ED3995463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2C7-3E71-46FE-8B4A-C01536A1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3023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D326-22DA-497D-8123-9C1ED3995463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2C7-3E71-46FE-8B4A-C01536A1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8102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8D326-22DA-497D-8123-9C1ED3995463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962C7-3E71-46FE-8B4A-C01536A1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9198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8D326-22DA-497D-8123-9C1ED3995463}" type="datetimeFigureOut">
              <a:rPr lang="ru-RU" smtClean="0"/>
              <a:t>01.06.2020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962C7-3E71-46FE-8B4A-C01536A1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845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irkobl.ru/sites/society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4212983" y="631385"/>
            <a:ext cx="761532" cy="1197409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136849">
            <a:off x="7997637" y="2395628"/>
            <a:ext cx="3973063" cy="3577514"/>
          </a:xfrm>
          <a:prstGeom prst="rect">
            <a:avLst/>
          </a:prstGeom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8508693" y="2734503"/>
            <a:ext cx="2838576" cy="1316042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факта невозможности проживания детей-сирот в ранее занимаемых жилых помещениях, нанимателями или членами семей нанимателей по договорам социального найма либо собственниками которых они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</a:t>
            </a:r>
            <a:endParaRPr lang="ru-RU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8293243" y="785185"/>
            <a:ext cx="3826954" cy="19617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</a:t>
            </a: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статье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Закона Иркутской области </a:t>
            </a:r>
            <a:b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28 декабря 2012 года № 164-ОЗ </a:t>
            </a:r>
            <a:b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 порядке обеспечения детей-сирот и детей, оставшихся без попечения родителей, лиц из числа детей-сирот и детей, оставшихся без попечения родителей, жилыми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помещениями в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Иркутской области»</a:t>
            </a:r>
          </a:p>
          <a:p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077200" y="-52756"/>
            <a:ext cx="4305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социального развития, опеки и попечительства Иркутской области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-160867" y="-9967"/>
            <a:ext cx="44317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Жилое помещение непригодно для проживания 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62065" y="2585"/>
            <a:ext cx="414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Общая площадь жилого помещения, приходящаяся на одно лицо, проживающее в данном жилом помещении, меньше учетной нормы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794" y="508031"/>
            <a:ext cx="4147299" cy="270997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90000"/>
              </a:lnSpc>
            </a:pPr>
            <a:r>
              <a:rPr lang="ru-RU" sz="105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Обратиться </a:t>
            </a:r>
            <a:r>
              <a:rPr lang="ru-RU" sz="105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администрацию муниципального </a:t>
            </a:r>
            <a:r>
              <a:rPr lang="ru-RU" sz="105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</a:t>
            </a:r>
            <a:r>
              <a:rPr lang="ru-RU" sz="105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месту нахождения жилого </a:t>
            </a:r>
            <a:r>
              <a:rPr lang="ru-RU" sz="105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помещения </a:t>
            </a:r>
            <a:r>
              <a:rPr lang="ru-RU" sz="105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заявлением и </a:t>
            </a:r>
            <a:r>
              <a:rPr lang="ru-RU" sz="105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документами:</a:t>
            </a:r>
          </a:p>
          <a:p>
            <a:pPr algn="just">
              <a:lnSpc>
                <a:spcPct val="90000"/>
              </a:lnSpc>
            </a:pP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</a:t>
            </a:r>
            <a:endParaRPr lang="ru-RU" sz="105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lnSpc>
                <a:spcPct val="90000"/>
              </a:lnSpc>
              <a:buFontTx/>
              <a:buChar char="-"/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окумент, удостоверяющий личность;</a:t>
            </a:r>
          </a:p>
          <a:p>
            <a:pPr>
              <a:lnSpc>
                <a:spcPct val="90000"/>
              </a:lnSpc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копии правоустанавливающих документов на жилое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помещение (в случае если право не зарегистрировано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Едином государственном реестре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недвижимости);</a:t>
            </a:r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заключение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специализированной организации, проводившей обследование многоквартирного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дома (в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постановки вопроса о признании многоквартирного дома аварийным и подлежащим сносу или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реконструкции)</a:t>
            </a:r>
          </a:p>
          <a:p>
            <a:pPr>
              <a:lnSpc>
                <a:spcPct val="90000"/>
              </a:lnSpc>
            </a:pP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ВПРАВЕ</a:t>
            </a:r>
          </a:p>
          <a:p>
            <a:pPr>
              <a:lnSpc>
                <a:spcPct val="90000"/>
              </a:lnSpc>
            </a:pP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сведения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Единого государственного реестра прав на недвижимое имущество и сделок с ним о правах на жилое помещение;</a:t>
            </a:r>
          </a:p>
          <a:p>
            <a:pPr>
              <a:lnSpc>
                <a:spcPct val="90000"/>
              </a:lnSpc>
            </a:pP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технический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 жилого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помещения;</a:t>
            </a:r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заключения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(акты)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органа государственного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жилищного (строительного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надзора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(контроля)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 случае установления органом местного самоуправления такой необходимости)</a:t>
            </a:r>
            <a:endParaRPr lang="ru-RU" sz="10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8557" y="3178839"/>
            <a:ext cx="3372862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105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получения акта и заключения межведомственной комиссии о признании жилого помещения непригодным для проживания</a:t>
            </a:r>
            <a:endParaRPr lang="ru-RU" sz="105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034" y="3825304"/>
            <a:ext cx="4197992" cy="300082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ru-RU" sz="105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Обратиться </a:t>
            </a:r>
            <a:r>
              <a:rPr lang="ru-RU" sz="105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 опеки и попечительства </a:t>
            </a:r>
            <a:r>
              <a:rPr lang="ru-RU" sz="105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месту нахождения жилого помещения с заявлением и документами</a:t>
            </a:r>
            <a:r>
              <a:rPr lang="ru-RU" sz="105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105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</a:t>
            </a:r>
            <a:endParaRPr lang="ru-RU" sz="105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документ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удостоверяющий личность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гражданина;</a:t>
            </a:r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документ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подтверждающий наличие или отсутствие права собственности на жилое помещение – справка БТИ, договор купли-продажи с отметкой о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регистрации (в случае если права не регистрировались в Едином государственном реестре недвижимости).</a:t>
            </a:r>
          </a:p>
          <a:p>
            <a:pPr algn="just">
              <a:lnSpc>
                <a:spcPct val="90000"/>
              </a:lnSpc>
            </a:pP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ВПРАВЕ</a:t>
            </a:r>
          </a:p>
          <a:p>
            <a:pPr algn="just">
              <a:lnSpc>
                <a:spcPct val="90000"/>
              </a:lnSpc>
            </a:pP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050" dirty="0" smtClean="0">
                <a:latin typeface="Times New Roman" panose="02020603050405020304" pitchFamily="18" charset="0"/>
              </a:rPr>
              <a:t>документ органа </a:t>
            </a:r>
            <a:r>
              <a:rPr lang="ru-RU" sz="1050" dirty="0">
                <a:latin typeface="Times New Roman" panose="02020603050405020304" pitchFamily="18" charset="0"/>
              </a:rPr>
              <a:t>опеки и попечительства, подтверждающий принадлежность </a:t>
            </a:r>
            <a:r>
              <a:rPr lang="ru-RU" sz="1050" dirty="0" smtClean="0">
                <a:latin typeface="Times New Roman" panose="02020603050405020304" pitchFamily="18" charset="0"/>
              </a:rPr>
              <a:t>к </a:t>
            </a:r>
            <a:r>
              <a:rPr lang="ru-RU" sz="1050" dirty="0">
                <a:latin typeface="Times New Roman" panose="02020603050405020304" pitchFamily="18" charset="0"/>
              </a:rPr>
              <a:t>категории детей-сирот;</a:t>
            </a:r>
          </a:p>
          <a:p>
            <a:pPr algn="just">
              <a:lnSpc>
                <a:spcPct val="90000"/>
              </a:lnSpc>
            </a:pPr>
            <a:r>
              <a:rPr lang="ru-RU" sz="1050" dirty="0">
                <a:latin typeface="Times New Roman" panose="02020603050405020304" pitchFamily="18" charset="0"/>
              </a:rPr>
              <a:t>- сведения из Единого государственного реестра прав на недвижимое имущество и сделок с ним о правах на жилое </a:t>
            </a:r>
            <a:r>
              <a:rPr lang="ru-RU" sz="1050" dirty="0" smtClean="0">
                <a:latin typeface="Times New Roman" panose="02020603050405020304" pitchFamily="18" charset="0"/>
              </a:rPr>
              <a:t>помещение;</a:t>
            </a:r>
            <a:endParaRPr lang="ru-RU" sz="1050" dirty="0">
              <a:latin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ru-RU" sz="1050" dirty="0" smtClean="0">
                <a:latin typeface="Times New Roman" panose="02020603050405020304" pitchFamily="18" charset="0"/>
              </a:rPr>
              <a:t>- документ органа </a:t>
            </a:r>
            <a:r>
              <a:rPr lang="ru-RU" sz="1050" dirty="0">
                <a:latin typeface="Times New Roman" panose="02020603050405020304" pitchFamily="18" charset="0"/>
              </a:rPr>
              <a:t>опеки и попечительства о сохранении права пользования жилым </a:t>
            </a:r>
            <a:r>
              <a:rPr lang="ru-RU" sz="1050" dirty="0" smtClean="0">
                <a:latin typeface="Times New Roman" panose="02020603050405020304" pitchFamily="18" charset="0"/>
              </a:rPr>
              <a:t>помещением;</a:t>
            </a:r>
          </a:p>
          <a:p>
            <a:pPr algn="just">
              <a:lnSpc>
                <a:spcPct val="90000"/>
              </a:lnSpc>
            </a:pPr>
            <a:r>
              <a:rPr lang="ru-RU" sz="1050" dirty="0" smtClean="0">
                <a:latin typeface="Times New Roman" panose="02020603050405020304" pitchFamily="18" charset="0"/>
              </a:rPr>
              <a:t>- </a:t>
            </a:r>
            <a:r>
              <a:rPr lang="ru-RU" sz="1050" dirty="0">
                <a:latin typeface="Times New Roman" panose="02020603050405020304" pitchFamily="18" charset="0"/>
              </a:rPr>
              <a:t>документ, подтверждающий право пользования жилым помещением по договору социального </a:t>
            </a:r>
            <a:r>
              <a:rPr lang="ru-RU" sz="1050" dirty="0" smtClean="0">
                <a:latin typeface="Times New Roman" panose="02020603050405020304" pitchFamily="18" charset="0"/>
              </a:rPr>
              <a:t>найма, </a:t>
            </a:r>
            <a:r>
              <a:rPr lang="ru-RU" sz="1050" dirty="0">
                <a:latin typeface="Times New Roman" panose="02020603050405020304" pitchFamily="18" charset="0"/>
              </a:rPr>
              <a:t>выданный органом местного самоуправления </a:t>
            </a:r>
            <a:r>
              <a:rPr lang="ru-RU" sz="1050" dirty="0" smtClean="0">
                <a:latin typeface="Times New Roman" panose="02020603050405020304" pitchFamily="18" charset="0"/>
              </a:rPr>
              <a:t>(договор </a:t>
            </a:r>
            <a:r>
              <a:rPr lang="ru-RU" sz="1050" dirty="0">
                <a:latin typeface="Times New Roman" panose="02020603050405020304" pitchFamily="18" charset="0"/>
              </a:rPr>
              <a:t>социального найма или ордер</a:t>
            </a:r>
            <a:r>
              <a:rPr lang="ru-RU" sz="1050" dirty="0" smtClean="0">
                <a:latin typeface="Times New Roman" panose="02020603050405020304" pitchFamily="18" charset="0"/>
              </a:rPr>
              <a:t>)</a:t>
            </a:r>
            <a:endParaRPr lang="ru-RU" sz="1050" dirty="0">
              <a:latin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ru-RU" sz="1050" dirty="0" smtClean="0">
                <a:latin typeface="Times New Roman" panose="02020603050405020304" pitchFamily="18" charset="0"/>
              </a:rPr>
              <a:t>- документ, подтверждающий, </a:t>
            </a:r>
            <a:r>
              <a:rPr lang="ru-RU" sz="1050" dirty="0">
                <a:latin typeface="Times New Roman" panose="02020603050405020304" pitchFamily="18" charset="0"/>
              </a:rPr>
              <a:t>что жилое помещение признано непригодным для </a:t>
            </a:r>
            <a:r>
              <a:rPr lang="ru-RU" sz="1050" dirty="0" smtClean="0">
                <a:latin typeface="Times New Roman" panose="02020603050405020304" pitchFamily="18" charset="0"/>
              </a:rPr>
              <a:t>проживания </a:t>
            </a:r>
            <a:endParaRPr lang="ru-RU" sz="10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22774" y="692173"/>
            <a:ext cx="3297706" cy="489133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sz="105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Обратиться </a:t>
            </a:r>
            <a:r>
              <a:rPr lang="ru-RU" sz="105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 опеки и попечительства </a:t>
            </a:r>
            <a:r>
              <a:rPr lang="ru-RU" sz="105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месту нахождения жилого помещения с заявлением и документами</a:t>
            </a:r>
            <a:r>
              <a:rPr lang="ru-RU" sz="105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105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ru-RU" sz="105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</a:t>
            </a:r>
            <a:endParaRPr lang="ru-RU" sz="105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документ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удостоверяющий личность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гражданина;</a:t>
            </a:r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документ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подтверждающий наличие или отсутствие права собственности на жилое помещение – справка БТИ, договор купли-продажи с отметкой о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регистрации (в случае если право не зарегистрировано в Едином государственном реестре недвижимости);</a:t>
            </a:r>
          </a:p>
          <a:p>
            <a:pPr>
              <a:lnSpc>
                <a:spcPct val="90000"/>
              </a:lnSpc>
            </a:pP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технический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(кадастровый) паспорт или справка, подтверждающая размер общей площади жилого помещения (жилых помещений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90000"/>
              </a:lnSpc>
            </a:pPr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ВПРАВЕ</a:t>
            </a:r>
          </a:p>
          <a:p>
            <a:pPr algn="just">
              <a:lnSpc>
                <a:spcPct val="90000"/>
              </a:lnSpc>
            </a:pP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050" dirty="0" smtClean="0">
                <a:latin typeface="Times New Roman" panose="02020603050405020304" pitchFamily="18" charset="0"/>
              </a:rPr>
              <a:t>документ органа </a:t>
            </a:r>
            <a:r>
              <a:rPr lang="ru-RU" sz="1050" dirty="0">
                <a:latin typeface="Times New Roman" panose="02020603050405020304" pitchFamily="18" charset="0"/>
              </a:rPr>
              <a:t>опеки и попечительства, подтверждающий принадлежность </a:t>
            </a:r>
            <a:r>
              <a:rPr lang="ru-RU" sz="1050" dirty="0" smtClean="0">
                <a:latin typeface="Times New Roman" panose="02020603050405020304" pitchFamily="18" charset="0"/>
              </a:rPr>
              <a:t>к </a:t>
            </a:r>
            <a:r>
              <a:rPr lang="ru-RU" sz="1050" dirty="0">
                <a:latin typeface="Times New Roman" panose="02020603050405020304" pitchFamily="18" charset="0"/>
              </a:rPr>
              <a:t>категории детей-сирот;</a:t>
            </a:r>
          </a:p>
          <a:p>
            <a:pPr algn="just">
              <a:lnSpc>
                <a:spcPct val="90000"/>
              </a:lnSpc>
            </a:pPr>
            <a:r>
              <a:rPr lang="ru-RU" sz="1050" dirty="0">
                <a:latin typeface="Times New Roman" panose="02020603050405020304" pitchFamily="18" charset="0"/>
              </a:rPr>
              <a:t>- сведения из Единого государственного реестра прав на недвижимое имущество и сделок с ним о правах на жилое помещение (</a:t>
            </a:r>
            <a:r>
              <a:rPr lang="ru-RU" sz="1050" dirty="0" smtClean="0">
                <a:latin typeface="Times New Roman" panose="02020603050405020304" pitchFamily="18" charset="0"/>
              </a:rPr>
              <a:t>если жилое помещение находится в собственности);</a:t>
            </a:r>
            <a:endParaRPr lang="ru-RU" sz="1050" dirty="0">
              <a:latin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ru-RU" sz="1050" dirty="0" smtClean="0">
                <a:latin typeface="Times New Roman" panose="02020603050405020304" pitchFamily="18" charset="0"/>
              </a:rPr>
              <a:t>- документ органа </a:t>
            </a:r>
            <a:r>
              <a:rPr lang="ru-RU" sz="1050" dirty="0">
                <a:latin typeface="Times New Roman" panose="02020603050405020304" pitchFamily="18" charset="0"/>
              </a:rPr>
              <a:t>опеки и попечительства о сохранении права пользования жилым </a:t>
            </a:r>
            <a:r>
              <a:rPr lang="ru-RU" sz="1050" dirty="0" smtClean="0">
                <a:latin typeface="Times New Roman" panose="02020603050405020304" pitchFamily="18" charset="0"/>
              </a:rPr>
              <a:t>помещением;</a:t>
            </a:r>
          </a:p>
          <a:p>
            <a:pPr algn="just">
              <a:lnSpc>
                <a:spcPct val="90000"/>
              </a:lnSpc>
            </a:pPr>
            <a:r>
              <a:rPr lang="ru-RU" sz="1050" dirty="0" smtClean="0">
                <a:latin typeface="Times New Roman" panose="02020603050405020304" pitchFamily="18" charset="0"/>
              </a:rPr>
              <a:t>- </a:t>
            </a:r>
            <a:r>
              <a:rPr lang="ru-RU" sz="1050" dirty="0">
                <a:latin typeface="Times New Roman" panose="02020603050405020304" pitchFamily="18" charset="0"/>
              </a:rPr>
              <a:t>документ, подтверждающий право пользования жилым помещением по договору социального </a:t>
            </a:r>
            <a:r>
              <a:rPr lang="ru-RU" sz="1050" dirty="0" smtClean="0">
                <a:latin typeface="Times New Roman" panose="02020603050405020304" pitchFamily="18" charset="0"/>
              </a:rPr>
              <a:t>найма, </a:t>
            </a:r>
            <a:r>
              <a:rPr lang="ru-RU" sz="1050" dirty="0">
                <a:latin typeface="Times New Roman" panose="02020603050405020304" pitchFamily="18" charset="0"/>
              </a:rPr>
              <a:t>выданный органом местного самоуправления </a:t>
            </a:r>
            <a:r>
              <a:rPr lang="ru-RU" sz="1050" dirty="0" smtClean="0">
                <a:latin typeface="Times New Roman" panose="02020603050405020304" pitchFamily="18" charset="0"/>
              </a:rPr>
              <a:t>(договор </a:t>
            </a:r>
            <a:r>
              <a:rPr lang="ru-RU" sz="1050" dirty="0">
                <a:latin typeface="Times New Roman" panose="02020603050405020304" pitchFamily="18" charset="0"/>
              </a:rPr>
              <a:t>социального </a:t>
            </a:r>
            <a:r>
              <a:rPr lang="ru-RU" sz="1050" dirty="0" smtClean="0">
                <a:latin typeface="Times New Roman" panose="02020603050405020304" pitchFamily="18" charset="0"/>
              </a:rPr>
              <a:t>найма или ордер);</a:t>
            </a:r>
            <a:endParaRPr lang="ru-RU" sz="1050" dirty="0">
              <a:latin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ru-RU" sz="1050" dirty="0">
                <a:latin typeface="Times New Roman" panose="02020603050405020304" pitchFamily="18" charset="0"/>
              </a:rPr>
              <a:t>- документ, содержащий сведения о гражданах, зарегистрированных по месту жительства в жилом </a:t>
            </a:r>
            <a:r>
              <a:rPr lang="ru-RU" sz="1050" dirty="0" smtClean="0">
                <a:latin typeface="Times New Roman" panose="02020603050405020304" pitchFamily="18" charset="0"/>
              </a:rPr>
              <a:t>помещении</a:t>
            </a:r>
            <a:endParaRPr lang="ru-RU" sz="1050" dirty="0">
              <a:latin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385552" y="5626769"/>
            <a:ext cx="3971926" cy="11702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1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Подробную информацию можно получить в органе опеки и попечительства по месту жительства либо по телефону горячей линии 8 (3952) 25-33-07</a:t>
            </a:r>
            <a:r>
              <a:rPr lang="ru-RU" sz="11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1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8-800-100-22-42</a:t>
            </a:r>
            <a:r>
              <a:rPr lang="ru-RU" sz="11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1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</a:t>
            </a:r>
            <a:r>
              <a:rPr lang="ru-RU" sz="11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также </a:t>
            </a:r>
            <a:r>
              <a:rPr lang="ru-RU" sz="11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</a:t>
            </a:r>
            <a:r>
              <a:rPr lang="ru-RU" sz="11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сайте Министерства социального развития, опеки и попечительства Иркутской области по адресу: </a:t>
            </a:r>
            <a:r>
              <a:rPr lang="ru-RU" sz="11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http://irkobl.ru/sites/society/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407265" y="6068109"/>
            <a:ext cx="3645170" cy="7289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4000"/>
              </a:lnSpc>
              <a:spcBef>
                <a:spcPts val="0"/>
              </a:spcBef>
            </a:pPr>
            <a:r>
              <a:rPr lang="ru-RU" sz="1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(факт невозможности проживания устанавливается в отношении детей-сирот, детей, оставшихся без попечения родителей, лиц из их числа в возрасте от 14 до 23 лет</a:t>
            </a:r>
            <a:r>
              <a:rPr lang="ru-RU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-30762" y="229050"/>
            <a:ext cx="1106393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1450" indent="-171450"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ШАГ 1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-30762" y="3545485"/>
            <a:ext cx="1106393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1450" indent="-1714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ШАГ 2</a:t>
            </a:r>
          </a:p>
        </p:txBody>
      </p:sp>
    </p:spTree>
    <p:extLst>
      <p:ext uri="{BB962C8B-B14F-4D97-AF65-F5344CB8AC3E}">
        <p14:creationId xmlns:p14="http://schemas.microsoft.com/office/powerpoint/2010/main" val="47702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2359" y="4555778"/>
            <a:ext cx="761973" cy="123571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-63147" y="-11443"/>
            <a:ext cx="4161367" cy="439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4000"/>
              </a:lnSpc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 жилом помещении проживают родители, лишенные родительских прав в отношении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детей-сирот</a:t>
            </a:r>
            <a:endParaRPr 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83568" y="15903"/>
            <a:ext cx="4324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 жилом помещении проживают люди, страдающие тяжелыми формами хронических заболеваний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091926" y="13049"/>
            <a:ext cx="3971131" cy="7866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4000"/>
              </a:lnSpc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 жилом помещении проживают граждане, признанные в установленном законодательством порядке недееспособными, ограниченными в дееспособности</a:t>
            </a: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528" y="522635"/>
            <a:ext cx="617458" cy="968841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22204" y="625361"/>
            <a:ext cx="3790666" cy="52860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90000"/>
              </a:lnSpc>
            </a:pPr>
            <a:r>
              <a:rPr lang="ru-RU" sz="105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Обратиться </a:t>
            </a:r>
            <a:r>
              <a:rPr lang="ru-RU" sz="105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05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суд с исковым заявлением о принудительном обмене жилого помещения в соответствии с </a:t>
            </a:r>
            <a:r>
              <a:rPr lang="ru-RU" sz="105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частью 3 статьи 72 Жилищного кодекса Российской Федерации</a:t>
            </a:r>
            <a:endParaRPr lang="ru-RU" sz="105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1067" y="1153967"/>
            <a:ext cx="3197770" cy="35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105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вынесении судом решения об отказе в принудительном обмене жилого помещения</a:t>
            </a:r>
            <a:endParaRPr lang="ru-RU" sz="105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2692" y="1685797"/>
            <a:ext cx="3810178" cy="386156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ru-RU" sz="105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Обратиться </a:t>
            </a:r>
            <a:r>
              <a:rPr lang="ru-RU" sz="105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 опеки и попечительства </a:t>
            </a:r>
            <a:r>
              <a:rPr lang="ru-RU" sz="105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месту нахождения жилого помещения с заявлением и документами</a:t>
            </a:r>
            <a:r>
              <a:rPr lang="ru-RU" sz="105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105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ru-RU" sz="105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</a:t>
            </a:r>
            <a:endParaRPr lang="ru-RU" sz="105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документ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удостоверяющий личность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гражданина;</a:t>
            </a:r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документ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подтверждающий наличие или отсутствие права собственности на жилое помещение – справка БТИ, договор купли-продажи с отметкой о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регистрации (в случае если права не регистрировались в Едином государственном реестре недвижимости);</a:t>
            </a:r>
          </a:p>
          <a:p>
            <a:pPr>
              <a:lnSpc>
                <a:spcPct val="90000"/>
              </a:lnSpc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вступившие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законную силу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суда о лишении родителя (родителей) родительских прав и решение суда об отказе в принудительном обмене жилого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помещения</a:t>
            </a:r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ru-RU" sz="10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ВПРАВЕ</a:t>
            </a:r>
          </a:p>
          <a:p>
            <a:pPr algn="just">
              <a:lnSpc>
                <a:spcPct val="90000"/>
              </a:lnSpc>
            </a:pP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050" dirty="0" smtClean="0">
                <a:latin typeface="Times New Roman" panose="02020603050405020304" pitchFamily="18" charset="0"/>
              </a:rPr>
              <a:t>документ органа </a:t>
            </a:r>
            <a:r>
              <a:rPr lang="ru-RU" sz="1050" dirty="0">
                <a:latin typeface="Times New Roman" panose="02020603050405020304" pitchFamily="18" charset="0"/>
              </a:rPr>
              <a:t>опеки и попечительства, подтверждающий принадлежность </a:t>
            </a:r>
            <a:r>
              <a:rPr lang="ru-RU" sz="1050" dirty="0" smtClean="0">
                <a:latin typeface="Times New Roman" panose="02020603050405020304" pitchFamily="18" charset="0"/>
              </a:rPr>
              <a:t>к </a:t>
            </a:r>
            <a:r>
              <a:rPr lang="ru-RU" sz="1050" dirty="0">
                <a:latin typeface="Times New Roman" panose="02020603050405020304" pitchFamily="18" charset="0"/>
              </a:rPr>
              <a:t>категории детей-сирот;</a:t>
            </a:r>
          </a:p>
          <a:p>
            <a:pPr algn="just">
              <a:lnSpc>
                <a:spcPct val="90000"/>
              </a:lnSpc>
            </a:pPr>
            <a:r>
              <a:rPr lang="ru-RU" sz="1050" dirty="0">
                <a:latin typeface="Times New Roman" panose="02020603050405020304" pitchFamily="18" charset="0"/>
              </a:rPr>
              <a:t>- сведения из Единого государственного реестра прав на недвижимое имущество и сделок с ним о правах на жилое </a:t>
            </a:r>
            <a:r>
              <a:rPr lang="ru-RU" sz="1050" dirty="0" smtClean="0">
                <a:latin typeface="Times New Roman" panose="02020603050405020304" pitchFamily="18" charset="0"/>
              </a:rPr>
              <a:t>помещение;</a:t>
            </a:r>
            <a:endParaRPr lang="ru-RU" sz="1050" dirty="0">
              <a:latin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ru-RU" sz="1050" dirty="0" smtClean="0">
                <a:latin typeface="Times New Roman" panose="02020603050405020304" pitchFamily="18" charset="0"/>
              </a:rPr>
              <a:t>- документ органа </a:t>
            </a:r>
            <a:r>
              <a:rPr lang="ru-RU" sz="1050" dirty="0">
                <a:latin typeface="Times New Roman" panose="02020603050405020304" pitchFamily="18" charset="0"/>
              </a:rPr>
              <a:t>опеки и попечительства о сохранении права пользования жилым </a:t>
            </a:r>
            <a:r>
              <a:rPr lang="ru-RU" sz="1050" dirty="0" smtClean="0">
                <a:latin typeface="Times New Roman" panose="02020603050405020304" pitchFamily="18" charset="0"/>
              </a:rPr>
              <a:t>помещением;</a:t>
            </a:r>
          </a:p>
          <a:p>
            <a:pPr algn="just">
              <a:lnSpc>
                <a:spcPct val="90000"/>
              </a:lnSpc>
            </a:pPr>
            <a:r>
              <a:rPr lang="ru-RU" sz="1050" dirty="0" smtClean="0">
                <a:latin typeface="Times New Roman" panose="02020603050405020304" pitchFamily="18" charset="0"/>
              </a:rPr>
              <a:t>- </a:t>
            </a:r>
            <a:r>
              <a:rPr lang="ru-RU" sz="1050" dirty="0">
                <a:latin typeface="Times New Roman" panose="02020603050405020304" pitchFamily="18" charset="0"/>
              </a:rPr>
              <a:t>документ, подтверждающий право пользования жилым помещением по договору социального </a:t>
            </a:r>
            <a:r>
              <a:rPr lang="ru-RU" sz="1050" dirty="0" smtClean="0">
                <a:latin typeface="Times New Roman" panose="02020603050405020304" pitchFamily="18" charset="0"/>
              </a:rPr>
              <a:t>найма, </a:t>
            </a:r>
            <a:r>
              <a:rPr lang="ru-RU" sz="1050" dirty="0">
                <a:latin typeface="Times New Roman" panose="02020603050405020304" pitchFamily="18" charset="0"/>
              </a:rPr>
              <a:t>выданный органом местного самоуправления </a:t>
            </a:r>
            <a:r>
              <a:rPr lang="ru-RU" sz="1050" dirty="0" smtClean="0">
                <a:latin typeface="Times New Roman" panose="02020603050405020304" pitchFamily="18" charset="0"/>
              </a:rPr>
              <a:t>(договор </a:t>
            </a:r>
            <a:r>
              <a:rPr lang="ru-RU" sz="1050" dirty="0">
                <a:latin typeface="Times New Roman" panose="02020603050405020304" pitchFamily="18" charset="0"/>
              </a:rPr>
              <a:t>социального найма или ордер</a:t>
            </a:r>
            <a:r>
              <a:rPr lang="ru-RU" sz="1050" dirty="0" smtClean="0">
                <a:latin typeface="Times New Roman" panose="02020603050405020304" pitchFamily="18" charset="0"/>
              </a:rPr>
              <a:t>)</a:t>
            </a:r>
            <a:endParaRPr lang="ru-RU" sz="10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306628" y="705933"/>
            <a:ext cx="3740567" cy="430964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sz="105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Обратиться </a:t>
            </a:r>
            <a:r>
              <a:rPr lang="ru-RU" sz="105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 опеки и попечительства </a:t>
            </a:r>
            <a:r>
              <a:rPr lang="ru-RU" sz="105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месту нахождения жилого помещения с заявлением и документами</a:t>
            </a:r>
            <a:r>
              <a:rPr lang="ru-RU" sz="105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105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90000"/>
              </a:lnSpc>
              <a:buFont typeface="Wingdings" panose="05000000000000000000" pitchFamily="2" charset="2"/>
              <a:buChar char="ü"/>
            </a:pPr>
            <a:endParaRPr lang="ru-RU" sz="105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</a:t>
            </a:r>
            <a:endParaRPr lang="ru-RU" sz="105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документ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удостоверяющий личность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гражданина;</a:t>
            </a:r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документ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подтверждающий наличие или отсутствие права собственности на жилое помещение – справка БТИ, договор купли-продажи с отметкой о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регистрации (в случае если права не регистрировались в Едином государственном реестре недвижимости);</a:t>
            </a:r>
          </a:p>
          <a:p>
            <a:pPr marL="171450" indent="-171450">
              <a:lnSpc>
                <a:spcPct val="90000"/>
              </a:lnSpc>
              <a:buFontTx/>
              <a:buChar char="-"/>
            </a:pP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медицинское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 или выписка из медицинской карты, подтверждающая тяжелую форму хронического заболевания, предусмотренного перечнем, утвержденным приказом Министерства здравоохранения РФ от 29.11.2012 №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987н.</a:t>
            </a:r>
          </a:p>
          <a:p>
            <a:pPr marL="171450" indent="-171450">
              <a:lnSpc>
                <a:spcPct val="90000"/>
              </a:lnSpc>
              <a:buFontTx/>
              <a:buChar char="-"/>
            </a:pPr>
            <a:endParaRPr lang="ru-RU" sz="10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ВПРАВЕ</a:t>
            </a:r>
          </a:p>
          <a:p>
            <a:pPr algn="just">
              <a:lnSpc>
                <a:spcPct val="90000"/>
              </a:lnSpc>
            </a:pP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050" dirty="0" smtClean="0">
                <a:latin typeface="Times New Roman" panose="02020603050405020304" pitchFamily="18" charset="0"/>
              </a:rPr>
              <a:t>документ органа </a:t>
            </a:r>
            <a:r>
              <a:rPr lang="ru-RU" sz="1050" dirty="0">
                <a:latin typeface="Times New Roman" panose="02020603050405020304" pitchFamily="18" charset="0"/>
              </a:rPr>
              <a:t>опеки и попечительства, подтверждающий принадлежность </a:t>
            </a:r>
            <a:r>
              <a:rPr lang="ru-RU" sz="1050" dirty="0" smtClean="0">
                <a:latin typeface="Times New Roman" panose="02020603050405020304" pitchFamily="18" charset="0"/>
              </a:rPr>
              <a:t>к </a:t>
            </a:r>
            <a:r>
              <a:rPr lang="ru-RU" sz="1050" dirty="0">
                <a:latin typeface="Times New Roman" panose="02020603050405020304" pitchFamily="18" charset="0"/>
              </a:rPr>
              <a:t>категории детей-сирот;</a:t>
            </a:r>
          </a:p>
          <a:p>
            <a:pPr algn="just">
              <a:lnSpc>
                <a:spcPct val="90000"/>
              </a:lnSpc>
            </a:pPr>
            <a:r>
              <a:rPr lang="ru-RU" sz="1050" dirty="0">
                <a:latin typeface="Times New Roman" panose="02020603050405020304" pitchFamily="18" charset="0"/>
              </a:rPr>
              <a:t>- сведения из Единого государственного реестра прав на недвижимое имущество и сделок с ним о правах на жилое </a:t>
            </a:r>
            <a:r>
              <a:rPr lang="ru-RU" sz="1050" dirty="0" smtClean="0">
                <a:latin typeface="Times New Roman" panose="02020603050405020304" pitchFamily="18" charset="0"/>
              </a:rPr>
              <a:t>помещение;</a:t>
            </a:r>
            <a:endParaRPr lang="ru-RU" sz="1050" dirty="0">
              <a:latin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ru-RU" sz="1050" dirty="0" smtClean="0">
                <a:latin typeface="Times New Roman" panose="02020603050405020304" pitchFamily="18" charset="0"/>
              </a:rPr>
              <a:t>- документ органа </a:t>
            </a:r>
            <a:r>
              <a:rPr lang="ru-RU" sz="1050" dirty="0">
                <a:latin typeface="Times New Roman" panose="02020603050405020304" pitchFamily="18" charset="0"/>
              </a:rPr>
              <a:t>опеки и попечительства о сохранении права пользования жилым </a:t>
            </a:r>
            <a:r>
              <a:rPr lang="ru-RU" sz="1050" dirty="0" smtClean="0">
                <a:latin typeface="Times New Roman" panose="02020603050405020304" pitchFamily="18" charset="0"/>
              </a:rPr>
              <a:t>помещением;</a:t>
            </a:r>
          </a:p>
          <a:p>
            <a:pPr algn="just">
              <a:lnSpc>
                <a:spcPct val="90000"/>
              </a:lnSpc>
            </a:pPr>
            <a:r>
              <a:rPr lang="ru-RU" sz="1050" dirty="0" smtClean="0">
                <a:latin typeface="Times New Roman" panose="02020603050405020304" pitchFamily="18" charset="0"/>
              </a:rPr>
              <a:t>- </a:t>
            </a:r>
            <a:r>
              <a:rPr lang="ru-RU" sz="1050" dirty="0">
                <a:latin typeface="Times New Roman" panose="02020603050405020304" pitchFamily="18" charset="0"/>
              </a:rPr>
              <a:t>документ, подтверждающий право пользования жилым помещением по договору социального </a:t>
            </a:r>
            <a:r>
              <a:rPr lang="ru-RU" sz="1050" dirty="0" smtClean="0">
                <a:latin typeface="Times New Roman" panose="02020603050405020304" pitchFamily="18" charset="0"/>
              </a:rPr>
              <a:t>найма, </a:t>
            </a:r>
            <a:r>
              <a:rPr lang="ru-RU" sz="1050" dirty="0">
                <a:latin typeface="Times New Roman" panose="02020603050405020304" pitchFamily="18" charset="0"/>
              </a:rPr>
              <a:t>выданный органом местного самоуправления </a:t>
            </a:r>
            <a:r>
              <a:rPr lang="ru-RU" sz="1050" dirty="0" smtClean="0">
                <a:latin typeface="Times New Roman" panose="02020603050405020304" pitchFamily="18" charset="0"/>
              </a:rPr>
              <a:t>(договор </a:t>
            </a:r>
            <a:r>
              <a:rPr lang="ru-RU" sz="1050" dirty="0">
                <a:latin typeface="Times New Roman" panose="02020603050405020304" pitchFamily="18" charset="0"/>
              </a:rPr>
              <a:t>социального найма или ордер</a:t>
            </a:r>
            <a:r>
              <a:rPr lang="ru-RU" sz="1050" dirty="0" smtClean="0">
                <a:latin typeface="Times New Roman" panose="02020603050405020304" pitchFamily="18" charset="0"/>
              </a:rPr>
              <a:t>)</a:t>
            </a:r>
            <a:endParaRPr lang="ru-RU" sz="10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506953" y="1185469"/>
            <a:ext cx="3624900" cy="416421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sz="105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Обратиться </a:t>
            </a:r>
            <a:r>
              <a:rPr lang="ru-RU" sz="105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 опеки и попечительства </a:t>
            </a:r>
            <a:r>
              <a:rPr lang="ru-RU" sz="105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месту нахождения жилого помещения с заявлением и документами</a:t>
            </a:r>
            <a:r>
              <a:rPr lang="ru-RU" sz="105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105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ru-RU" sz="105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</a:t>
            </a:r>
            <a:endParaRPr lang="ru-RU" sz="105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документ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удостоверяющий личность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гражданина;</a:t>
            </a:r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документ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подтверждающий наличие или отсутствие права собственности на жилое помещение – справка БТИ, договор купли-продажи с отметкой о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регистрации (в случае если права не регистрировались в Едином государственном реестре недвижимости);</a:t>
            </a:r>
          </a:p>
          <a:p>
            <a:pPr>
              <a:lnSpc>
                <a:spcPct val="90000"/>
              </a:lnSpc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вступившее в законную силу решение суда о признании гражданина недееспособным, ограниченным в дееспособности</a:t>
            </a:r>
          </a:p>
          <a:p>
            <a:pPr algn="just">
              <a:lnSpc>
                <a:spcPct val="90000"/>
              </a:lnSpc>
            </a:pPr>
            <a:endParaRPr lang="ru-RU" sz="105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ВПРАВЕ</a:t>
            </a:r>
          </a:p>
          <a:p>
            <a:pPr algn="just">
              <a:lnSpc>
                <a:spcPct val="90000"/>
              </a:lnSpc>
            </a:pP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050" dirty="0" smtClean="0">
                <a:latin typeface="Times New Roman" panose="02020603050405020304" pitchFamily="18" charset="0"/>
              </a:rPr>
              <a:t>документ органа </a:t>
            </a:r>
            <a:r>
              <a:rPr lang="ru-RU" sz="1050" dirty="0">
                <a:latin typeface="Times New Roman" panose="02020603050405020304" pitchFamily="18" charset="0"/>
              </a:rPr>
              <a:t>опеки и попечительства, подтверждающий принадлежность </a:t>
            </a:r>
            <a:r>
              <a:rPr lang="ru-RU" sz="1050" dirty="0" smtClean="0">
                <a:latin typeface="Times New Roman" panose="02020603050405020304" pitchFamily="18" charset="0"/>
              </a:rPr>
              <a:t>к </a:t>
            </a:r>
            <a:r>
              <a:rPr lang="ru-RU" sz="1050" dirty="0">
                <a:latin typeface="Times New Roman" panose="02020603050405020304" pitchFamily="18" charset="0"/>
              </a:rPr>
              <a:t>категории детей-сирот;</a:t>
            </a:r>
          </a:p>
          <a:p>
            <a:pPr algn="just">
              <a:lnSpc>
                <a:spcPct val="90000"/>
              </a:lnSpc>
            </a:pPr>
            <a:r>
              <a:rPr lang="ru-RU" sz="1050" dirty="0">
                <a:latin typeface="Times New Roman" panose="02020603050405020304" pitchFamily="18" charset="0"/>
              </a:rPr>
              <a:t>- сведения из Единого государственного реестра прав на недвижимое имущество и сделок с ним о правах на жилое </a:t>
            </a:r>
            <a:r>
              <a:rPr lang="ru-RU" sz="1050" dirty="0" smtClean="0">
                <a:latin typeface="Times New Roman" panose="02020603050405020304" pitchFamily="18" charset="0"/>
              </a:rPr>
              <a:t>помещение;</a:t>
            </a:r>
            <a:endParaRPr lang="ru-RU" sz="1050" dirty="0">
              <a:latin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ru-RU" sz="1050" dirty="0" smtClean="0">
                <a:latin typeface="Times New Roman" panose="02020603050405020304" pitchFamily="18" charset="0"/>
              </a:rPr>
              <a:t>- документ органа </a:t>
            </a:r>
            <a:r>
              <a:rPr lang="ru-RU" sz="1050" dirty="0">
                <a:latin typeface="Times New Roman" panose="02020603050405020304" pitchFamily="18" charset="0"/>
              </a:rPr>
              <a:t>опеки и попечительства о сохранении права пользования жилым </a:t>
            </a:r>
            <a:r>
              <a:rPr lang="ru-RU" sz="1050" dirty="0" smtClean="0">
                <a:latin typeface="Times New Roman" panose="02020603050405020304" pitchFamily="18" charset="0"/>
              </a:rPr>
              <a:t>помещением;</a:t>
            </a:r>
          </a:p>
          <a:p>
            <a:pPr algn="just">
              <a:lnSpc>
                <a:spcPct val="90000"/>
              </a:lnSpc>
            </a:pPr>
            <a:r>
              <a:rPr lang="ru-RU" sz="1050" dirty="0" smtClean="0">
                <a:latin typeface="Times New Roman" panose="02020603050405020304" pitchFamily="18" charset="0"/>
              </a:rPr>
              <a:t>- </a:t>
            </a:r>
            <a:r>
              <a:rPr lang="ru-RU" sz="1050" dirty="0">
                <a:latin typeface="Times New Roman" panose="02020603050405020304" pitchFamily="18" charset="0"/>
              </a:rPr>
              <a:t>документ, подтверждающий право пользования жилым помещением по договору социального </a:t>
            </a:r>
            <a:r>
              <a:rPr lang="ru-RU" sz="1050" dirty="0" smtClean="0">
                <a:latin typeface="Times New Roman" panose="02020603050405020304" pitchFamily="18" charset="0"/>
              </a:rPr>
              <a:t>найма, </a:t>
            </a:r>
            <a:r>
              <a:rPr lang="ru-RU" sz="1050" dirty="0">
                <a:latin typeface="Times New Roman" panose="02020603050405020304" pitchFamily="18" charset="0"/>
              </a:rPr>
              <a:t>выданный органом местного самоуправления </a:t>
            </a:r>
            <a:r>
              <a:rPr lang="ru-RU" sz="1050" dirty="0" smtClean="0">
                <a:latin typeface="Times New Roman" panose="02020603050405020304" pitchFamily="18" charset="0"/>
              </a:rPr>
              <a:t>(договор </a:t>
            </a:r>
            <a:r>
              <a:rPr lang="ru-RU" sz="1050" dirty="0">
                <a:latin typeface="Times New Roman" panose="02020603050405020304" pitchFamily="18" charset="0"/>
              </a:rPr>
              <a:t>социального найма или ордер</a:t>
            </a:r>
            <a:r>
              <a:rPr lang="ru-RU" sz="1050" dirty="0" smtClean="0">
                <a:latin typeface="Times New Roman" panose="02020603050405020304" pitchFamily="18" charset="0"/>
              </a:rPr>
              <a:t>)</a:t>
            </a:r>
            <a:endParaRPr lang="ru-RU" sz="10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02692" y="5665295"/>
            <a:ext cx="6044163" cy="115724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115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 опеки и попечительства</a:t>
            </a:r>
            <a:r>
              <a:rPr lang="ru-RU" sz="115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80000"/>
              </a:lnSpc>
            </a:pPr>
            <a:endParaRPr lang="ru-RU" sz="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sz="1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течение </a:t>
            </a:r>
            <a:r>
              <a:rPr lang="ru-RU" sz="11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рабочих </a:t>
            </a:r>
            <a:r>
              <a:rPr lang="ru-RU" sz="11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дней</a:t>
            </a: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 дня обращения рассматривает поступившие заявление и документы и принимает одно из </a:t>
            </a:r>
            <a:r>
              <a:rPr lang="ru-RU" sz="1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решений</a:t>
            </a: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80000"/>
              </a:lnSpc>
            </a:pPr>
            <a:r>
              <a:rPr lang="ru-RU" sz="1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-    об установлении факта невозможности проживания;</a:t>
            </a:r>
          </a:p>
          <a:p>
            <a:pPr>
              <a:lnSpc>
                <a:spcPct val="80000"/>
              </a:lnSpc>
            </a:pPr>
            <a:r>
              <a:rPr lang="ru-RU" sz="1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-    об отказе в </a:t>
            </a:r>
            <a:r>
              <a:rPr lang="ru-RU" sz="1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установлении факта</a:t>
            </a:r>
            <a:endParaRPr lang="ru-RU" sz="1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sz="1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течении </a:t>
            </a:r>
            <a:r>
              <a:rPr lang="ru-RU" sz="11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рабочих дней </a:t>
            </a: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дня принятия соответствующего решения:</a:t>
            </a:r>
          </a:p>
          <a:p>
            <a:pPr algn="just">
              <a:lnSpc>
                <a:spcPct val="80000"/>
              </a:lnSpc>
            </a:pPr>
            <a:r>
              <a:rPr lang="ru-RU" sz="1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ru-RU" sz="1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направляет письменное уведомление по адресу, указанному в </a:t>
            </a:r>
            <a:r>
              <a:rPr lang="ru-RU" sz="11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заявлении</a:t>
            </a:r>
            <a:endParaRPr lang="ru-RU" sz="11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0" y="365497"/>
            <a:ext cx="1106393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1450" indent="-171450"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ШАГ 1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-1" y="1392002"/>
            <a:ext cx="1106393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1450" indent="-171450" algn="just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ШАГ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866685" y="5709345"/>
            <a:ext cx="4994389" cy="106913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92000"/>
              </a:lnSpc>
            </a:pPr>
            <a:r>
              <a:rPr lang="ru-RU" sz="115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факта невозможности проживания в ранее занимаемом жилом помещении является основанием для обращения в орган опеки и попечительства для включения в список детей-сирот и детей, оставшихся без попечения родителей, лиц из их числа, которые подлежат обеспечению жилыми помещениями специализированного жилищного фонда</a:t>
            </a:r>
            <a:endParaRPr lang="ru-RU" sz="115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6176911" y="6121928"/>
            <a:ext cx="689774" cy="24397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505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2764</TotalTime>
  <Words>1210</Words>
  <Application>Microsoft Office PowerPoint</Application>
  <PresentationFormat>Широкоэкранный</PresentationFormat>
  <Paragraphs>103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к статье 4 Закона Иркутской области от 28 декабря 2012 года № 164-ОЗласти</dc:title>
  <dc:creator>Иванов Дмитрий Геннадьевич</dc:creator>
  <cp:lastModifiedBy>Семенова Ирина Валерьевна</cp:lastModifiedBy>
  <cp:revision>121</cp:revision>
  <cp:lastPrinted>2020-06-01T07:20:50Z</cp:lastPrinted>
  <dcterms:created xsi:type="dcterms:W3CDTF">2017-09-26T05:00:03Z</dcterms:created>
  <dcterms:modified xsi:type="dcterms:W3CDTF">2020-06-01T07:58:48Z</dcterms:modified>
</cp:coreProperties>
</file>