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7" r:id="rId3"/>
    <p:sldId id="277" r:id="rId4"/>
    <p:sldId id="295" r:id="rId5"/>
    <p:sldId id="304" r:id="rId6"/>
    <p:sldId id="296" r:id="rId7"/>
    <p:sldId id="289" r:id="rId8"/>
    <p:sldId id="306" r:id="rId9"/>
    <p:sldId id="305" r:id="rId10"/>
    <p:sldId id="290" r:id="rId11"/>
    <p:sldId id="291" r:id="rId12"/>
    <p:sldId id="292" r:id="rId13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52" d="100"/>
          <a:sy n="52" d="100"/>
        </p:scale>
        <p:origin x="227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1600" y="4385369"/>
            <a:ext cx="3429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25600"/>
            <a:ext cx="5657850" cy="287020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500655"/>
            <a:ext cx="4629150" cy="9144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914402"/>
            <a:ext cx="4343400" cy="46735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7200" y="812801"/>
            <a:ext cx="1600200" cy="690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71700" y="914401"/>
            <a:ext cx="3771900" cy="6096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0400" y="5432664"/>
            <a:ext cx="3429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5689824"/>
            <a:ext cx="2800350" cy="97536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0" y="2540000"/>
            <a:ext cx="4526280" cy="3133344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08126" y="877824"/>
            <a:ext cx="2455164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3771900" y="877825"/>
            <a:ext cx="2455164" cy="45762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882635"/>
            <a:ext cx="2455164" cy="853016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8126" y="1828800"/>
            <a:ext cx="2457450" cy="36576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71900" y="882635"/>
            <a:ext cx="2455164" cy="853016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71900" y="1828800"/>
            <a:ext cx="2455164" cy="36576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2480" y="693589"/>
            <a:ext cx="3429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5210" y="693589"/>
            <a:ext cx="3429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96690" y="2366117"/>
            <a:ext cx="3429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1"/>
            <a:ext cx="3257550" cy="4572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50" y="914401"/>
            <a:ext cx="1943100" cy="4572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817034"/>
            <a:ext cx="5029200" cy="339598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4604063"/>
            <a:ext cx="3771900" cy="961072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6514" y="4441952"/>
            <a:ext cx="3429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6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029916" y="1384587"/>
            <a:ext cx="5430465" cy="760931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1821046" y="2861301"/>
            <a:ext cx="7384629" cy="336034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2458466" y="155806"/>
            <a:ext cx="4859522" cy="63396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2930" y="6502400"/>
            <a:ext cx="565785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914402"/>
            <a:ext cx="4572000" cy="487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0631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" y="8206318"/>
            <a:ext cx="342900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" y="7789333"/>
            <a:ext cx="1600200" cy="4064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66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1000" y="1600200"/>
            <a:ext cx="630330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ОГКУСО «Центр социальной помощи семье и детям Тайшетского района</a:t>
            </a:r>
            <a:endParaRPr lang="ru-RU" sz="2000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3600" i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600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Неделя в старшей группе</a:t>
            </a:r>
            <a:endParaRPr lang="ru-RU" sz="3600" i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i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3600" i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600" i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ru-RU" sz="3600" i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600" i="1" cap="all" spc="0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i="1" cap="all" spc="0" dirty="0">
                <a:ln w="0"/>
                <a:effectLst>
                  <a:reflection blurRad="12700" stA="50000" endPos="50000" dist="5000" dir="5400000" sy="-100000" rotWithShape="0"/>
                </a:effectLst>
              </a:rPr>
              <a:t>Воспитатели: </a:t>
            </a:r>
            <a:endParaRPr lang="ru-RU" i="1" cap="all" spc="0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i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i="1" cap="all" spc="0" dirty="0">
                <a:ln w="0"/>
                <a:effectLst>
                  <a:reflection blurRad="12700" stA="50000" endPos="50000" dist="5000" dir="5400000" sy="-100000" rotWithShape="0"/>
                </a:effectLst>
              </a:rPr>
              <a:t>Алферова Е.Н.</a:t>
            </a:r>
          </a:p>
          <a:p>
            <a:pPr algn="ctr"/>
            <a:r>
              <a:rPr lang="ru-RU" i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Слатин Л.В</a:t>
            </a:r>
            <a:r>
              <a:rPr lang="ru-RU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pPr algn="ctr"/>
            <a:r>
              <a:rPr lang="ru-RU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i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Чирич Ю.В.</a:t>
            </a:r>
            <a:endParaRPr lang="ru-RU" i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1400" i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3200" y="8229600"/>
            <a:ext cx="13716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ТАЙШЕТ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933580"/>
            <a:ext cx="5638800" cy="157480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На этой неделе </a:t>
            </a:r>
            <a:r>
              <a:rPr lang="ru-RU" sz="2000" dirty="0" smtClean="0">
                <a:solidFill>
                  <a:schemeClr val="bg1"/>
                </a:solidFill>
              </a:rPr>
              <a:t>педагоги приняли  </a:t>
            </a:r>
            <a:r>
              <a:rPr lang="ru-RU" sz="2000" dirty="0">
                <a:solidFill>
                  <a:schemeClr val="bg1"/>
                </a:solidFill>
              </a:rPr>
              <a:t>участие в цикле </a:t>
            </a:r>
            <a:r>
              <a:rPr lang="ru-RU" sz="2000" dirty="0" err="1" smtClean="0">
                <a:solidFill>
                  <a:schemeClr val="bg1"/>
                </a:solidFill>
              </a:rPr>
              <a:t>вебинаров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по  </a:t>
            </a:r>
            <a:r>
              <a:rPr lang="ru-RU" sz="2000" dirty="0">
                <a:solidFill>
                  <a:schemeClr val="bg1"/>
                </a:solidFill>
              </a:rPr>
              <a:t>темам: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- «Агрессия несовершеннолетних, методы управления и способы помощи»,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- «Разновозрастное детское сообщество как условие социализации детей-сирот»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C98764-98D3-4BB1-BA20-0127A1E8D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819400"/>
            <a:ext cx="64516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0075" y="685800"/>
            <a:ext cx="5657850" cy="838200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chemeClr val="bg1"/>
                </a:solidFill>
                <a:effectLst/>
              </a:rPr>
              <a:t>Рисунки-победители в международном конкурсе «Чудесная страна»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D1B3A6-493C-4732-B8BF-8609C5C23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19199" y="1524000"/>
            <a:ext cx="4664529" cy="34983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65A470-3E9E-4532-8EE8-4C9F8D6E7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37407" y="4998166"/>
            <a:ext cx="4292600" cy="32194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69FAAC-4197-4B15-9F32-F068C02EE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1175" y="4810386"/>
            <a:ext cx="4793347" cy="359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1371600"/>
            <a:ext cx="5657850" cy="1066800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chemeClr val="bg1"/>
                </a:solidFill>
                <a:effectLst/>
              </a:rPr>
              <a:t>Работа продолжается…</a:t>
            </a:r>
          </a:p>
        </p:txBody>
      </p:sp>
      <p:pic>
        <p:nvPicPr>
          <p:cNvPr id="1028" name="Picture 4" descr="https://al-sax.ru/assets/img/136.jpg">
            <a:extLst>
              <a:ext uri="{FF2B5EF4-FFF2-40B4-BE49-F238E27FC236}">
                <a16:creationId xmlns:a16="http://schemas.microsoft.com/office/drawing/2014/main" id="{6613AC0B-F371-4E36-A12A-976DB0B4E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" y="4267200"/>
            <a:ext cx="6637370" cy="393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1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47520" y="15241"/>
            <a:ext cx="4572000" cy="3581401"/>
          </a:xfrm>
        </p:spPr>
        <p:txBody>
          <a:bodyPr/>
          <a:lstStyle/>
          <a:p>
            <a:pPr marL="18288" indent="0">
              <a:buNone/>
            </a:pPr>
            <a:r>
              <a:rPr lang="ru-RU" dirty="0"/>
              <a:t>В рамках программы «Дорога в жизнь» проводится совместная работа воспитателей старшей группы и педагога – психолога по профилактики девиантного поведения, самовольных уходов,  комфортного  проживания, на  снятие эмоционального напряжения воспитанников нашего учреждения.</a:t>
            </a:r>
          </a:p>
        </p:txBody>
      </p:sp>
      <p:pic>
        <p:nvPicPr>
          <p:cNvPr id="7" name="Рисунок 6" descr="E:\Постинтернат\эмблема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1"/>
            <a:ext cx="1899920" cy="13804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" y="7391400"/>
            <a:ext cx="6781800" cy="12192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ru-RU" sz="3000" b="1" i="1" dirty="0">
                <a:solidFill>
                  <a:schemeClr val="bg1"/>
                </a:solidFill>
                <a:effectLst/>
              </a:rPr>
              <a:t/>
            </a:r>
            <a:br>
              <a:rPr lang="ru-RU" sz="3000" b="1" i="1" dirty="0">
                <a:solidFill>
                  <a:schemeClr val="bg1"/>
                </a:solidFill>
                <a:effectLst/>
              </a:rPr>
            </a:br>
            <a:r>
              <a:rPr lang="ru-RU" sz="3000" b="1" i="1" dirty="0">
                <a:solidFill>
                  <a:schemeClr val="bg1"/>
                </a:solidFill>
                <a:effectLst/>
              </a:rPr>
              <a:t/>
            </a:r>
            <a:br>
              <a:rPr lang="ru-RU" sz="3000" b="1" i="1" dirty="0">
                <a:solidFill>
                  <a:schemeClr val="bg1"/>
                </a:solidFill>
                <a:effectLst/>
              </a:rPr>
            </a:br>
            <a:r>
              <a:rPr lang="ru-RU" sz="3000" b="1" i="1" dirty="0">
                <a:solidFill>
                  <a:schemeClr val="bg1"/>
                </a:solidFill>
                <a:effectLst/>
              </a:rPr>
              <a:t/>
            </a:r>
            <a:br>
              <a:rPr lang="ru-RU" sz="3000" b="1" i="1" dirty="0">
                <a:solidFill>
                  <a:schemeClr val="bg1"/>
                </a:solidFill>
                <a:effectLst/>
              </a:rPr>
            </a:br>
            <a:r>
              <a:rPr lang="ru-RU" sz="3000" dirty="0">
                <a:solidFill>
                  <a:schemeClr val="bg1"/>
                </a:solidFill>
                <a:effectLst/>
              </a:rPr>
              <a:t/>
            </a:r>
            <a:br>
              <a:rPr lang="ru-RU" sz="3000" dirty="0">
                <a:solidFill>
                  <a:schemeClr val="bg1"/>
                </a:solidFill>
                <a:effectLst/>
              </a:rPr>
            </a:b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3A0F46-D175-48EE-9697-CC9F7A267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53" y="5825544"/>
            <a:ext cx="4241800" cy="31813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70C098-9A72-4943-8B80-1D19CF1B36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" y="3587311"/>
            <a:ext cx="4056119" cy="30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2000" y="914402"/>
            <a:ext cx="5410200" cy="3886198"/>
          </a:xfrm>
        </p:spPr>
        <p:txBody>
          <a:bodyPr/>
          <a:lstStyle/>
          <a:p>
            <a:pPr marL="18288" indent="0">
              <a:buNone/>
            </a:pPr>
            <a:r>
              <a:rPr lang="ru-RU" b="1" dirty="0">
                <a:effectLst/>
              </a:rPr>
              <a:t>Добровольцы, несмотря на сложившуюся </a:t>
            </a:r>
            <a:r>
              <a:rPr lang="ru-RU" b="1" dirty="0" smtClean="0">
                <a:effectLst/>
              </a:rPr>
              <a:t>ситуацию с </a:t>
            </a:r>
            <a:r>
              <a:rPr lang="ru-RU" b="1" dirty="0" err="1" smtClean="0">
                <a:effectLst/>
              </a:rPr>
              <a:t>короновирусом</a:t>
            </a:r>
            <a:r>
              <a:rPr lang="ru-RU" b="1" dirty="0" smtClean="0">
                <a:effectLst/>
              </a:rPr>
              <a:t>, </a:t>
            </a:r>
            <a:r>
              <a:rPr lang="ru-RU" b="1" dirty="0">
                <a:effectLst/>
              </a:rPr>
              <a:t>продолжают свою деятельность. 21.10.2020 прошла встреча ребят волонтеров «Доброволец» и «Экспресс</a:t>
            </a:r>
            <a:r>
              <a:rPr lang="ru-RU" b="1" dirty="0" smtClean="0">
                <a:effectLst/>
              </a:rPr>
              <a:t>» с </a:t>
            </a:r>
            <a:r>
              <a:rPr lang="ru-RU" b="1" dirty="0">
                <a:effectLst/>
              </a:rPr>
              <a:t>целью обмена сувенирами в знак поддержки и дружеских взаимоотношений, </a:t>
            </a:r>
            <a:r>
              <a:rPr lang="ru-RU" b="1" dirty="0" smtClean="0">
                <a:effectLst/>
              </a:rPr>
              <a:t>пропаганды </a:t>
            </a:r>
            <a:r>
              <a:rPr lang="ru-RU" b="1" dirty="0">
                <a:effectLst/>
              </a:rPr>
              <a:t>добровольческого движения.</a:t>
            </a:r>
            <a:endParaRPr lang="ru-RU" dirty="0"/>
          </a:p>
        </p:txBody>
      </p:sp>
      <p:pic>
        <p:nvPicPr>
          <p:cNvPr id="4" name="Рисунок 3" descr="http://smolensk.library67.ru/files/1030/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55" y="4581331"/>
            <a:ext cx="3657600" cy="3519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1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FE0A3A-6096-47B1-AD70-6EA05F4D8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8" y="155227"/>
            <a:ext cx="3163062" cy="4267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BF5032-B8C3-4DD9-AEA5-BDB52FB53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5" y="4569872"/>
            <a:ext cx="5961418" cy="44189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731225-3E88-47B1-B566-79B37D44ED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76" y="155227"/>
            <a:ext cx="316306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487611-3EF9-48C6-9AA1-75A4F1CBF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17573"/>
            <a:ext cx="6096000" cy="4572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DD02BE-D0AC-4638-8B20-DC7E7289DA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4450" y="-672193"/>
            <a:ext cx="42291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90600" y="0"/>
            <a:ext cx="5410200" cy="1676398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dirty="0"/>
              <a:t>Успешно и интересно проходят спортивные мероприятия в рамках программы «Настольный теннис</a:t>
            </a:r>
            <a:r>
              <a:rPr lang="ru-RU" dirty="0" smtClean="0"/>
              <a:t>»:</a:t>
            </a:r>
          </a:p>
          <a:p>
            <a:pPr marL="18288" indent="0">
              <a:buNone/>
            </a:pPr>
            <a:r>
              <a:rPr lang="ru-RU" dirty="0" smtClean="0"/>
              <a:t>«Старший – младшему»,</a:t>
            </a:r>
          </a:p>
          <a:p>
            <a:pPr marL="18288" indent="0">
              <a:buNone/>
            </a:pPr>
            <a:r>
              <a:rPr lang="ru-RU" dirty="0" smtClean="0"/>
              <a:t>«Турнир среди команд взрослых и детей»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CB77BA-60BC-4823-9B58-C1142AF8DC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6376432" cy="29411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44DDAB-2FAB-46BF-BB41-D7E1D5CDBE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593272"/>
            <a:ext cx="5055116" cy="33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0075" y="838200"/>
            <a:ext cx="5657850" cy="1651000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chemeClr val="bg1"/>
                </a:solidFill>
              </a:rPr>
              <a:t>Ребята продолжают посещать </a:t>
            </a:r>
            <a:r>
              <a:rPr lang="ru-RU" sz="3000" dirty="0" smtClean="0">
                <a:solidFill>
                  <a:schemeClr val="bg1"/>
                </a:solidFill>
              </a:rPr>
              <a:t>онлайн - занятия </a:t>
            </a:r>
            <a:r>
              <a:rPr lang="ru-RU" sz="3000" dirty="0">
                <a:solidFill>
                  <a:schemeClr val="bg1"/>
                </a:solidFill>
              </a:rPr>
              <a:t>по финансовой грамотности. </a:t>
            </a:r>
            <a:br>
              <a:rPr lang="ru-RU" sz="3000" dirty="0">
                <a:solidFill>
                  <a:schemeClr val="bg1"/>
                </a:solidFill>
              </a:rPr>
            </a:br>
            <a:r>
              <a:rPr lang="ru-RU" sz="3000" dirty="0">
                <a:solidFill>
                  <a:schemeClr val="bg1"/>
                </a:solidFill>
              </a:rPr>
              <a:t>22.10.2020 г. Была проведена игра «Мои финансы»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D404AE-0869-471B-9D88-443636EACA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9200"/>
            <a:ext cx="5054600" cy="37909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29DE1F-7202-4610-BF56-2D5C017D6F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886450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2D49D7F-C0AE-4EC4-A3AB-82C59FF40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685800"/>
            <a:ext cx="5657850" cy="1219200"/>
          </a:xfrm>
        </p:spPr>
        <p:txBody>
          <a:bodyPr/>
          <a:lstStyle/>
          <a:p>
            <a:r>
              <a:rPr lang="ru-RU" sz="2800" dirty="0"/>
              <a:t>Занятия:</a:t>
            </a:r>
            <a:br>
              <a:rPr lang="ru-RU" sz="2800" dirty="0"/>
            </a:br>
            <a:r>
              <a:rPr lang="ru-RU" sz="2800" dirty="0"/>
              <a:t> - «Как распорядиться личными доходами»;</a:t>
            </a:r>
            <a:br>
              <a:rPr lang="ru-RU" sz="2800" dirty="0"/>
            </a:br>
            <a:r>
              <a:rPr lang="ru-RU" sz="2800" dirty="0"/>
              <a:t> - «Семейный бюджет»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5B419-1A0C-4EC9-88A8-B373366D3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 r="18459" b="7844"/>
          <a:stretch/>
        </p:blipFill>
        <p:spPr>
          <a:xfrm>
            <a:off x="914400" y="2514600"/>
            <a:ext cx="4876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4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CAD6ADF-9D4A-4F4A-9FB8-5565433E6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685800"/>
            <a:ext cx="5657850" cy="1219200"/>
          </a:xfrm>
        </p:spPr>
        <p:txBody>
          <a:bodyPr/>
          <a:lstStyle/>
          <a:p>
            <a:r>
              <a:rPr lang="ru-RU" sz="2800" dirty="0" smtClean="0"/>
              <a:t>Занятия </a:t>
            </a:r>
            <a:r>
              <a:rPr lang="ru-RU" sz="2800" dirty="0"/>
              <a:t>по профориентации:</a:t>
            </a:r>
            <a:br>
              <a:rPr lang="ru-RU" sz="2800" dirty="0"/>
            </a:br>
            <a:r>
              <a:rPr lang="ru-RU" sz="2800" dirty="0"/>
              <a:t>- «Веселые профессии»</a:t>
            </a:r>
            <a:br>
              <a:rPr lang="ru-RU" sz="2800" dirty="0"/>
            </a:br>
            <a:r>
              <a:rPr lang="ru-RU" sz="2800" dirty="0"/>
              <a:t>- «Ошибки при выборе профессии»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9609F5-3F4C-430C-90FB-74641B5182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1" y="2209800"/>
            <a:ext cx="6402657" cy="29532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55400F-34C5-406D-BF10-DD58FD8D3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5" y="5867400"/>
            <a:ext cx="6402657" cy="29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618</TotalTime>
  <Words>172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Palatino Linotype</vt:lpstr>
      <vt:lpstr>Wingdings</vt:lpstr>
      <vt:lpstr>Базовая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Ребята продолжают посещать онлайн - занятия по финансовой грамотности.  22.10.2020 г. Была проведена игра «Мои финансы»</vt:lpstr>
      <vt:lpstr>Занятия:  - «Как распорядиться личными доходами»;  - «Семейный бюджет»</vt:lpstr>
      <vt:lpstr>Занятия по профориентации: - «Веселые профессии» - «Ошибки при выборе профессии»</vt:lpstr>
      <vt:lpstr>На этой неделе педагоги приняли  участие в цикле вебинаров по  темам:  - «Агрессия несовершеннолетних, методы управления и способы помощи», - «Разновозрастное детское сообщество как условие социализации детей-сирот»</vt:lpstr>
      <vt:lpstr>Рисунки-победители в международном конкурсе «Чудесная страна»</vt:lpstr>
      <vt:lpstr>Работа продолжается…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Лосева Е В</cp:lastModifiedBy>
  <cp:revision>68</cp:revision>
  <dcterms:created xsi:type="dcterms:W3CDTF">2018-10-31T02:56:36Z</dcterms:created>
  <dcterms:modified xsi:type="dcterms:W3CDTF">2020-10-22T09:51:21Z</dcterms:modified>
</cp:coreProperties>
</file>