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rawings/drawing2.xml" ContentType="application/vnd.openxmlformats-officedocument.drawingml.chartshapes+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67.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theme/themeOverride1.xml" ContentType="application/vnd.openxmlformats-officedocument.themeOverride+xml"/>
  <Override PartName="/ppt/notesSlides/notesSlide34.xml" ContentType="application/vnd.openxmlformats-officedocument.presentationml.notesSlide+xml"/>
  <Override PartName="/ppt/notesSlides/notesSlide63.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Default Extension="png" ContentType="image/png"/>
  <Default Extension="bin" ContentType="application/vnd.openxmlformats-officedocument.oleObject"/>
  <Override PartName="/ppt/notesSlides/notesSlide68.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theme/themeOverride2.xml" ContentType="application/vnd.openxmlformats-officedocument.themeOverr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notesSlides/notesSlide71.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Default Extension="vml" ContentType="application/vnd.openxmlformats-officedocument.vmlDrawing"/>
  <Default Extension="gif" ContentType="image/gif"/>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notesSlides/notesSlide4.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notesSlides/notesSlide18.xml" ContentType="application/vnd.openxmlformats-officedocument.presentationml.notesSlide+xml"/>
  <Default Extension="xls" ContentType="application/vnd.ms-excel"/>
  <Override PartName="/ppt/notesSlides/notesSlide36.xml" ContentType="application/vnd.openxmlformats-officedocument.presentationml.notesSlide+xml"/>
  <Default Extension="wmf" ContentType="image/x-wmf"/>
  <Override PartName="/ppt/notesSlides/notesSlide65.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drawings/drawing1.xml" ContentType="application/vnd.openxmlformats-officedocument.drawingml.chartshapes+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5"/>
  </p:notesMasterIdLst>
  <p:sldIdLst>
    <p:sldId id="508" r:id="rId2"/>
    <p:sldId id="509" r:id="rId3"/>
    <p:sldId id="455" r:id="rId4"/>
    <p:sldId id="512" r:id="rId5"/>
    <p:sldId id="452" r:id="rId6"/>
    <p:sldId id="613" r:id="rId7"/>
    <p:sldId id="591" r:id="rId8"/>
    <p:sldId id="453" r:id="rId9"/>
    <p:sldId id="515" r:id="rId10"/>
    <p:sldId id="516" r:id="rId11"/>
    <p:sldId id="615" r:id="rId12"/>
    <p:sldId id="616" r:id="rId13"/>
    <p:sldId id="614" r:id="rId14"/>
    <p:sldId id="617" r:id="rId15"/>
    <p:sldId id="460" r:id="rId16"/>
    <p:sldId id="463" r:id="rId17"/>
    <p:sldId id="462" r:id="rId18"/>
    <p:sldId id="464" r:id="rId19"/>
    <p:sldId id="471" r:id="rId20"/>
    <p:sldId id="527" r:id="rId21"/>
    <p:sldId id="492" r:id="rId22"/>
    <p:sldId id="529" r:id="rId23"/>
    <p:sldId id="530" r:id="rId24"/>
    <p:sldId id="531" r:id="rId25"/>
    <p:sldId id="532" r:id="rId26"/>
    <p:sldId id="537" r:id="rId27"/>
    <p:sldId id="604" r:id="rId28"/>
    <p:sldId id="538" r:id="rId29"/>
    <p:sldId id="539" r:id="rId30"/>
    <p:sldId id="598" r:id="rId31"/>
    <p:sldId id="599" r:id="rId32"/>
    <p:sldId id="597" r:id="rId33"/>
    <p:sldId id="594" r:id="rId34"/>
    <p:sldId id="593" r:id="rId35"/>
    <p:sldId id="600" r:id="rId36"/>
    <p:sldId id="533" r:id="rId37"/>
    <p:sldId id="536" r:id="rId38"/>
    <p:sldId id="534" r:id="rId39"/>
    <p:sldId id="535" r:id="rId40"/>
    <p:sldId id="601" r:id="rId41"/>
    <p:sldId id="540" r:id="rId42"/>
    <p:sldId id="541" r:id="rId43"/>
    <p:sldId id="542" r:id="rId44"/>
    <p:sldId id="543" r:id="rId45"/>
    <p:sldId id="545" r:id="rId46"/>
    <p:sldId id="546" r:id="rId47"/>
    <p:sldId id="547" r:id="rId48"/>
    <p:sldId id="551" r:id="rId49"/>
    <p:sldId id="552" r:id="rId50"/>
    <p:sldId id="553" r:id="rId51"/>
    <p:sldId id="554" r:id="rId52"/>
    <p:sldId id="555" r:id="rId53"/>
    <p:sldId id="556" r:id="rId54"/>
    <p:sldId id="557" r:id="rId55"/>
    <p:sldId id="558" r:id="rId56"/>
    <p:sldId id="560" r:id="rId57"/>
    <p:sldId id="592" r:id="rId58"/>
    <p:sldId id="565" r:id="rId59"/>
    <p:sldId id="566" r:id="rId60"/>
    <p:sldId id="567" r:id="rId61"/>
    <p:sldId id="568" r:id="rId62"/>
    <p:sldId id="569" r:id="rId63"/>
    <p:sldId id="570" r:id="rId64"/>
    <p:sldId id="576" r:id="rId65"/>
    <p:sldId id="577" r:id="rId66"/>
    <p:sldId id="580" r:id="rId67"/>
    <p:sldId id="581" r:id="rId68"/>
    <p:sldId id="582" r:id="rId69"/>
    <p:sldId id="578" r:id="rId70"/>
    <p:sldId id="579" r:id="rId71"/>
    <p:sldId id="583" r:id="rId72"/>
    <p:sldId id="406" r:id="rId73"/>
    <p:sldId id="354" r:id="rId74"/>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32F21"/>
    <a:srgbClr val="003399"/>
    <a:srgbClr val="0000FF"/>
    <a:srgbClr val="0000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470"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file:///\\cdc\project\NCIRD_IHOPS\_Data%20Manager\_Reports\Pop-Rates-FluView\3_Calc%20Rates\2010-11\FluView\Background%20Files\FluView%20-%20Rates%20(template).xls"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oleObject" Target="file:///D:\&#1047;&#1072;&#1073;&#1086;&#1083;&#1077;&#1074;&#1072;&#1077;&#1084;&#1086;&#1089;&#1090;&#1100;%20&#1074;%20&#1057;&#1055;&#1073;\&#1047;&#1072;&#1073;2009-2011&#1072;.xlsx" TargetMode="External"/><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ru-RU"/>
  <c:clrMapOvr bg1="lt1" tx1="dk1" bg2="lt2" tx2="dk2" accent1="accent1" accent2="accent2" accent3="accent3" accent4="accent4" accent5="accent5" accent6="accent6" hlink="hlink" folHlink="folHlink"/>
  <c:chart>
    <c:plotArea>
      <c:layout>
        <c:manualLayout>
          <c:layoutTarget val="inner"/>
          <c:xMode val="edge"/>
          <c:yMode val="edge"/>
          <c:x val="8.8321443073716754E-2"/>
          <c:y val="0.12852382088602571"/>
          <c:w val="0.80382469378827914"/>
          <c:h val="0.68353572470107848"/>
        </c:manualLayout>
      </c:layout>
      <c:lineChart>
        <c:grouping val="standard"/>
        <c:ser>
          <c:idx val="0"/>
          <c:order val="0"/>
          <c:tx>
            <c:v>0-4</c:v>
          </c:tx>
          <c:marker>
            <c:symbol val="none"/>
          </c:marker>
          <c:cat>
            <c:multiLvlStrRef>
              <c:f>'2010-11 (FluSurv-NET)'!$C$4:$D$39</c:f>
              <c:multiLvlStrCache>
                <c:ptCount val="36"/>
                <c:lvl>
                  <c:pt idx="0">
                    <c:v>35</c:v>
                  </c:pt>
                  <c:pt idx="1">
                    <c:v>36</c:v>
                  </c:pt>
                  <c:pt idx="2">
                    <c:v>37</c:v>
                  </c:pt>
                  <c:pt idx="3">
                    <c:v>38</c:v>
                  </c:pt>
                  <c:pt idx="4">
                    <c:v>39</c:v>
                  </c:pt>
                  <c:pt idx="5">
                    <c:v>40</c:v>
                  </c:pt>
                  <c:pt idx="6">
                    <c:v>41</c:v>
                  </c:pt>
                  <c:pt idx="7">
                    <c:v>42</c:v>
                  </c:pt>
                  <c:pt idx="8">
                    <c:v>43</c:v>
                  </c:pt>
                  <c:pt idx="9">
                    <c:v>44</c:v>
                  </c:pt>
                  <c:pt idx="10">
                    <c:v>45</c:v>
                  </c:pt>
                  <c:pt idx="11">
                    <c:v>46</c:v>
                  </c:pt>
                  <c:pt idx="12">
                    <c:v>47</c:v>
                  </c:pt>
                  <c:pt idx="13">
                    <c:v>48</c:v>
                  </c:pt>
                  <c:pt idx="14">
                    <c:v>49</c:v>
                  </c:pt>
                  <c:pt idx="15">
                    <c:v>50</c:v>
                  </c:pt>
                  <c:pt idx="16">
                    <c:v>51</c:v>
                  </c:pt>
                  <c:pt idx="17">
                    <c:v>52</c:v>
                  </c:pt>
                  <c:pt idx="18">
                    <c:v>1</c:v>
                  </c:pt>
                  <c:pt idx="19">
                    <c:v>2</c:v>
                  </c:pt>
                  <c:pt idx="20">
                    <c:v>3</c:v>
                  </c:pt>
                  <c:pt idx="21">
                    <c:v>4</c:v>
                  </c:pt>
                  <c:pt idx="22">
                    <c:v>5</c:v>
                  </c:pt>
                  <c:pt idx="23">
                    <c:v>6</c:v>
                  </c:pt>
                  <c:pt idx="24">
                    <c:v>7</c:v>
                  </c:pt>
                  <c:pt idx="25">
                    <c:v>8</c:v>
                  </c:pt>
                  <c:pt idx="26">
                    <c:v>9</c:v>
                  </c:pt>
                  <c:pt idx="27">
                    <c:v>10</c:v>
                  </c:pt>
                  <c:pt idx="28">
                    <c:v>11</c:v>
                  </c:pt>
                  <c:pt idx="29">
                    <c:v>12</c:v>
                  </c:pt>
                  <c:pt idx="30">
                    <c:v>13</c:v>
                  </c:pt>
                  <c:pt idx="31">
                    <c:v>14</c:v>
                  </c:pt>
                  <c:pt idx="32">
                    <c:v>15</c:v>
                  </c:pt>
                  <c:pt idx="33">
                    <c:v>16</c:v>
                  </c:pt>
                  <c:pt idx="34">
                    <c:v>17</c:v>
                  </c:pt>
                  <c:pt idx="35">
                    <c:v>18</c:v>
                  </c:pt>
                </c:lvl>
                <c:lvl>
                  <c:pt idx="0">
                    <c:v>September</c:v>
                  </c:pt>
                  <c:pt idx="5">
                    <c:v>October</c:v>
                  </c:pt>
                  <c:pt idx="9">
                    <c:v>November</c:v>
                  </c:pt>
                  <c:pt idx="14">
                    <c:v>December</c:v>
                  </c:pt>
                  <c:pt idx="18">
                    <c:v>January</c:v>
                  </c:pt>
                  <c:pt idx="22">
                    <c:v>February</c:v>
                  </c:pt>
                  <c:pt idx="26">
                    <c:v>March</c:v>
                  </c:pt>
                  <c:pt idx="31">
                    <c:v>April</c:v>
                  </c:pt>
                </c:lvl>
              </c:multiLvlStrCache>
            </c:multiLvlStrRef>
          </c:cat>
          <c:val>
            <c:numRef>
              <c:f>'2010-11 (FluSurv-NET)'!$G$4:$G$38</c:f>
              <c:numCache>
                <c:formatCode>0.0000</c:formatCode>
                <c:ptCount val="35"/>
                <c:pt idx="0">
                  <c:v>0</c:v>
                </c:pt>
                <c:pt idx="1">
                  <c:v>0</c:v>
                </c:pt>
                <c:pt idx="2">
                  <c:v>0</c:v>
                </c:pt>
                <c:pt idx="3">
                  <c:v>0</c:v>
                </c:pt>
                <c:pt idx="4">
                  <c:v>0</c:v>
                </c:pt>
                <c:pt idx="5">
                  <c:v>9.7602730533989504E-2</c:v>
                </c:pt>
                <c:pt idx="6">
                  <c:v>0.29280819160196964</c:v>
                </c:pt>
                <c:pt idx="7">
                  <c:v>0.53681501793694153</c:v>
                </c:pt>
                <c:pt idx="8">
                  <c:v>0.829623209538912</c:v>
                </c:pt>
                <c:pt idx="9">
                  <c:v>1.1224314011408782</c:v>
                </c:pt>
                <c:pt idx="10">
                  <c:v>1.366438227475852</c:v>
                </c:pt>
                <c:pt idx="11">
                  <c:v>1.7080477843448185</c:v>
                </c:pt>
                <c:pt idx="12">
                  <c:v>2.0984587064807725</c:v>
                </c:pt>
                <c:pt idx="13">
                  <c:v>2.8792805507526875</c:v>
                </c:pt>
                <c:pt idx="14">
                  <c:v>3.9041092213595792</c:v>
                </c:pt>
                <c:pt idx="15">
                  <c:v>4.8313351614324764</c:v>
                </c:pt>
                <c:pt idx="16">
                  <c:v>5.9049651973063586</c:v>
                </c:pt>
                <c:pt idx="17">
                  <c:v>7.7106157121851631</c:v>
                </c:pt>
                <c:pt idx="18">
                  <c:v>9.4186634965299785</c:v>
                </c:pt>
                <c:pt idx="19">
                  <c:v>11.761129029345723</c:v>
                </c:pt>
                <c:pt idx="20">
                  <c:v>14.396402753763478</c:v>
                </c:pt>
                <c:pt idx="21">
                  <c:v>17.666094226652131</c:v>
                </c:pt>
                <c:pt idx="22">
                  <c:v>21.863011639613632</c:v>
                </c:pt>
                <c:pt idx="23">
                  <c:v>25.474312669371162</c:v>
                </c:pt>
                <c:pt idx="24">
                  <c:v>29.036812333861789</c:v>
                </c:pt>
                <c:pt idx="25">
                  <c:v>33.282531112090403</c:v>
                </c:pt>
                <c:pt idx="26">
                  <c:v>36.308215758644046</c:v>
                </c:pt>
                <c:pt idx="27">
                  <c:v>39.236297674663746</c:v>
                </c:pt>
                <c:pt idx="28">
                  <c:v>41.481160476945348</c:v>
                </c:pt>
                <c:pt idx="29">
                  <c:v>43.238009626557442</c:v>
                </c:pt>
                <c:pt idx="30">
                  <c:v>44.262838297164343</c:v>
                </c:pt>
                <c:pt idx="31">
                  <c:v>44.897256045635125</c:v>
                </c:pt>
                <c:pt idx="32">
                  <c:v>45.531673794106055</c:v>
                </c:pt>
                <c:pt idx="33">
                  <c:v>45.922084716241997</c:v>
                </c:pt>
                <c:pt idx="34">
                  <c:v>46.117290177309997</c:v>
                </c:pt>
              </c:numCache>
            </c:numRef>
          </c:val>
        </c:ser>
        <c:ser>
          <c:idx val="1"/>
          <c:order val="1"/>
          <c:tx>
            <c:v>5-17</c:v>
          </c:tx>
          <c:marker>
            <c:symbol val="none"/>
          </c:marker>
          <c:cat>
            <c:multiLvlStrRef>
              <c:f>'2010-11 (FluSurv-NET)'!$C$4:$D$39</c:f>
              <c:multiLvlStrCache>
                <c:ptCount val="36"/>
                <c:lvl>
                  <c:pt idx="0">
                    <c:v>35</c:v>
                  </c:pt>
                  <c:pt idx="1">
                    <c:v>36</c:v>
                  </c:pt>
                  <c:pt idx="2">
                    <c:v>37</c:v>
                  </c:pt>
                  <c:pt idx="3">
                    <c:v>38</c:v>
                  </c:pt>
                  <c:pt idx="4">
                    <c:v>39</c:v>
                  </c:pt>
                  <c:pt idx="5">
                    <c:v>40</c:v>
                  </c:pt>
                  <c:pt idx="6">
                    <c:v>41</c:v>
                  </c:pt>
                  <c:pt idx="7">
                    <c:v>42</c:v>
                  </c:pt>
                  <c:pt idx="8">
                    <c:v>43</c:v>
                  </c:pt>
                  <c:pt idx="9">
                    <c:v>44</c:v>
                  </c:pt>
                  <c:pt idx="10">
                    <c:v>45</c:v>
                  </c:pt>
                  <c:pt idx="11">
                    <c:v>46</c:v>
                  </c:pt>
                  <c:pt idx="12">
                    <c:v>47</c:v>
                  </c:pt>
                  <c:pt idx="13">
                    <c:v>48</c:v>
                  </c:pt>
                  <c:pt idx="14">
                    <c:v>49</c:v>
                  </c:pt>
                  <c:pt idx="15">
                    <c:v>50</c:v>
                  </c:pt>
                  <c:pt idx="16">
                    <c:v>51</c:v>
                  </c:pt>
                  <c:pt idx="17">
                    <c:v>52</c:v>
                  </c:pt>
                  <c:pt idx="18">
                    <c:v>1</c:v>
                  </c:pt>
                  <c:pt idx="19">
                    <c:v>2</c:v>
                  </c:pt>
                  <c:pt idx="20">
                    <c:v>3</c:v>
                  </c:pt>
                  <c:pt idx="21">
                    <c:v>4</c:v>
                  </c:pt>
                  <c:pt idx="22">
                    <c:v>5</c:v>
                  </c:pt>
                  <c:pt idx="23">
                    <c:v>6</c:v>
                  </c:pt>
                  <c:pt idx="24">
                    <c:v>7</c:v>
                  </c:pt>
                  <c:pt idx="25">
                    <c:v>8</c:v>
                  </c:pt>
                  <c:pt idx="26">
                    <c:v>9</c:v>
                  </c:pt>
                  <c:pt idx="27">
                    <c:v>10</c:v>
                  </c:pt>
                  <c:pt idx="28">
                    <c:v>11</c:v>
                  </c:pt>
                  <c:pt idx="29">
                    <c:v>12</c:v>
                  </c:pt>
                  <c:pt idx="30">
                    <c:v>13</c:v>
                  </c:pt>
                  <c:pt idx="31">
                    <c:v>14</c:v>
                  </c:pt>
                  <c:pt idx="32">
                    <c:v>15</c:v>
                  </c:pt>
                  <c:pt idx="33">
                    <c:v>16</c:v>
                  </c:pt>
                  <c:pt idx="34">
                    <c:v>17</c:v>
                  </c:pt>
                  <c:pt idx="35">
                    <c:v>18</c:v>
                  </c:pt>
                </c:lvl>
                <c:lvl>
                  <c:pt idx="0">
                    <c:v>September</c:v>
                  </c:pt>
                  <c:pt idx="5">
                    <c:v>October</c:v>
                  </c:pt>
                  <c:pt idx="9">
                    <c:v>November</c:v>
                  </c:pt>
                  <c:pt idx="14">
                    <c:v>December</c:v>
                  </c:pt>
                  <c:pt idx="18">
                    <c:v>January</c:v>
                  </c:pt>
                  <c:pt idx="22">
                    <c:v>February</c:v>
                  </c:pt>
                  <c:pt idx="26">
                    <c:v>March</c:v>
                  </c:pt>
                  <c:pt idx="31">
                    <c:v>April</c:v>
                  </c:pt>
                </c:lvl>
              </c:multiLvlStrCache>
            </c:multiLvlStrRef>
          </c:cat>
          <c:val>
            <c:numRef>
              <c:f>'2010-11 (FluSurv-NET)'!$J$4:$J$38</c:f>
              <c:numCache>
                <c:formatCode>0.0000</c:formatCode>
                <c:ptCount val="35"/>
                <c:pt idx="0">
                  <c:v>0</c:v>
                </c:pt>
                <c:pt idx="1">
                  <c:v>0</c:v>
                </c:pt>
                <c:pt idx="2">
                  <c:v>0</c:v>
                </c:pt>
                <c:pt idx="3">
                  <c:v>0</c:v>
                </c:pt>
                <c:pt idx="4">
                  <c:v>0</c:v>
                </c:pt>
                <c:pt idx="5">
                  <c:v>2.01287312880798E-2</c:v>
                </c:pt>
                <c:pt idx="6">
                  <c:v>4.0257462576159378E-2</c:v>
                </c:pt>
                <c:pt idx="7">
                  <c:v>8.0514925152319783E-2</c:v>
                </c:pt>
                <c:pt idx="8">
                  <c:v>0.1409011190165585</c:v>
                </c:pt>
                <c:pt idx="9">
                  <c:v>0.22141604416887842</c:v>
                </c:pt>
                <c:pt idx="10">
                  <c:v>0.2616735067450372</c:v>
                </c:pt>
                <c:pt idx="11">
                  <c:v>0.30193096932119784</c:v>
                </c:pt>
                <c:pt idx="12">
                  <c:v>0.38244589447351596</c:v>
                </c:pt>
                <c:pt idx="13">
                  <c:v>0.52334701349007706</c:v>
                </c:pt>
                <c:pt idx="14">
                  <c:v>0.70450559508279254</c:v>
                </c:pt>
                <c:pt idx="15">
                  <c:v>0.92592163925167281</c:v>
                </c:pt>
                <c:pt idx="16">
                  <c:v>1.1272089521324644</c:v>
                </c:pt>
                <c:pt idx="17">
                  <c:v>1.4492686527417438</c:v>
                </c:pt>
                <c:pt idx="18">
                  <c:v>1.6908134281987097</c:v>
                </c:pt>
                <c:pt idx="19">
                  <c:v>2.0531305913841402</c:v>
                </c:pt>
                <c:pt idx="20">
                  <c:v>2.6167350674503802</c:v>
                </c:pt>
                <c:pt idx="21">
                  <c:v>3.2205970060927815</c:v>
                </c:pt>
                <c:pt idx="22">
                  <c:v>4.0056175263278755</c:v>
                </c:pt>
                <c:pt idx="23">
                  <c:v>4.7302518526987498</c:v>
                </c:pt>
                <c:pt idx="24">
                  <c:v>5.3944999852053828</c:v>
                </c:pt>
                <c:pt idx="25">
                  <c:v>6.3002928931689732</c:v>
                </c:pt>
                <c:pt idx="26">
                  <c:v>7.1456996072683294</c:v>
                </c:pt>
                <c:pt idx="27">
                  <c:v>7.5885316956060791</c:v>
                </c:pt>
                <c:pt idx="28">
                  <c:v>8.031363783943771</c:v>
                </c:pt>
                <c:pt idx="29">
                  <c:v>8.3735522158412632</c:v>
                </c:pt>
                <c:pt idx="30">
                  <c:v>8.5949682600100257</c:v>
                </c:pt>
                <c:pt idx="31">
                  <c:v>8.6956119164504688</c:v>
                </c:pt>
                <c:pt idx="32">
                  <c:v>8.8365130354670267</c:v>
                </c:pt>
                <c:pt idx="33">
                  <c:v>8.8968992293313036</c:v>
                </c:pt>
                <c:pt idx="34">
                  <c:v>8.917027960619345</c:v>
                </c:pt>
              </c:numCache>
            </c:numRef>
          </c:val>
        </c:ser>
        <c:ser>
          <c:idx val="2"/>
          <c:order val="2"/>
          <c:tx>
            <c:v>18-49</c:v>
          </c:tx>
          <c:marker>
            <c:symbol val="none"/>
          </c:marker>
          <c:cat>
            <c:multiLvlStrRef>
              <c:f>'2010-11 (FluSurv-NET)'!$C$4:$D$39</c:f>
              <c:multiLvlStrCache>
                <c:ptCount val="36"/>
                <c:lvl>
                  <c:pt idx="0">
                    <c:v>35</c:v>
                  </c:pt>
                  <c:pt idx="1">
                    <c:v>36</c:v>
                  </c:pt>
                  <c:pt idx="2">
                    <c:v>37</c:v>
                  </c:pt>
                  <c:pt idx="3">
                    <c:v>38</c:v>
                  </c:pt>
                  <c:pt idx="4">
                    <c:v>39</c:v>
                  </c:pt>
                  <c:pt idx="5">
                    <c:v>40</c:v>
                  </c:pt>
                  <c:pt idx="6">
                    <c:v>41</c:v>
                  </c:pt>
                  <c:pt idx="7">
                    <c:v>42</c:v>
                  </c:pt>
                  <c:pt idx="8">
                    <c:v>43</c:v>
                  </c:pt>
                  <c:pt idx="9">
                    <c:v>44</c:v>
                  </c:pt>
                  <c:pt idx="10">
                    <c:v>45</c:v>
                  </c:pt>
                  <c:pt idx="11">
                    <c:v>46</c:v>
                  </c:pt>
                  <c:pt idx="12">
                    <c:v>47</c:v>
                  </c:pt>
                  <c:pt idx="13">
                    <c:v>48</c:v>
                  </c:pt>
                  <c:pt idx="14">
                    <c:v>49</c:v>
                  </c:pt>
                  <c:pt idx="15">
                    <c:v>50</c:v>
                  </c:pt>
                  <c:pt idx="16">
                    <c:v>51</c:v>
                  </c:pt>
                  <c:pt idx="17">
                    <c:v>52</c:v>
                  </c:pt>
                  <c:pt idx="18">
                    <c:v>1</c:v>
                  </c:pt>
                  <c:pt idx="19">
                    <c:v>2</c:v>
                  </c:pt>
                  <c:pt idx="20">
                    <c:v>3</c:v>
                  </c:pt>
                  <c:pt idx="21">
                    <c:v>4</c:v>
                  </c:pt>
                  <c:pt idx="22">
                    <c:v>5</c:v>
                  </c:pt>
                  <c:pt idx="23">
                    <c:v>6</c:v>
                  </c:pt>
                  <c:pt idx="24">
                    <c:v>7</c:v>
                  </c:pt>
                  <c:pt idx="25">
                    <c:v>8</c:v>
                  </c:pt>
                  <c:pt idx="26">
                    <c:v>9</c:v>
                  </c:pt>
                  <c:pt idx="27">
                    <c:v>10</c:v>
                  </c:pt>
                  <c:pt idx="28">
                    <c:v>11</c:v>
                  </c:pt>
                  <c:pt idx="29">
                    <c:v>12</c:v>
                  </c:pt>
                  <c:pt idx="30">
                    <c:v>13</c:v>
                  </c:pt>
                  <c:pt idx="31">
                    <c:v>14</c:v>
                  </c:pt>
                  <c:pt idx="32">
                    <c:v>15</c:v>
                  </c:pt>
                  <c:pt idx="33">
                    <c:v>16</c:v>
                  </c:pt>
                  <c:pt idx="34">
                    <c:v>17</c:v>
                  </c:pt>
                  <c:pt idx="35">
                    <c:v>18</c:v>
                  </c:pt>
                </c:lvl>
                <c:lvl>
                  <c:pt idx="0">
                    <c:v>September</c:v>
                  </c:pt>
                  <c:pt idx="5">
                    <c:v>October</c:v>
                  </c:pt>
                  <c:pt idx="9">
                    <c:v>November</c:v>
                  </c:pt>
                  <c:pt idx="14">
                    <c:v>December</c:v>
                  </c:pt>
                  <c:pt idx="18">
                    <c:v>January</c:v>
                  </c:pt>
                  <c:pt idx="22">
                    <c:v>February</c:v>
                  </c:pt>
                  <c:pt idx="26">
                    <c:v>March</c:v>
                  </c:pt>
                  <c:pt idx="31">
                    <c:v>April</c:v>
                  </c:pt>
                </c:lvl>
              </c:multiLvlStrCache>
            </c:multiLvlStrRef>
          </c:cat>
          <c:val>
            <c:numRef>
              <c:f>'2010-11 (FluSurv-NET)'!$M$4:$M$38</c:f>
              <c:numCache>
                <c:formatCode>0.0000</c:formatCode>
                <c:ptCount val="35"/>
                <c:pt idx="0">
                  <c:v>0</c:v>
                </c:pt>
                <c:pt idx="1">
                  <c:v>0</c:v>
                </c:pt>
                <c:pt idx="2">
                  <c:v>0</c:v>
                </c:pt>
                <c:pt idx="3">
                  <c:v>0</c:v>
                </c:pt>
                <c:pt idx="4">
                  <c:v>0</c:v>
                </c:pt>
                <c:pt idx="5">
                  <c:v>2.2184410127627022E-2</c:v>
                </c:pt>
                <c:pt idx="6">
                  <c:v>3.6974016879378332E-2</c:v>
                </c:pt>
                <c:pt idx="7">
                  <c:v>4.4368820255254023E-2</c:v>
                </c:pt>
                <c:pt idx="8">
                  <c:v>8.8737640510507768E-2</c:v>
                </c:pt>
                <c:pt idx="9">
                  <c:v>0.14050126414163724</c:v>
                </c:pt>
                <c:pt idx="10">
                  <c:v>0.17008047764513964</c:v>
                </c:pt>
                <c:pt idx="11">
                  <c:v>0.24402851140389603</c:v>
                </c:pt>
                <c:pt idx="12">
                  <c:v>0.31797654516265522</c:v>
                </c:pt>
                <c:pt idx="13">
                  <c:v>0.42150379242491132</c:v>
                </c:pt>
                <c:pt idx="14">
                  <c:v>0.59158427007005021</c:v>
                </c:pt>
                <c:pt idx="15">
                  <c:v>0.81342837134632018</c:v>
                </c:pt>
                <c:pt idx="16">
                  <c:v>1.2571165738988601</c:v>
                </c:pt>
                <c:pt idx="17">
                  <c:v>1.6786203663237742</c:v>
                </c:pt>
                <c:pt idx="18">
                  <c:v>2.211046209386816</c:v>
                </c:pt>
                <c:pt idx="19">
                  <c:v>2.7360772490739862</c:v>
                </c:pt>
                <c:pt idx="20">
                  <c:v>3.5273212102926927</c:v>
                </c:pt>
                <c:pt idx="21">
                  <c:v>4.288985958007852</c:v>
                </c:pt>
                <c:pt idx="22">
                  <c:v>5.2798896103752053</c:v>
                </c:pt>
                <c:pt idx="23">
                  <c:v>6.241214049239038</c:v>
                </c:pt>
                <c:pt idx="24">
                  <c:v>7.2986709319892542</c:v>
                </c:pt>
                <c:pt idx="25">
                  <c:v>8.4078914383705889</c:v>
                </c:pt>
                <c:pt idx="26">
                  <c:v>9.1991353995893324</c:v>
                </c:pt>
                <c:pt idx="27">
                  <c:v>9.8720625067940162</c:v>
                </c:pt>
                <c:pt idx="28">
                  <c:v>10.30835590597064</c:v>
                </c:pt>
                <c:pt idx="29">
                  <c:v>10.589358434253914</c:v>
                </c:pt>
                <c:pt idx="30">
                  <c:v>10.759438911899087</c:v>
                </c:pt>
                <c:pt idx="31">
                  <c:v>10.899940176040706</c:v>
                </c:pt>
                <c:pt idx="32">
                  <c:v>10.981283013175322</c:v>
                </c:pt>
                <c:pt idx="33">
                  <c:v>11.055231046934079</c:v>
                </c:pt>
                <c:pt idx="34">
                  <c:v>11.099599867189388</c:v>
                </c:pt>
              </c:numCache>
            </c:numRef>
          </c:val>
        </c:ser>
        <c:ser>
          <c:idx val="3"/>
          <c:order val="3"/>
          <c:tx>
            <c:v>50-64</c:v>
          </c:tx>
          <c:marker>
            <c:symbol val="none"/>
          </c:marker>
          <c:cat>
            <c:multiLvlStrRef>
              <c:f>'2010-11 (FluSurv-NET)'!$C$4:$D$39</c:f>
              <c:multiLvlStrCache>
                <c:ptCount val="36"/>
                <c:lvl>
                  <c:pt idx="0">
                    <c:v>35</c:v>
                  </c:pt>
                  <c:pt idx="1">
                    <c:v>36</c:v>
                  </c:pt>
                  <c:pt idx="2">
                    <c:v>37</c:v>
                  </c:pt>
                  <c:pt idx="3">
                    <c:v>38</c:v>
                  </c:pt>
                  <c:pt idx="4">
                    <c:v>39</c:v>
                  </c:pt>
                  <c:pt idx="5">
                    <c:v>40</c:v>
                  </c:pt>
                  <c:pt idx="6">
                    <c:v>41</c:v>
                  </c:pt>
                  <c:pt idx="7">
                    <c:v>42</c:v>
                  </c:pt>
                  <c:pt idx="8">
                    <c:v>43</c:v>
                  </c:pt>
                  <c:pt idx="9">
                    <c:v>44</c:v>
                  </c:pt>
                  <c:pt idx="10">
                    <c:v>45</c:v>
                  </c:pt>
                  <c:pt idx="11">
                    <c:v>46</c:v>
                  </c:pt>
                  <c:pt idx="12">
                    <c:v>47</c:v>
                  </c:pt>
                  <c:pt idx="13">
                    <c:v>48</c:v>
                  </c:pt>
                  <c:pt idx="14">
                    <c:v>49</c:v>
                  </c:pt>
                  <c:pt idx="15">
                    <c:v>50</c:v>
                  </c:pt>
                  <c:pt idx="16">
                    <c:v>51</c:v>
                  </c:pt>
                  <c:pt idx="17">
                    <c:v>52</c:v>
                  </c:pt>
                  <c:pt idx="18">
                    <c:v>1</c:v>
                  </c:pt>
                  <c:pt idx="19">
                    <c:v>2</c:v>
                  </c:pt>
                  <c:pt idx="20">
                    <c:v>3</c:v>
                  </c:pt>
                  <c:pt idx="21">
                    <c:v>4</c:v>
                  </c:pt>
                  <c:pt idx="22">
                    <c:v>5</c:v>
                  </c:pt>
                  <c:pt idx="23">
                    <c:v>6</c:v>
                  </c:pt>
                  <c:pt idx="24">
                    <c:v>7</c:v>
                  </c:pt>
                  <c:pt idx="25">
                    <c:v>8</c:v>
                  </c:pt>
                  <c:pt idx="26">
                    <c:v>9</c:v>
                  </c:pt>
                  <c:pt idx="27">
                    <c:v>10</c:v>
                  </c:pt>
                  <c:pt idx="28">
                    <c:v>11</c:v>
                  </c:pt>
                  <c:pt idx="29">
                    <c:v>12</c:v>
                  </c:pt>
                  <c:pt idx="30">
                    <c:v>13</c:v>
                  </c:pt>
                  <c:pt idx="31">
                    <c:v>14</c:v>
                  </c:pt>
                  <c:pt idx="32">
                    <c:v>15</c:v>
                  </c:pt>
                  <c:pt idx="33">
                    <c:v>16</c:v>
                  </c:pt>
                  <c:pt idx="34">
                    <c:v>17</c:v>
                  </c:pt>
                  <c:pt idx="35">
                    <c:v>18</c:v>
                  </c:pt>
                </c:lvl>
                <c:lvl>
                  <c:pt idx="0">
                    <c:v>September</c:v>
                  </c:pt>
                  <c:pt idx="5">
                    <c:v>October</c:v>
                  </c:pt>
                  <c:pt idx="9">
                    <c:v>November</c:v>
                  </c:pt>
                  <c:pt idx="14">
                    <c:v>December</c:v>
                  </c:pt>
                  <c:pt idx="18">
                    <c:v>January</c:v>
                  </c:pt>
                  <c:pt idx="22">
                    <c:v>February</c:v>
                  </c:pt>
                  <c:pt idx="26">
                    <c:v>March</c:v>
                  </c:pt>
                  <c:pt idx="31">
                    <c:v>April</c:v>
                  </c:pt>
                </c:lvl>
              </c:multiLvlStrCache>
            </c:multiLvlStrRef>
          </c:cat>
          <c:val>
            <c:numRef>
              <c:f>'2010-11 (FluSurv-NET)'!$P$4:$P$38</c:f>
              <c:numCache>
                <c:formatCode>0.0000</c:formatCode>
                <c:ptCount val="35"/>
                <c:pt idx="0">
                  <c:v>0</c:v>
                </c:pt>
                <c:pt idx="1">
                  <c:v>0</c:v>
                </c:pt>
                <c:pt idx="2">
                  <c:v>0</c:v>
                </c:pt>
                <c:pt idx="3">
                  <c:v>0</c:v>
                </c:pt>
                <c:pt idx="4">
                  <c:v>3.7943845764338166E-2</c:v>
                </c:pt>
                <c:pt idx="5">
                  <c:v>5.6915768646506985E-2</c:v>
                </c:pt>
                <c:pt idx="6">
                  <c:v>0.1138315372930141</c:v>
                </c:pt>
                <c:pt idx="7">
                  <c:v>0.17074730593952148</c:v>
                </c:pt>
                <c:pt idx="8">
                  <c:v>0.22766307458602844</c:v>
                </c:pt>
                <c:pt idx="9">
                  <c:v>0.30355076611470555</c:v>
                </c:pt>
                <c:pt idx="10">
                  <c:v>0.36046653476121088</c:v>
                </c:pt>
                <c:pt idx="11">
                  <c:v>0.58812960934723857</c:v>
                </c:pt>
                <c:pt idx="12">
                  <c:v>0.73990499240459551</c:v>
                </c:pt>
                <c:pt idx="13">
                  <c:v>0.91065229834411165</c:v>
                </c:pt>
                <c:pt idx="14">
                  <c:v>1.2142030644588198</c:v>
                </c:pt>
                <c:pt idx="15">
                  <c:v>1.4987819076913504</c:v>
                </c:pt>
                <c:pt idx="16">
                  <c:v>2.0299957483920967</c:v>
                </c:pt>
                <c:pt idx="17">
                  <c:v>2.7509288179145042</c:v>
                </c:pt>
                <c:pt idx="18">
                  <c:v>3.6426091933764386</c:v>
                </c:pt>
                <c:pt idx="19">
                  <c:v>4.7240087976600789</c:v>
                </c:pt>
                <c:pt idx="20">
                  <c:v>6.0140995536475685</c:v>
                </c:pt>
                <c:pt idx="21">
                  <c:v>7.5318533842211171</c:v>
                </c:pt>
                <c:pt idx="22">
                  <c:v>9.1824106749698267</c:v>
                </c:pt>
                <c:pt idx="23">
                  <c:v>10.90885565724717</c:v>
                </c:pt>
                <c:pt idx="24">
                  <c:v>13.128570634460942</c:v>
                </c:pt>
                <c:pt idx="25">
                  <c:v>15.670808300671549</c:v>
                </c:pt>
                <c:pt idx="26">
                  <c:v>17.719775971945829</c:v>
                </c:pt>
                <c:pt idx="27">
                  <c:v>19.275473648283686</c:v>
                </c:pt>
                <c:pt idx="28">
                  <c:v>20.546592481388952</c:v>
                </c:pt>
                <c:pt idx="29">
                  <c:v>21.343413242440089</c:v>
                </c:pt>
                <c:pt idx="30">
                  <c:v>21.817711314494417</c:v>
                </c:pt>
                <c:pt idx="31">
                  <c:v>22.197149772137664</c:v>
                </c:pt>
                <c:pt idx="32">
                  <c:v>22.386869000959415</c:v>
                </c:pt>
                <c:pt idx="33">
                  <c:v>22.500700538252428</c:v>
                </c:pt>
                <c:pt idx="34">
                  <c:v>22.576588229781102</c:v>
                </c:pt>
              </c:numCache>
            </c:numRef>
          </c:val>
        </c:ser>
        <c:ser>
          <c:idx val="4"/>
          <c:order val="4"/>
          <c:tx>
            <c:v>65+</c:v>
          </c:tx>
          <c:spPr>
            <a:ln>
              <a:solidFill>
                <a:schemeClr val="accent6">
                  <a:lumMod val="75000"/>
                </a:schemeClr>
              </a:solidFill>
            </a:ln>
          </c:spPr>
          <c:marker>
            <c:symbol val="none"/>
          </c:marker>
          <c:cat>
            <c:multiLvlStrRef>
              <c:f>'2010-11 (FluSurv-NET)'!$C$4:$D$39</c:f>
              <c:multiLvlStrCache>
                <c:ptCount val="36"/>
                <c:lvl>
                  <c:pt idx="0">
                    <c:v>35</c:v>
                  </c:pt>
                  <c:pt idx="1">
                    <c:v>36</c:v>
                  </c:pt>
                  <c:pt idx="2">
                    <c:v>37</c:v>
                  </c:pt>
                  <c:pt idx="3">
                    <c:v>38</c:v>
                  </c:pt>
                  <c:pt idx="4">
                    <c:v>39</c:v>
                  </c:pt>
                  <c:pt idx="5">
                    <c:v>40</c:v>
                  </c:pt>
                  <c:pt idx="6">
                    <c:v>41</c:v>
                  </c:pt>
                  <c:pt idx="7">
                    <c:v>42</c:v>
                  </c:pt>
                  <c:pt idx="8">
                    <c:v>43</c:v>
                  </c:pt>
                  <c:pt idx="9">
                    <c:v>44</c:v>
                  </c:pt>
                  <c:pt idx="10">
                    <c:v>45</c:v>
                  </c:pt>
                  <c:pt idx="11">
                    <c:v>46</c:v>
                  </c:pt>
                  <c:pt idx="12">
                    <c:v>47</c:v>
                  </c:pt>
                  <c:pt idx="13">
                    <c:v>48</c:v>
                  </c:pt>
                  <c:pt idx="14">
                    <c:v>49</c:v>
                  </c:pt>
                  <c:pt idx="15">
                    <c:v>50</c:v>
                  </c:pt>
                  <c:pt idx="16">
                    <c:v>51</c:v>
                  </c:pt>
                  <c:pt idx="17">
                    <c:v>52</c:v>
                  </c:pt>
                  <c:pt idx="18">
                    <c:v>1</c:v>
                  </c:pt>
                  <c:pt idx="19">
                    <c:v>2</c:v>
                  </c:pt>
                  <c:pt idx="20">
                    <c:v>3</c:v>
                  </c:pt>
                  <c:pt idx="21">
                    <c:v>4</c:v>
                  </c:pt>
                  <c:pt idx="22">
                    <c:v>5</c:v>
                  </c:pt>
                  <c:pt idx="23">
                    <c:v>6</c:v>
                  </c:pt>
                  <c:pt idx="24">
                    <c:v>7</c:v>
                  </c:pt>
                  <c:pt idx="25">
                    <c:v>8</c:v>
                  </c:pt>
                  <c:pt idx="26">
                    <c:v>9</c:v>
                  </c:pt>
                  <c:pt idx="27">
                    <c:v>10</c:v>
                  </c:pt>
                  <c:pt idx="28">
                    <c:v>11</c:v>
                  </c:pt>
                  <c:pt idx="29">
                    <c:v>12</c:v>
                  </c:pt>
                  <c:pt idx="30">
                    <c:v>13</c:v>
                  </c:pt>
                  <c:pt idx="31">
                    <c:v>14</c:v>
                  </c:pt>
                  <c:pt idx="32">
                    <c:v>15</c:v>
                  </c:pt>
                  <c:pt idx="33">
                    <c:v>16</c:v>
                  </c:pt>
                  <c:pt idx="34">
                    <c:v>17</c:v>
                  </c:pt>
                  <c:pt idx="35">
                    <c:v>18</c:v>
                  </c:pt>
                </c:lvl>
                <c:lvl>
                  <c:pt idx="0">
                    <c:v>September</c:v>
                  </c:pt>
                  <c:pt idx="5">
                    <c:v>October</c:v>
                  </c:pt>
                  <c:pt idx="9">
                    <c:v>November</c:v>
                  </c:pt>
                  <c:pt idx="14">
                    <c:v>December</c:v>
                  </c:pt>
                  <c:pt idx="18">
                    <c:v>January</c:v>
                  </c:pt>
                  <c:pt idx="22">
                    <c:v>February</c:v>
                  </c:pt>
                  <c:pt idx="26">
                    <c:v>March</c:v>
                  </c:pt>
                  <c:pt idx="31">
                    <c:v>April</c:v>
                  </c:pt>
                </c:lvl>
              </c:multiLvlStrCache>
            </c:multiLvlStrRef>
          </c:cat>
          <c:val>
            <c:numRef>
              <c:f>'2010-11 (FluSurv-NET)'!$S$4:$S$38</c:f>
              <c:numCache>
                <c:formatCode>0.0000</c:formatCode>
                <c:ptCount val="35"/>
                <c:pt idx="0">
                  <c:v>0</c:v>
                </c:pt>
                <c:pt idx="1">
                  <c:v>0</c:v>
                </c:pt>
                <c:pt idx="2">
                  <c:v>0</c:v>
                </c:pt>
                <c:pt idx="3">
                  <c:v>0</c:v>
                </c:pt>
                <c:pt idx="4">
                  <c:v>0</c:v>
                </c:pt>
                <c:pt idx="5">
                  <c:v>0.12215944923190722</c:v>
                </c:pt>
                <c:pt idx="6">
                  <c:v>0.27485876077179217</c:v>
                </c:pt>
                <c:pt idx="7">
                  <c:v>0.45809793461965198</c:v>
                </c:pt>
                <c:pt idx="8">
                  <c:v>0.61079724615954012</c:v>
                </c:pt>
                <c:pt idx="9">
                  <c:v>0.7024168330834667</c:v>
                </c:pt>
                <c:pt idx="10">
                  <c:v>0.79403642000739649</c:v>
                </c:pt>
                <c:pt idx="11">
                  <c:v>0.91619586923930463</c:v>
                </c:pt>
                <c:pt idx="12">
                  <c:v>1.1605147677031185</c:v>
                </c:pt>
                <c:pt idx="13">
                  <c:v>1.7102322892467061</c:v>
                </c:pt>
                <c:pt idx="14">
                  <c:v>2.3515693977142127</c:v>
                </c:pt>
                <c:pt idx="15">
                  <c:v>3.2677652669535262</c:v>
                </c:pt>
                <c:pt idx="16">
                  <c:v>4.7947583823523594</c:v>
                </c:pt>
                <c:pt idx="17">
                  <c:v>7.7876648885340884</c:v>
                </c:pt>
                <c:pt idx="18">
                  <c:v>10.383553184712111</c:v>
                </c:pt>
                <c:pt idx="19">
                  <c:v>12.97944148089014</c:v>
                </c:pt>
                <c:pt idx="20">
                  <c:v>16.002887849379789</c:v>
                </c:pt>
                <c:pt idx="21">
                  <c:v>20.522787470960296</c:v>
                </c:pt>
                <c:pt idx="22">
                  <c:v>25.775643787932317</c:v>
                </c:pt>
                <c:pt idx="23">
                  <c:v>29.715286025661428</c:v>
                </c:pt>
                <c:pt idx="24">
                  <c:v>36.006497661104468</c:v>
                </c:pt>
                <c:pt idx="25">
                  <c:v>41.870151224236174</c:v>
                </c:pt>
                <c:pt idx="26">
                  <c:v>47.978123685831548</c:v>
                </c:pt>
                <c:pt idx="27">
                  <c:v>52.681262481259857</c:v>
                </c:pt>
                <c:pt idx="28">
                  <c:v>56.834683755144567</c:v>
                </c:pt>
                <c:pt idx="29">
                  <c:v>59.216793015167006</c:v>
                </c:pt>
                <c:pt idx="30">
                  <c:v>61.201884065185304</c:v>
                </c:pt>
                <c:pt idx="31">
                  <c:v>62.728877180584362</c:v>
                </c:pt>
                <c:pt idx="32">
                  <c:v>63.919931810595436</c:v>
                </c:pt>
                <c:pt idx="33">
                  <c:v>64.622348643678478</c:v>
                </c:pt>
                <c:pt idx="34">
                  <c:v>65.110986440606538</c:v>
                </c:pt>
              </c:numCache>
            </c:numRef>
          </c:val>
        </c:ser>
        <c:ser>
          <c:idx val="5"/>
          <c:order val="5"/>
          <c:tx>
            <c:v>Total</c:v>
          </c:tx>
          <c:spPr>
            <a:ln w="38100">
              <a:solidFill>
                <a:schemeClr val="tx1"/>
              </a:solidFill>
              <a:prstDash val="sysDash"/>
            </a:ln>
          </c:spPr>
          <c:marker>
            <c:symbol val="none"/>
          </c:marker>
          <c:cat>
            <c:multiLvlStrRef>
              <c:f>'2010-11 (FluSurv-NET)'!$C$4:$D$39</c:f>
              <c:multiLvlStrCache>
                <c:ptCount val="36"/>
                <c:lvl>
                  <c:pt idx="0">
                    <c:v>35</c:v>
                  </c:pt>
                  <c:pt idx="1">
                    <c:v>36</c:v>
                  </c:pt>
                  <c:pt idx="2">
                    <c:v>37</c:v>
                  </c:pt>
                  <c:pt idx="3">
                    <c:v>38</c:v>
                  </c:pt>
                  <c:pt idx="4">
                    <c:v>39</c:v>
                  </c:pt>
                  <c:pt idx="5">
                    <c:v>40</c:v>
                  </c:pt>
                  <c:pt idx="6">
                    <c:v>41</c:v>
                  </c:pt>
                  <c:pt idx="7">
                    <c:v>42</c:v>
                  </c:pt>
                  <c:pt idx="8">
                    <c:v>43</c:v>
                  </c:pt>
                  <c:pt idx="9">
                    <c:v>44</c:v>
                  </c:pt>
                  <c:pt idx="10">
                    <c:v>45</c:v>
                  </c:pt>
                  <c:pt idx="11">
                    <c:v>46</c:v>
                  </c:pt>
                  <c:pt idx="12">
                    <c:v>47</c:v>
                  </c:pt>
                  <c:pt idx="13">
                    <c:v>48</c:v>
                  </c:pt>
                  <c:pt idx="14">
                    <c:v>49</c:v>
                  </c:pt>
                  <c:pt idx="15">
                    <c:v>50</c:v>
                  </c:pt>
                  <c:pt idx="16">
                    <c:v>51</c:v>
                  </c:pt>
                  <c:pt idx="17">
                    <c:v>52</c:v>
                  </c:pt>
                  <c:pt idx="18">
                    <c:v>1</c:v>
                  </c:pt>
                  <c:pt idx="19">
                    <c:v>2</c:v>
                  </c:pt>
                  <c:pt idx="20">
                    <c:v>3</c:v>
                  </c:pt>
                  <c:pt idx="21">
                    <c:v>4</c:v>
                  </c:pt>
                  <c:pt idx="22">
                    <c:v>5</c:v>
                  </c:pt>
                  <c:pt idx="23">
                    <c:v>6</c:v>
                  </c:pt>
                  <c:pt idx="24">
                    <c:v>7</c:v>
                  </c:pt>
                  <c:pt idx="25">
                    <c:v>8</c:v>
                  </c:pt>
                  <c:pt idx="26">
                    <c:v>9</c:v>
                  </c:pt>
                  <c:pt idx="27">
                    <c:v>10</c:v>
                  </c:pt>
                  <c:pt idx="28">
                    <c:v>11</c:v>
                  </c:pt>
                  <c:pt idx="29">
                    <c:v>12</c:v>
                  </c:pt>
                  <c:pt idx="30">
                    <c:v>13</c:v>
                  </c:pt>
                  <c:pt idx="31">
                    <c:v>14</c:v>
                  </c:pt>
                  <c:pt idx="32">
                    <c:v>15</c:v>
                  </c:pt>
                  <c:pt idx="33">
                    <c:v>16</c:v>
                  </c:pt>
                  <c:pt idx="34">
                    <c:v>17</c:v>
                  </c:pt>
                  <c:pt idx="35">
                    <c:v>18</c:v>
                  </c:pt>
                </c:lvl>
                <c:lvl>
                  <c:pt idx="0">
                    <c:v>September</c:v>
                  </c:pt>
                  <c:pt idx="5">
                    <c:v>October</c:v>
                  </c:pt>
                  <c:pt idx="9">
                    <c:v>November</c:v>
                  </c:pt>
                  <c:pt idx="14">
                    <c:v>December</c:v>
                  </c:pt>
                  <c:pt idx="18">
                    <c:v>January</c:v>
                  </c:pt>
                  <c:pt idx="22">
                    <c:v>February</c:v>
                  </c:pt>
                  <c:pt idx="26">
                    <c:v>March</c:v>
                  </c:pt>
                  <c:pt idx="31">
                    <c:v>April</c:v>
                  </c:pt>
                </c:lvl>
              </c:multiLvlStrCache>
            </c:multiLvlStrRef>
          </c:cat>
          <c:val>
            <c:numRef>
              <c:f>'2010-11 (FluSurv-NET)'!$V$4:$V$38</c:f>
              <c:numCache>
                <c:formatCode>0.0000</c:formatCode>
                <c:ptCount val="35"/>
                <c:pt idx="0">
                  <c:v>0</c:v>
                </c:pt>
                <c:pt idx="1">
                  <c:v>0</c:v>
                </c:pt>
                <c:pt idx="2">
                  <c:v>0</c:v>
                </c:pt>
                <c:pt idx="3">
                  <c:v>0</c:v>
                </c:pt>
                <c:pt idx="4">
                  <c:v>6.8762757210531966E-3</c:v>
                </c:pt>
                <c:pt idx="5">
                  <c:v>4.4695792186845523E-2</c:v>
                </c:pt>
                <c:pt idx="6">
                  <c:v>9.6267860094744515E-2</c:v>
                </c:pt>
                <c:pt idx="7">
                  <c:v>0.15471620372369657</c:v>
                </c:pt>
                <c:pt idx="8">
                  <c:v>0.23379337451580762</c:v>
                </c:pt>
                <c:pt idx="9">
                  <c:v>0.31630868316844768</c:v>
                </c:pt>
                <c:pt idx="10">
                  <c:v>0.37475702679739659</c:v>
                </c:pt>
                <c:pt idx="11">
                  <c:v>0.49509185191582766</c:v>
                </c:pt>
                <c:pt idx="12">
                  <c:v>0.62574109061584082</c:v>
                </c:pt>
                <c:pt idx="13">
                  <c:v>0.8457819136895417</c:v>
                </c:pt>
                <c:pt idx="14">
                  <c:v>1.1552143211369301</c:v>
                </c:pt>
                <c:pt idx="15">
                  <c:v>1.51621879649222</c:v>
                </c:pt>
                <c:pt idx="16">
                  <c:v>2.1007022327817402</c:v>
                </c:pt>
                <c:pt idx="17">
                  <c:v>2.9464841464712741</c:v>
                </c:pt>
                <c:pt idx="18">
                  <c:v>3.8094567494634437</c:v>
                </c:pt>
                <c:pt idx="19">
                  <c:v>4.7686972125503582</c:v>
                </c:pt>
                <c:pt idx="20">
                  <c:v>5.9926742908978188</c:v>
                </c:pt>
                <c:pt idx="21">
                  <c:v>7.4641972952031921</c:v>
                </c:pt>
                <c:pt idx="22">
                  <c:v>9.2451527069559489</c:v>
                </c:pt>
                <c:pt idx="23">
                  <c:v>10.826696122798182</c:v>
                </c:pt>
                <c:pt idx="24">
                  <c:v>12.793310979019383</c:v>
                </c:pt>
                <c:pt idx="25">
                  <c:v>14.883698798219546</c:v>
                </c:pt>
                <c:pt idx="26">
                  <c:v>16.668092347832829</c:v>
                </c:pt>
                <c:pt idx="27">
                  <c:v>18.074290732788203</c:v>
                </c:pt>
                <c:pt idx="28">
                  <c:v>19.208876226761891</c:v>
                </c:pt>
                <c:pt idx="29">
                  <c:v>19.934323315333017</c:v>
                </c:pt>
                <c:pt idx="30">
                  <c:v>20.432853305109436</c:v>
                </c:pt>
                <c:pt idx="31">
                  <c:v>20.800734056185714</c:v>
                </c:pt>
                <c:pt idx="32">
                  <c:v>21.075785085027842</c:v>
                </c:pt>
                <c:pt idx="33">
                  <c:v>21.247691978054227</c:v>
                </c:pt>
                <c:pt idx="34">
                  <c:v>21.354274251730555</c:v>
                </c:pt>
              </c:numCache>
            </c:numRef>
          </c:val>
        </c:ser>
        <c:ser>
          <c:idx val="6"/>
          <c:order val="6"/>
          <c:tx>
            <c:v>axis</c:v>
          </c:tx>
          <c:spPr>
            <a:ln w="12700">
              <a:solidFill>
                <a:schemeClr val="bg1">
                  <a:lumMod val="50000"/>
                </a:schemeClr>
              </a:solidFill>
            </a:ln>
          </c:spPr>
          <c:marker>
            <c:symbol val="none"/>
          </c:marker>
          <c:val>
            <c:numRef>
              <c:f>'2010-11 (FluSurv-NET)'!$B$4:$B$39</c:f>
              <c:numCache>
                <c:formatCode>General</c:formatCode>
                <c:ptCount val="3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numCache>
            </c:numRef>
          </c:val>
        </c:ser>
        <c:marker val="1"/>
        <c:axId val="41466496"/>
        <c:axId val="41931520"/>
      </c:lineChart>
      <c:catAx>
        <c:axId val="41466496"/>
        <c:scaling>
          <c:orientation val="minMax"/>
        </c:scaling>
        <c:axPos val="b"/>
        <c:title>
          <c:tx>
            <c:rich>
              <a:bodyPr/>
              <a:lstStyle/>
              <a:p>
                <a:pPr>
                  <a:defRPr sz="1400"/>
                </a:pPr>
                <a:r>
                  <a:rPr lang="en-US" sz="1400"/>
                  <a:t>MMWR Week</a:t>
                </a:r>
              </a:p>
            </c:rich>
          </c:tx>
          <c:layout>
            <c:manualLayout>
              <c:xMode val="edge"/>
              <c:yMode val="edge"/>
              <c:x val="0.45596902778005138"/>
              <c:y val="0.92594629964883413"/>
            </c:manualLayout>
          </c:layout>
        </c:title>
        <c:numFmt formatCode="General" sourceLinked="1"/>
        <c:majorTickMark val="none"/>
        <c:tickLblPos val="nextTo"/>
        <c:spPr>
          <a:ln w="12700">
            <a:noFill/>
          </a:ln>
        </c:spPr>
        <c:txPr>
          <a:bodyPr/>
          <a:lstStyle/>
          <a:p>
            <a:pPr>
              <a:defRPr sz="1200"/>
            </a:pPr>
            <a:endParaRPr lang="ru-RU"/>
          </a:p>
        </c:txPr>
        <c:crossAx val="41931520"/>
        <c:crosses val="autoZero"/>
        <c:auto val="1"/>
        <c:lblAlgn val="ctr"/>
        <c:lblOffset val="100"/>
        <c:tickLblSkip val="2"/>
      </c:catAx>
      <c:valAx>
        <c:axId val="41931520"/>
        <c:scaling>
          <c:orientation val="minMax"/>
          <c:max val="80"/>
          <c:min val="0"/>
        </c:scaling>
        <c:axPos val="l"/>
        <c:title>
          <c:tx>
            <c:rich>
              <a:bodyPr rot="-5400000" vert="horz"/>
              <a:lstStyle/>
              <a:p>
                <a:pPr>
                  <a:defRPr sz="1400"/>
                </a:pPr>
                <a:r>
                  <a:rPr lang="en-US" sz="1400"/>
                  <a:t>Cumulative Rate per 100,000</a:t>
                </a:r>
              </a:p>
            </c:rich>
          </c:tx>
          <c:layout/>
        </c:title>
        <c:numFmt formatCode="0" sourceLinked="0"/>
        <c:tickLblPos val="nextTo"/>
        <c:txPr>
          <a:bodyPr/>
          <a:lstStyle/>
          <a:p>
            <a:pPr>
              <a:defRPr sz="1200"/>
            </a:pPr>
            <a:endParaRPr lang="ru-RU"/>
          </a:p>
        </c:txPr>
        <c:crossAx val="41466496"/>
        <c:crosses val="autoZero"/>
        <c:crossBetween val="between"/>
      </c:valAx>
    </c:plotArea>
    <c:legend>
      <c:legendPos val="r"/>
      <c:legendEntry>
        <c:idx val="6"/>
        <c:delete val="1"/>
      </c:legendEntry>
      <c:layout>
        <c:manualLayout>
          <c:xMode val="edge"/>
          <c:yMode val="edge"/>
          <c:x val="0.10949410949410986"/>
          <c:y val="0.19575253924284389"/>
          <c:w val="9.7451394459268523E-2"/>
          <c:h val="0.17317381726176187"/>
        </c:manualLayout>
      </c:layout>
      <c:spPr>
        <a:ln>
          <a:noFill/>
        </a:ln>
      </c:spPr>
      <c:txPr>
        <a:bodyPr/>
        <a:lstStyle/>
        <a:p>
          <a:pPr>
            <a:defRPr sz="1400">
              <a:solidFill>
                <a:schemeClr val="bg1"/>
              </a:solidFill>
            </a:defRPr>
          </a:pPr>
          <a:endParaRPr lang="ru-RU"/>
        </a:p>
      </c:txPr>
    </c:legend>
    <c:dispBlanksAs val="gap"/>
  </c:chart>
  <c:externalData r:id="rId2"/>
  <c:userShapes r:id="rId3"/>
</c:chartSpace>
</file>

<file path=ppt/charts/chart2.xml><?xml version="1.0" encoding="utf-8"?>
<c:chartSpace xmlns:c="http://schemas.openxmlformats.org/drawingml/2006/chart" xmlns:a="http://schemas.openxmlformats.org/drawingml/2006/main" xmlns:r="http://schemas.openxmlformats.org/officeDocument/2006/relationships">
  <c:date1904 val="1"/>
  <c:lang val="ru-RU"/>
  <c:clrMapOvr bg1="lt1" tx1="dk1" bg2="lt2" tx2="dk2" accent1="accent1" accent2="accent2" accent3="accent3" accent4="accent4" accent5="accent5" accent6="accent6" hlink="hlink" folHlink="folHlink"/>
  <c:chart>
    <c:plotArea>
      <c:layout/>
      <c:lineChart>
        <c:grouping val="standard"/>
        <c:ser>
          <c:idx val="0"/>
          <c:order val="0"/>
          <c:tx>
            <c:strRef>
              <c:f>Лист1!$H$12</c:f>
              <c:strCache>
                <c:ptCount val="1"/>
                <c:pt idx="0">
                  <c:v>0-2</c:v>
                </c:pt>
              </c:strCache>
            </c:strRef>
          </c:tx>
          <c:spPr>
            <a:ln w="38100"/>
          </c:spPr>
          <c:marker>
            <c:symbol val="none"/>
          </c:marker>
          <c:cat>
            <c:strRef>
              <c:f>Лист1!$A$13:$A$74</c:f>
              <c:strCache>
                <c:ptCount val="60"/>
                <c:pt idx="0">
                  <c:v>09.2009</c:v>
                </c:pt>
                <c:pt idx="3">
                  <c:v>10.2009</c:v>
                </c:pt>
                <c:pt idx="5">
                  <c:v>11.2009</c:v>
                </c:pt>
                <c:pt idx="9">
                  <c:v>12.2009</c:v>
                </c:pt>
                <c:pt idx="14">
                  <c:v>01.2010</c:v>
                </c:pt>
                <c:pt idx="18">
                  <c:v>02.2010</c:v>
                </c:pt>
                <c:pt idx="22">
                  <c:v>03.2010</c:v>
                </c:pt>
                <c:pt idx="26">
                  <c:v>04.2010</c:v>
                </c:pt>
                <c:pt idx="31">
                  <c:v>05.2010</c:v>
                </c:pt>
                <c:pt idx="37">
                  <c:v>09.2010</c:v>
                </c:pt>
                <c:pt idx="38">
                  <c:v>10.2010</c:v>
                </c:pt>
                <c:pt idx="42">
                  <c:v>11.2010</c:v>
                </c:pt>
                <c:pt idx="46">
                  <c:v>12.2010</c:v>
                </c:pt>
                <c:pt idx="51">
                  <c:v>01.2011</c:v>
                </c:pt>
                <c:pt idx="55">
                  <c:v>02.2011</c:v>
                </c:pt>
                <c:pt idx="59">
                  <c:v>03.2011</c:v>
                </c:pt>
              </c:strCache>
            </c:strRef>
          </c:cat>
          <c:val>
            <c:numRef>
              <c:f>Лист1!$H$13:$H$74</c:f>
              <c:numCache>
                <c:formatCode>0.00</c:formatCode>
                <c:ptCount val="62"/>
                <c:pt idx="0">
                  <c:v>45.301315684695766</c:v>
                </c:pt>
                <c:pt idx="1">
                  <c:v>47.646012687907557</c:v>
                </c:pt>
                <c:pt idx="2">
                  <c:v>50.096884649755346</c:v>
                </c:pt>
                <c:pt idx="3">
                  <c:v>48.06186460923179</c:v>
                </c:pt>
                <c:pt idx="4">
                  <c:v>50.194211695171809</c:v>
                </c:pt>
                <c:pt idx="5">
                  <c:v>48.690066447828279</c:v>
                </c:pt>
                <c:pt idx="6">
                  <c:v>55.387936755116137</c:v>
                </c:pt>
                <c:pt idx="7">
                  <c:v>68.934091894426658</c:v>
                </c:pt>
                <c:pt idx="8">
                  <c:v>56.998256961095763</c:v>
                </c:pt>
                <c:pt idx="9">
                  <c:v>52.123056777059162</c:v>
                </c:pt>
                <c:pt idx="10">
                  <c:v>45.805646738216794</c:v>
                </c:pt>
                <c:pt idx="11">
                  <c:v>46.168411180223139</c:v>
                </c:pt>
                <c:pt idx="12">
                  <c:v>42.779660417090504</c:v>
                </c:pt>
                <c:pt idx="13">
                  <c:v>36.090638023022272</c:v>
                </c:pt>
                <c:pt idx="14">
                  <c:v>28.198299431079136</c:v>
                </c:pt>
                <c:pt idx="15">
                  <c:v>43.115881119437944</c:v>
                </c:pt>
                <c:pt idx="16">
                  <c:v>46.442696490032795</c:v>
                </c:pt>
                <c:pt idx="17">
                  <c:v>49.787207687066868</c:v>
                </c:pt>
                <c:pt idx="18">
                  <c:v>57.626458799692095</c:v>
                </c:pt>
                <c:pt idx="19">
                  <c:v>62.138894541722294</c:v>
                </c:pt>
                <c:pt idx="20">
                  <c:v>59.811893364949874</c:v>
                </c:pt>
                <c:pt idx="21">
                  <c:v>59.263322745330512</c:v>
                </c:pt>
                <c:pt idx="22">
                  <c:v>51.786836074711779</c:v>
                </c:pt>
                <c:pt idx="23">
                  <c:v>45.672928039921956</c:v>
                </c:pt>
                <c:pt idx="24">
                  <c:v>50.928588492404067</c:v>
                </c:pt>
                <c:pt idx="25">
                  <c:v>48.85817679900196</c:v>
                </c:pt>
                <c:pt idx="26">
                  <c:v>46.150715353783809</c:v>
                </c:pt>
                <c:pt idx="27">
                  <c:v>43.399014342467332</c:v>
                </c:pt>
                <c:pt idx="28">
                  <c:v>43.850257916670344</c:v>
                </c:pt>
                <c:pt idx="29">
                  <c:v>45.938365436511894</c:v>
                </c:pt>
                <c:pt idx="30">
                  <c:v>43.425558082126422</c:v>
                </c:pt>
                <c:pt idx="31">
                  <c:v>33.799028499128482</c:v>
                </c:pt>
                <c:pt idx="32">
                  <c:v>31.896727156900049</c:v>
                </c:pt>
                <c:pt idx="33">
                  <c:v>31.153502446448005</c:v>
                </c:pt>
                <c:pt idx="34">
                  <c:v>28.764565877137823</c:v>
                </c:pt>
                <c:pt idx="35">
                  <c:v>25.411206766884035</c:v>
                </c:pt>
                <c:pt idx="37">
                  <c:v>48.813937232903605</c:v>
                </c:pt>
                <c:pt idx="38">
                  <c:v>47.778731386202558</c:v>
                </c:pt>
                <c:pt idx="39">
                  <c:v>52.211535909255893</c:v>
                </c:pt>
                <c:pt idx="40">
                  <c:v>53.609506197963206</c:v>
                </c:pt>
                <c:pt idx="41">
                  <c:v>52.087665124180454</c:v>
                </c:pt>
                <c:pt idx="42">
                  <c:v>39.638651224108941</c:v>
                </c:pt>
                <c:pt idx="43">
                  <c:v>54.547384999247789</c:v>
                </c:pt>
                <c:pt idx="44">
                  <c:v>47.06205041540953</c:v>
                </c:pt>
                <c:pt idx="45">
                  <c:v>53.025543925465264</c:v>
                </c:pt>
                <c:pt idx="46">
                  <c:v>55.246370143601631</c:v>
                </c:pt>
                <c:pt idx="47">
                  <c:v>55.945355287955437</c:v>
                </c:pt>
                <c:pt idx="48">
                  <c:v>55.971899027614157</c:v>
                </c:pt>
                <c:pt idx="49">
                  <c:v>55.290609709699972</c:v>
                </c:pt>
                <c:pt idx="50">
                  <c:v>50.919740579184314</c:v>
                </c:pt>
                <c:pt idx="51">
                  <c:v>22.164022615266187</c:v>
                </c:pt>
                <c:pt idx="52">
                  <c:v>58.652816733173481</c:v>
                </c:pt>
                <c:pt idx="53">
                  <c:v>51.733748595393777</c:v>
                </c:pt>
                <c:pt idx="54">
                  <c:v>63.121012909105517</c:v>
                </c:pt>
                <c:pt idx="55">
                  <c:v>79.241910795339209</c:v>
                </c:pt>
                <c:pt idx="56">
                  <c:v>73.809292078463258</c:v>
                </c:pt>
                <c:pt idx="57">
                  <c:v>63.775758487360761</c:v>
                </c:pt>
                <c:pt idx="58">
                  <c:v>49.787207687066868</c:v>
                </c:pt>
                <c:pt idx="59">
                  <c:v>55.777244936781656</c:v>
                </c:pt>
                <c:pt idx="60">
                  <c:v>43.982976614965366</c:v>
                </c:pt>
                <c:pt idx="61">
                  <c:v>51.09669884357789</c:v>
                </c:pt>
              </c:numCache>
            </c:numRef>
          </c:val>
        </c:ser>
        <c:ser>
          <c:idx val="1"/>
          <c:order val="1"/>
          <c:tx>
            <c:strRef>
              <c:f>Лист1!$I$12</c:f>
              <c:strCache>
                <c:ptCount val="1"/>
                <c:pt idx="0">
                  <c:v> 3-6</c:v>
                </c:pt>
              </c:strCache>
            </c:strRef>
          </c:tx>
          <c:spPr>
            <a:ln w="44450"/>
          </c:spPr>
          <c:marker>
            <c:symbol val="none"/>
          </c:marker>
          <c:cat>
            <c:strRef>
              <c:f>Лист1!$A$13:$A$74</c:f>
              <c:strCache>
                <c:ptCount val="60"/>
                <c:pt idx="0">
                  <c:v>09.2009</c:v>
                </c:pt>
                <c:pt idx="3">
                  <c:v>10.2009</c:v>
                </c:pt>
                <c:pt idx="5">
                  <c:v>11.2009</c:v>
                </c:pt>
                <c:pt idx="9">
                  <c:v>12.2009</c:v>
                </c:pt>
                <c:pt idx="14">
                  <c:v>01.2010</c:v>
                </c:pt>
                <c:pt idx="18">
                  <c:v>02.2010</c:v>
                </c:pt>
                <c:pt idx="22">
                  <c:v>03.2010</c:v>
                </c:pt>
                <c:pt idx="26">
                  <c:v>04.2010</c:v>
                </c:pt>
                <c:pt idx="31">
                  <c:v>05.2010</c:v>
                </c:pt>
                <c:pt idx="37">
                  <c:v>09.2010</c:v>
                </c:pt>
                <c:pt idx="38">
                  <c:v>10.2010</c:v>
                </c:pt>
                <c:pt idx="42">
                  <c:v>11.2010</c:v>
                </c:pt>
                <c:pt idx="46">
                  <c:v>12.2010</c:v>
                </c:pt>
                <c:pt idx="51">
                  <c:v>01.2011</c:v>
                </c:pt>
                <c:pt idx="55">
                  <c:v>02.2011</c:v>
                </c:pt>
                <c:pt idx="59">
                  <c:v>03.2011</c:v>
                </c:pt>
              </c:strCache>
            </c:strRef>
          </c:cat>
          <c:val>
            <c:numRef>
              <c:f>Лист1!$I$13:$I$74</c:f>
              <c:numCache>
                <c:formatCode>0.00</c:formatCode>
                <c:ptCount val="62"/>
                <c:pt idx="0">
                  <c:v>42.618939420421583</c:v>
                </c:pt>
                <c:pt idx="1">
                  <c:v>49.092879365190335</c:v>
                </c:pt>
                <c:pt idx="2">
                  <c:v>51.330094032929011</c:v>
                </c:pt>
                <c:pt idx="3">
                  <c:v>53.266682979690245</c:v>
                </c:pt>
                <c:pt idx="4">
                  <c:v>56.685426643828436</c:v>
                </c:pt>
                <c:pt idx="5">
                  <c:v>58.740867619813187</c:v>
                </c:pt>
                <c:pt idx="6">
                  <c:v>69.339672108225258</c:v>
                </c:pt>
                <c:pt idx="7">
                  <c:v>83.007655468941451</c:v>
                </c:pt>
                <c:pt idx="8">
                  <c:v>74.911734890061879</c:v>
                </c:pt>
                <c:pt idx="9">
                  <c:v>58.020764148634953</c:v>
                </c:pt>
                <c:pt idx="10">
                  <c:v>49.924843569755517</c:v>
                </c:pt>
                <c:pt idx="11">
                  <c:v>44.604467438039542</c:v>
                </c:pt>
                <c:pt idx="12">
                  <c:v>40.955011011290857</c:v>
                </c:pt>
                <c:pt idx="13">
                  <c:v>28.314748138567484</c:v>
                </c:pt>
                <c:pt idx="14">
                  <c:v>17.785856608522334</c:v>
                </c:pt>
                <c:pt idx="15">
                  <c:v>29.048834201419229</c:v>
                </c:pt>
                <c:pt idx="16">
                  <c:v>38.095571014087461</c:v>
                </c:pt>
                <c:pt idx="17">
                  <c:v>43.940294333554732</c:v>
                </c:pt>
                <c:pt idx="18">
                  <c:v>50.085643373999375</c:v>
                </c:pt>
                <c:pt idx="19">
                  <c:v>50.896633691054625</c:v>
                </c:pt>
                <c:pt idx="20">
                  <c:v>48.05816758136109</c:v>
                </c:pt>
                <c:pt idx="21">
                  <c:v>47.547802985283205</c:v>
                </c:pt>
                <c:pt idx="22">
                  <c:v>42.556017757891304</c:v>
                </c:pt>
                <c:pt idx="23">
                  <c:v>41.045897857167795</c:v>
                </c:pt>
                <c:pt idx="24">
                  <c:v>47.813472227077291</c:v>
                </c:pt>
                <c:pt idx="25">
                  <c:v>47.953298143810954</c:v>
                </c:pt>
                <c:pt idx="26">
                  <c:v>49.183766211067194</c:v>
                </c:pt>
                <c:pt idx="27">
                  <c:v>47.540811689446464</c:v>
                </c:pt>
                <c:pt idx="28">
                  <c:v>48.002237214667737</c:v>
                </c:pt>
                <c:pt idx="29">
                  <c:v>46.261404551333392</c:v>
                </c:pt>
                <c:pt idx="30">
                  <c:v>43.080364945642508</c:v>
                </c:pt>
                <c:pt idx="31">
                  <c:v>33.565211311916656</c:v>
                </c:pt>
                <c:pt idx="32">
                  <c:v>27.25207117139162</c:v>
                </c:pt>
                <c:pt idx="33">
                  <c:v>26.042576991645337</c:v>
                </c:pt>
                <c:pt idx="34">
                  <c:v>23.973153423987139</c:v>
                </c:pt>
                <c:pt idx="35">
                  <c:v>20.302723109728323</c:v>
                </c:pt>
                <c:pt idx="37">
                  <c:v>44.583493550529575</c:v>
                </c:pt>
                <c:pt idx="38">
                  <c:v>44.205963575348576</c:v>
                </c:pt>
                <c:pt idx="39">
                  <c:v>51.001503128604888</c:v>
                </c:pt>
                <c:pt idx="40">
                  <c:v>49.778026357185311</c:v>
                </c:pt>
                <c:pt idx="41">
                  <c:v>48.624462544132555</c:v>
                </c:pt>
                <c:pt idx="42">
                  <c:v>34.180445345544811</c:v>
                </c:pt>
                <c:pt idx="43">
                  <c:v>48.631453839969261</c:v>
                </c:pt>
                <c:pt idx="44">
                  <c:v>52.301884154227807</c:v>
                </c:pt>
                <c:pt idx="45">
                  <c:v>48.967036040130061</c:v>
                </c:pt>
                <c:pt idx="46">
                  <c:v>53.301639458873566</c:v>
                </c:pt>
                <c:pt idx="47">
                  <c:v>52.8052574544691</c:v>
                </c:pt>
                <c:pt idx="48">
                  <c:v>52.071171391617334</c:v>
                </c:pt>
                <c:pt idx="49">
                  <c:v>47.778515747894019</c:v>
                </c:pt>
                <c:pt idx="50">
                  <c:v>39.011430768692854</c:v>
                </c:pt>
                <c:pt idx="51">
                  <c:v>16.107945607718456</c:v>
                </c:pt>
                <c:pt idx="52">
                  <c:v>41.346523578145195</c:v>
                </c:pt>
                <c:pt idx="53">
                  <c:v>47.876393889607357</c:v>
                </c:pt>
                <c:pt idx="54">
                  <c:v>70.891739783968973</c:v>
                </c:pt>
                <c:pt idx="55">
                  <c:v>94.536302303631643</c:v>
                </c:pt>
                <c:pt idx="56">
                  <c:v>81.930995910091909</c:v>
                </c:pt>
                <c:pt idx="57">
                  <c:v>63.816548397245334</c:v>
                </c:pt>
                <c:pt idx="58">
                  <c:v>49.778026357185311</c:v>
                </c:pt>
                <c:pt idx="59">
                  <c:v>53.469430558954102</c:v>
                </c:pt>
                <c:pt idx="60">
                  <c:v>40.004194777501993</c:v>
                </c:pt>
                <c:pt idx="61">
                  <c:v>45.065892963260737</c:v>
                </c:pt>
              </c:numCache>
            </c:numRef>
          </c:val>
        </c:ser>
        <c:ser>
          <c:idx val="2"/>
          <c:order val="2"/>
          <c:tx>
            <c:strRef>
              <c:f>Лист1!$J$12</c:f>
              <c:strCache>
                <c:ptCount val="1"/>
                <c:pt idx="0">
                  <c:v> 7-14</c:v>
                </c:pt>
              </c:strCache>
            </c:strRef>
          </c:tx>
          <c:spPr>
            <a:ln w="38100">
              <a:solidFill>
                <a:srgbClr val="FFFF00"/>
              </a:solidFill>
            </a:ln>
          </c:spPr>
          <c:marker>
            <c:symbol val="none"/>
          </c:marker>
          <c:cat>
            <c:strRef>
              <c:f>Лист1!$A$13:$A$74</c:f>
              <c:strCache>
                <c:ptCount val="60"/>
                <c:pt idx="0">
                  <c:v>09.2009</c:v>
                </c:pt>
                <c:pt idx="3">
                  <c:v>10.2009</c:v>
                </c:pt>
                <c:pt idx="5">
                  <c:v>11.2009</c:v>
                </c:pt>
                <c:pt idx="9">
                  <c:v>12.2009</c:v>
                </c:pt>
                <c:pt idx="14">
                  <c:v>01.2010</c:v>
                </c:pt>
                <c:pt idx="18">
                  <c:v>02.2010</c:v>
                </c:pt>
                <c:pt idx="22">
                  <c:v>03.2010</c:v>
                </c:pt>
                <c:pt idx="26">
                  <c:v>04.2010</c:v>
                </c:pt>
                <c:pt idx="31">
                  <c:v>05.2010</c:v>
                </c:pt>
                <c:pt idx="37">
                  <c:v>09.2010</c:v>
                </c:pt>
                <c:pt idx="38">
                  <c:v>10.2010</c:v>
                </c:pt>
                <c:pt idx="42">
                  <c:v>11.2010</c:v>
                </c:pt>
                <c:pt idx="46">
                  <c:v>12.2010</c:v>
                </c:pt>
                <c:pt idx="51">
                  <c:v>01.2011</c:v>
                </c:pt>
                <c:pt idx="55">
                  <c:v>02.2011</c:v>
                </c:pt>
                <c:pt idx="59">
                  <c:v>03.2011</c:v>
                </c:pt>
              </c:strCache>
            </c:strRef>
          </c:cat>
          <c:val>
            <c:numRef>
              <c:f>Лист1!$J$13:$J$74</c:f>
              <c:numCache>
                <c:formatCode>0.00</c:formatCode>
                <c:ptCount val="62"/>
                <c:pt idx="0">
                  <c:v>18.796251128709191</c:v>
                </c:pt>
                <c:pt idx="1">
                  <c:v>19.149134915774926</c:v>
                </c:pt>
                <c:pt idx="2">
                  <c:v>21.321791957709287</c:v>
                </c:pt>
                <c:pt idx="3">
                  <c:v>26.386712195594487</c:v>
                </c:pt>
                <c:pt idx="4">
                  <c:v>35.862679771801815</c:v>
                </c:pt>
                <c:pt idx="5">
                  <c:v>33.375195037485263</c:v>
                </c:pt>
                <c:pt idx="6">
                  <c:v>38.786079772493743</c:v>
                </c:pt>
                <c:pt idx="7">
                  <c:v>67.207063211173491</c:v>
                </c:pt>
                <c:pt idx="8">
                  <c:v>53.250855397219141</c:v>
                </c:pt>
                <c:pt idx="9">
                  <c:v>34.869761665057894</c:v>
                </c:pt>
                <c:pt idx="10">
                  <c:v>24.321304147768352</c:v>
                </c:pt>
                <c:pt idx="11">
                  <c:v>20.647161188318908</c:v>
                </c:pt>
                <c:pt idx="12">
                  <c:v>17.325902015935089</c:v>
                </c:pt>
                <c:pt idx="13">
                  <c:v>8.2754707711894628</c:v>
                </c:pt>
                <c:pt idx="14">
                  <c:v>3.9578338470906176</c:v>
                </c:pt>
                <c:pt idx="15">
                  <c:v>10.707601185966297</c:v>
                </c:pt>
                <c:pt idx="16">
                  <c:v>15.20168000359803</c:v>
                </c:pt>
                <c:pt idx="17">
                  <c:v>20.83744166173669</c:v>
                </c:pt>
                <c:pt idx="18">
                  <c:v>24.878306988136824</c:v>
                </c:pt>
                <c:pt idx="19">
                  <c:v>23.719325922773802</c:v>
                </c:pt>
                <c:pt idx="20">
                  <c:v>20.038263673381785</c:v>
                </c:pt>
                <c:pt idx="21">
                  <c:v>16.426394323414531</c:v>
                </c:pt>
                <c:pt idx="22">
                  <c:v>15.703328524426803</c:v>
                </c:pt>
                <c:pt idx="23">
                  <c:v>14.727708642539081</c:v>
                </c:pt>
                <c:pt idx="24">
                  <c:v>16.606295861918699</c:v>
                </c:pt>
                <c:pt idx="25">
                  <c:v>11.406449470155374</c:v>
                </c:pt>
                <c:pt idx="26">
                  <c:v>9.2649292329621122</c:v>
                </c:pt>
                <c:pt idx="27">
                  <c:v>10.64186793151284</c:v>
                </c:pt>
                <c:pt idx="28">
                  <c:v>15.419637636785753</c:v>
                </c:pt>
                <c:pt idx="29">
                  <c:v>16.460990773126809</c:v>
                </c:pt>
                <c:pt idx="30">
                  <c:v>17.568077163921426</c:v>
                </c:pt>
                <c:pt idx="31">
                  <c:v>14.035779648292493</c:v>
                </c:pt>
                <c:pt idx="32">
                  <c:v>9.7285216591073418</c:v>
                </c:pt>
                <c:pt idx="33">
                  <c:v>7.3794227236401158</c:v>
                </c:pt>
                <c:pt idx="34">
                  <c:v>5.9471297055496333</c:v>
                </c:pt>
                <c:pt idx="35">
                  <c:v>4.0235671015440424</c:v>
                </c:pt>
                <c:pt idx="37">
                  <c:v>19.39476970873249</c:v>
                </c:pt>
                <c:pt idx="38">
                  <c:v>17.440070299985763</c:v>
                </c:pt>
                <c:pt idx="39">
                  <c:v>19.457043318214691</c:v>
                </c:pt>
                <c:pt idx="40">
                  <c:v>19.512397637754411</c:v>
                </c:pt>
                <c:pt idx="41">
                  <c:v>17.699543672828248</c:v>
                </c:pt>
                <c:pt idx="42">
                  <c:v>9.0884873394292676</c:v>
                </c:pt>
                <c:pt idx="43">
                  <c:v>15.993938702010398</c:v>
                </c:pt>
                <c:pt idx="44">
                  <c:v>15.602998820261066</c:v>
                </c:pt>
                <c:pt idx="45">
                  <c:v>19.688839531287226</c:v>
                </c:pt>
                <c:pt idx="46">
                  <c:v>23.798897757112165</c:v>
                </c:pt>
                <c:pt idx="47">
                  <c:v>24.584237165582067</c:v>
                </c:pt>
                <c:pt idx="48">
                  <c:v>23.034316218469662</c:v>
                </c:pt>
                <c:pt idx="49">
                  <c:v>21.242220123370888</c:v>
                </c:pt>
                <c:pt idx="50">
                  <c:v>14.848796216532286</c:v>
                </c:pt>
                <c:pt idx="51">
                  <c:v>4.2484440246741988</c:v>
                </c:pt>
                <c:pt idx="52">
                  <c:v>12.990966866980116</c:v>
                </c:pt>
                <c:pt idx="53">
                  <c:v>18.39839195701737</c:v>
                </c:pt>
                <c:pt idx="54">
                  <c:v>37.26037634018018</c:v>
                </c:pt>
                <c:pt idx="55">
                  <c:v>54.714285220050712</c:v>
                </c:pt>
                <c:pt idx="56">
                  <c:v>48.452327822118903</c:v>
                </c:pt>
                <c:pt idx="57">
                  <c:v>36.433521192055281</c:v>
                </c:pt>
                <c:pt idx="58">
                  <c:v>25.113562846180724</c:v>
                </c:pt>
                <c:pt idx="59">
                  <c:v>28.310274799600133</c:v>
                </c:pt>
                <c:pt idx="60">
                  <c:v>17.941718820814611</c:v>
                </c:pt>
                <c:pt idx="61">
                  <c:v>17.651108643231034</c:v>
                </c:pt>
              </c:numCache>
            </c:numRef>
          </c:val>
        </c:ser>
        <c:ser>
          <c:idx val="3"/>
          <c:order val="3"/>
          <c:tx>
            <c:strRef>
              <c:f>Лист1!$K$12</c:f>
              <c:strCache>
                <c:ptCount val="1"/>
                <c:pt idx="0">
                  <c:v>15&gt;</c:v>
                </c:pt>
              </c:strCache>
            </c:strRef>
          </c:tx>
          <c:spPr>
            <a:ln w="38100"/>
          </c:spPr>
          <c:marker>
            <c:symbol val="none"/>
          </c:marker>
          <c:cat>
            <c:strRef>
              <c:f>Лист1!$A$13:$A$74</c:f>
              <c:strCache>
                <c:ptCount val="60"/>
                <c:pt idx="0">
                  <c:v>09.2009</c:v>
                </c:pt>
                <c:pt idx="3">
                  <c:v>10.2009</c:v>
                </c:pt>
                <c:pt idx="5">
                  <c:v>11.2009</c:v>
                </c:pt>
                <c:pt idx="9">
                  <c:v>12.2009</c:v>
                </c:pt>
                <c:pt idx="14">
                  <c:v>01.2010</c:v>
                </c:pt>
                <c:pt idx="18">
                  <c:v>02.2010</c:v>
                </c:pt>
                <c:pt idx="22">
                  <c:v>03.2010</c:v>
                </c:pt>
                <c:pt idx="26">
                  <c:v>04.2010</c:v>
                </c:pt>
                <c:pt idx="31">
                  <c:v>05.2010</c:v>
                </c:pt>
                <c:pt idx="37">
                  <c:v>09.2010</c:v>
                </c:pt>
                <c:pt idx="38">
                  <c:v>10.2010</c:v>
                </c:pt>
                <c:pt idx="42">
                  <c:v>11.2010</c:v>
                </c:pt>
                <c:pt idx="46">
                  <c:v>12.2010</c:v>
                </c:pt>
                <c:pt idx="51">
                  <c:v>01.2011</c:v>
                </c:pt>
                <c:pt idx="55">
                  <c:v>02.2011</c:v>
                </c:pt>
                <c:pt idx="59">
                  <c:v>03.2011</c:v>
                </c:pt>
              </c:strCache>
            </c:strRef>
          </c:cat>
          <c:val>
            <c:numRef>
              <c:f>Лист1!$K$13:$K$74</c:f>
              <c:numCache>
                <c:formatCode>0.00</c:formatCode>
                <c:ptCount val="62"/>
                <c:pt idx="0">
                  <c:v>3.2419637929910898</c:v>
                </c:pt>
                <c:pt idx="1">
                  <c:v>3.3564472656167723</c:v>
                </c:pt>
                <c:pt idx="2">
                  <c:v>3.3566950653410643</c:v>
                </c:pt>
                <c:pt idx="3">
                  <c:v>3.4285569853874982</c:v>
                </c:pt>
                <c:pt idx="4">
                  <c:v>3.5938394014942787</c:v>
                </c:pt>
                <c:pt idx="5">
                  <c:v>3.9752031771889427</c:v>
                </c:pt>
                <c:pt idx="6">
                  <c:v>6.6449974067758735</c:v>
                </c:pt>
                <c:pt idx="7">
                  <c:v>7.7268910030610733</c:v>
                </c:pt>
                <c:pt idx="8">
                  <c:v>7.5665645814402467</c:v>
                </c:pt>
                <c:pt idx="9">
                  <c:v>5.5809453906401583</c:v>
                </c:pt>
                <c:pt idx="10">
                  <c:v>3.6426559471809932</c:v>
                </c:pt>
                <c:pt idx="11">
                  <c:v>3.3140735127618077</c:v>
                </c:pt>
                <c:pt idx="12">
                  <c:v>3.5028969026769059</c:v>
                </c:pt>
                <c:pt idx="13">
                  <c:v>2.0475691218745951</c:v>
                </c:pt>
                <c:pt idx="14">
                  <c:v>0.95799373413617328</c:v>
                </c:pt>
                <c:pt idx="15">
                  <c:v>3.0514058050058956</c:v>
                </c:pt>
                <c:pt idx="16">
                  <c:v>3.3247289009066248</c:v>
                </c:pt>
                <c:pt idx="17">
                  <c:v>3.7343418451712642</c:v>
                </c:pt>
                <c:pt idx="18">
                  <c:v>4.0487996953054584</c:v>
                </c:pt>
                <c:pt idx="19">
                  <c:v>3.9712383816001768</c:v>
                </c:pt>
                <c:pt idx="20">
                  <c:v>3.9367942199227506</c:v>
                </c:pt>
                <c:pt idx="21">
                  <c:v>3.6035035907419135</c:v>
                </c:pt>
                <c:pt idx="22">
                  <c:v>3.4156713997239967</c:v>
                </c:pt>
                <c:pt idx="23">
                  <c:v>2.8576264206048365</c:v>
                </c:pt>
                <c:pt idx="24">
                  <c:v>3.1532514916923957</c:v>
                </c:pt>
                <c:pt idx="25">
                  <c:v>2.8516792272216867</c:v>
                </c:pt>
                <c:pt idx="26">
                  <c:v>2.8363156443152127</c:v>
                </c:pt>
                <c:pt idx="27">
                  <c:v>2.6078442985124424</c:v>
                </c:pt>
                <c:pt idx="28">
                  <c:v>2.6276682764562755</c:v>
                </c:pt>
                <c:pt idx="29">
                  <c:v>6.6615999883038528</c:v>
                </c:pt>
                <c:pt idx="30">
                  <c:v>2.7357089562502153</c:v>
                </c:pt>
                <c:pt idx="31">
                  <c:v>2.3625225714573892</c:v>
                </c:pt>
                <c:pt idx="32">
                  <c:v>1.9717424062393987</c:v>
                </c:pt>
                <c:pt idx="33">
                  <c:v>2.1885671650001752</c:v>
                </c:pt>
                <c:pt idx="34">
                  <c:v>2.0299753414494401</c:v>
                </c:pt>
                <c:pt idx="35">
                  <c:v>2.0587201094680063</c:v>
                </c:pt>
                <c:pt idx="37">
                  <c:v>3.6453817441482781</c:v>
                </c:pt>
                <c:pt idx="38">
                  <c:v>3.3391012849159112</c:v>
                </c:pt>
                <c:pt idx="39">
                  <c:v>3.3631378581728293</c:v>
                </c:pt>
                <c:pt idx="40">
                  <c:v>3.171588671290444</c:v>
                </c:pt>
                <c:pt idx="41">
                  <c:v>3.0702385840525515</c:v>
                </c:pt>
                <c:pt idx="42">
                  <c:v>1.9524140277441526</c:v>
                </c:pt>
                <c:pt idx="43">
                  <c:v>3.2664959656965884</c:v>
                </c:pt>
                <c:pt idx="44">
                  <c:v>2.5124414046576864</c:v>
                </c:pt>
                <c:pt idx="45">
                  <c:v>3.1668804765287777</c:v>
                </c:pt>
                <c:pt idx="46">
                  <c:v>3.4892679178405146</c:v>
                </c:pt>
                <c:pt idx="47">
                  <c:v>3.5256944773123302</c:v>
                </c:pt>
                <c:pt idx="48">
                  <c:v>3.574758822723334</c:v>
                </c:pt>
                <c:pt idx="49">
                  <c:v>3.5217296817235559</c:v>
                </c:pt>
                <c:pt idx="50">
                  <c:v>2.9765702882678982</c:v>
                </c:pt>
                <c:pt idx="51">
                  <c:v>0.55556698187617393</c:v>
                </c:pt>
                <c:pt idx="52">
                  <c:v>3.3601642614812479</c:v>
                </c:pt>
                <c:pt idx="53">
                  <c:v>4.2636420562718484</c:v>
                </c:pt>
                <c:pt idx="54">
                  <c:v>5.5787151931214813</c:v>
                </c:pt>
                <c:pt idx="55">
                  <c:v>7.7546445721824382</c:v>
                </c:pt>
                <c:pt idx="56">
                  <c:v>8.138981944568668</c:v>
                </c:pt>
                <c:pt idx="57">
                  <c:v>9.0897894867002247</c:v>
                </c:pt>
                <c:pt idx="58">
                  <c:v>5.5985391710653145</c:v>
                </c:pt>
                <c:pt idx="59">
                  <c:v>5.8716144672417405</c:v>
                </c:pt>
                <c:pt idx="60">
                  <c:v>3.0172094430527734</c:v>
                </c:pt>
                <c:pt idx="61">
                  <c:v>3.937289819371347</c:v>
                </c:pt>
              </c:numCache>
            </c:numRef>
          </c:val>
        </c:ser>
        <c:ser>
          <c:idx val="4"/>
          <c:order val="4"/>
          <c:tx>
            <c:strRef>
              <c:f>Лист1!$L$12</c:f>
              <c:strCache>
                <c:ptCount val="1"/>
                <c:pt idx="0">
                  <c:v>Всего</c:v>
                </c:pt>
              </c:strCache>
            </c:strRef>
          </c:tx>
          <c:spPr>
            <a:ln w="38100"/>
          </c:spPr>
          <c:marker>
            <c:symbol val="none"/>
          </c:marker>
          <c:cat>
            <c:strRef>
              <c:f>Лист1!$A$13:$A$74</c:f>
              <c:strCache>
                <c:ptCount val="60"/>
                <c:pt idx="0">
                  <c:v>09.2009</c:v>
                </c:pt>
                <c:pt idx="3">
                  <c:v>10.2009</c:v>
                </c:pt>
                <c:pt idx="5">
                  <c:v>11.2009</c:v>
                </c:pt>
                <c:pt idx="9">
                  <c:v>12.2009</c:v>
                </c:pt>
                <c:pt idx="14">
                  <c:v>01.2010</c:v>
                </c:pt>
                <c:pt idx="18">
                  <c:v>02.2010</c:v>
                </c:pt>
                <c:pt idx="22">
                  <c:v>03.2010</c:v>
                </c:pt>
                <c:pt idx="26">
                  <c:v>04.2010</c:v>
                </c:pt>
                <c:pt idx="31">
                  <c:v>05.2010</c:v>
                </c:pt>
                <c:pt idx="37">
                  <c:v>09.2010</c:v>
                </c:pt>
                <c:pt idx="38">
                  <c:v>10.2010</c:v>
                </c:pt>
                <c:pt idx="42">
                  <c:v>11.2010</c:v>
                </c:pt>
                <c:pt idx="46">
                  <c:v>12.2010</c:v>
                </c:pt>
                <c:pt idx="51">
                  <c:v>01.2011</c:v>
                </c:pt>
                <c:pt idx="55">
                  <c:v>02.2011</c:v>
                </c:pt>
                <c:pt idx="59">
                  <c:v>03.2011</c:v>
                </c:pt>
              </c:strCache>
            </c:strRef>
          </c:cat>
          <c:val>
            <c:numRef>
              <c:f>Лист1!$L$13:$L$74</c:f>
              <c:numCache>
                <c:formatCode>0.00</c:formatCode>
                <c:ptCount val="62"/>
                <c:pt idx="0">
                  <c:v>6.4908243862184545</c:v>
                </c:pt>
                <c:pt idx="1">
                  <c:v>6.8739602935847124</c:v>
                </c:pt>
                <c:pt idx="2">
                  <c:v>7.0979474394295945</c:v>
                </c:pt>
                <c:pt idx="3">
                  <c:v>7.5347878671446216</c:v>
                </c:pt>
                <c:pt idx="4">
                  <c:v>8.4377224043906498</c:v>
                </c:pt>
                <c:pt idx="5">
                  <c:v>8.6438080434526139</c:v>
                </c:pt>
                <c:pt idx="6">
                  <c:v>11.559133916369435</c:v>
                </c:pt>
                <c:pt idx="7">
                  <c:v>15.341154690849709</c:v>
                </c:pt>
                <c:pt idx="8">
                  <c:v>13.348411350428545</c:v>
                </c:pt>
                <c:pt idx="9">
                  <c:v>10.358204784505155</c:v>
                </c:pt>
                <c:pt idx="10">
                  <c:v>7.8371486829293904</c:v>
                </c:pt>
                <c:pt idx="11">
                  <c:v>7.0977291283712693</c:v>
                </c:pt>
                <c:pt idx="12">
                  <c:v>6.5137470473429362</c:v>
                </c:pt>
                <c:pt idx="13">
                  <c:v>4.1007549196396891</c:v>
                </c:pt>
                <c:pt idx="14">
                  <c:v>2.3448790775047921</c:v>
                </c:pt>
                <c:pt idx="15">
                  <c:v>5.3348673323698543</c:v>
                </c:pt>
                <c:pt idx="16">
                  <c:v>6.2185904964830083</c:v>
                </c:pt>
                <c:pt idx="17">
                  <c:v>7.2053564801271524</c:v>
                </c:pt>
                <c:pt idx="18">
                  <c:v>8.1226995472228705</c:v>
                </c:pt>
                <c:pt idx="19">
                  <c:v>8.1178967039396426</c:v>
                </c:pt>
                <c:pt idx="20">
                  <c:v>7.7092184027489834</c:v>
                </c:pt>
                <c:pt idx="21">
                  <c:v>7.1582012915282212</c:v>
                </c:pt>
                <c:pt idx="22">
                  <c:v>6.6076208024241314</c:v>
                </c:pt>
                <c:pt idx="23">
                  <c:v>5.8555392064829483</c:v>
                </c:pt>
                <c:pt idx="24">
                  <c:v>6.5755290768498575</c:v>
                </c:pt>
                <c:pt idx="25">
                  <c:v>5.9350044317144839</c:v>
                </c:pt>
                <c:pt idx="26">
                  <c:v>5.7575175412935264</c:v>
                </c:pt>
                <c:pt idx="27">
                  <c:v>5.5243613309988602</c:v>
                </c:pt>
                <c:pt idx="28">
                  <c:v>5.8688561810409885</c:v>
                </c:pt>
                <c:pt idx="29">
                  <c:v>6.0950264374691629</c:v>
                </c:pt>
                <c:pt idx="30">
                  <c:v>5.9354410538311537</c:v>
                </c:pt>
                <c:pt idx="31">
                  <c:v>4.8491252275892673</c:v>
                </c:pt>
                <c:pt idx="32">
                  <c:v>3.9889796577755852</c:v>
                </c:pt>
                <c:pt idx="33">
                  <c:v>3.9778457938008325</c:v>
                </c:pt>
                <c:pt idx="34">
                  <c:v>3.6219987687256401</c:v>
                </c:pt>
                <c:pt idx="35">
                  <c:v>3.2696447205836772</c:v>
                </c:pt>
                <c:pt idx="37">
                  <c:v>7.0302710113478124</c:v>
                </c:pt>
                <c:pt idx="38">
                  <c:v>6.6015080927909322</c:v>
                </c:pt>
                <c:pt idx="39">
                  <c:v>7.0715318013718704</c:v>
                </c:pt>
                <c:pt idx="40">
                  <c:v>6.9025590422257244</c:v>
                </c:pt>
                <c:pt idx="41">
                  <c:v>6.6253039981487225</c:v>
                </c:pt>
                <c:pt idx="42">
                  <c:v>4.3389322842759279</c:v>
                </c:pt>
                <c:pt idx="43">
                  <c:v>6.7514877898625114</c:v>
                </c:pt>
                <c:pt idx="44">
                  <c:v>5.9924202400548401</c:v>
                </c:pt>
                <c:pt idx="45">
                  <c:v>6.8698123834764715</c:v>
                </c:pt>
                <c:pt idx="46">
                  <c:v>7.6033375394597114</c:v>
                </c:pt>
                <c:pt idx="47">
                  <c:v>7.6867323637411529</c:v>
                </c:pt>
                <c:pt idx="48">
                  <c:v>7.6098868712095626</c:v>
                </c:pt>
                <c:pt idx="49">
                  <c:v>7.2992302352083414</c:v>
                </c:pt>
                <c:pt idx="50">
                  <c:v>6.0319345416122685</c:v>
                </c:pt>
                <c:pt idx="51">
                  <c:v>1.8073972519003978</c:v>
                </c:pt>
                <c:pt idx="52">
                  <c:v>6.5183315795678265</c:v>
                </c:pt>
                <c:pt idx="53">
                  <c:v>7.6886971632661094</c:v>
                </c:pt>
                <c:pt idx="54">
                  <c:v>11.03715217590632</c:v>
                </c:pt>
                <c:pt idx="55">
                  <c:v>15.191611615894791</c:v>
                </c:pt>
                <c:pt idx="56">
                  <c:v>14.60741122380813</c:v>
                </c:pt>
                <c:pt idx="57">
                  <c:v>12.563583095738153</c:v>
                </c:pt>
                <c:pt idx="58">
                  <c:v>9.2998327737293227</c:v>
                </c:pt>
                <c:pt idx="59">
                  <c:v>10.005195803188252</c:v>
                </c:pt>
                <c:pt idx="60">
                  <c:v>6.124716741401806</c:v>
                </c:pt>
                <c:pt idx="61">
                  <c:v>7.2505468692011075</c:v>
                </c:pt>
              </c:numCache>
            </c:numRef>
          </c:val>
        </c:ser>
        <c:marker val="1"/>
        <c:axId val="42333312"/>
        <c:axId val="42334848"/>
      </c:lineChart>
      <c:catAx>
        <c:axId val="42333312"/>
        <c:scaling>
          <c:orientation val="minMax"/>
        </c:scaling>
        <c:axPos val="b"/>
        <c:numFmt formatCode="mmm/yy" sourceLinked="1"/>
        <c:tickLblPos val="nextTo"/>
        <c:txPr>
          <a:bodyPr rot="-5400000" vert="horz"/>
          <a:lstStyle/>
          <a:p>
            <a:pPr>
              <a:defRPr sz="1200" b="1" i="0" baseline="0">
                <a:latin typeface="Times New Roman" pitchFamily="18" charset="0"/>
              </a:defRPr>
            </a:pPr>
            <a:endParaRPr lang="ru-RU"/>
          </a:p>
        </c:txPr>
        <c:crossAx val="42334848"/>
        <c:crosses val="autoZero"/>
        <c:auto val="1"/>
        <c:lblAlgn val="ctr"/>
        <c:lblOffset val="100"/>
      </c:catAx>
      <c:valAx>
        <c:axId val="42334848"/>
        <c:scaling>
          <c:orientation val="minMax"/>
        </c:scaling>
        <c:axPos val="l"/>
        <c:majorGridlines/>
        <c:numFmt formatCode="0.00" sourceLinked="1"/>
        <c:tickLblPos val="nextTo"/>
        <c:txPr>
          <a:bodyPr/>
          <a:lstStyle/>
          <a:p>
            <a:pPr>
              <a:defRPr sz="1200" b="1" i="0" baseline="0">
                <a:solidFill>
                  <a:schemeClr val="tx2">
                    <a:lumMod val="75000"/>
                  </a:schemeClr>
                </a:solidFill>
                <a:latin typeface="Times New Roman" pitchFamily="18" charset="0"/>
              </a:defRPr>
            </a:pPr>
            <a:endParaRPr lang="ru-RU"/>
          </a:p>
        </c:txPr>
        <c:crossAx val="42333312"/>
        <c:crosses val="autoZero"/>
        <c:crossBetween val="between"/>
      </c:valAx>
      <c:spPr>
        <a:noFill/>
      </c:spPr>
    </c:plotArea>
    <c:legend>
      <c:legendPos val="r"/>
      <c:layout/>
      <c:txPr>
        <a:bodyPr/>
        <a:lstStyle/>
        <a:p>
          <a:pPr>
            <a:defRPr sz="1200" b="1" i="0" baseline="0">
              <a:solidFill>
                <a:schemeClr val="tx2">
                  <a:lumMod val="75000"/>
                </a:schemeClr>
              </a:solidFill>
              <a:latin typeface="Times New Roman" pitchFamily="18" charset="0"/>
            </a:defRPr>
          </a:pPr>
          <a:endParaRPr lang="ru-RU"/>
        </a:p>
      </c:txPr>
    </c:legend>
    <c:plotVisOnly val="1"/>
  </c:chart>
  <c:spPr>
    <a:noFill/>
  </c:spPr>
  <c:externalData r:id="rId2"/>
  <c:userShapes r:id="rId3"/>
</c:chartSpace>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3.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5.emf"/></Relationships>
</file>

<file path=ppt/drawings/drawing1.xml><?xml version="1.0" encoding="utf-8"?>
<c:userShapes xmlns:c="http://schemas.openxmlformats.org/drawingml/2006/chart">
  <cdr:relSizeAnchor xmlns:cdr="http://schemas.openxmlformats.org/drawingml/2006/chartDrawing">
    <cdr:from>
      <cdr:x>0.51146</cdr:x>
      <cdr:y>0.66528</cdr:y>
    </cdr:from>
    <cdr:to>
      <cdr:x>0.9875</cdr:x>
      <cdr:y>0.72639</cdr:y>
    </cdr:to>
    <cdr:sp macro="" textlink="">
      <cdr:nvSpPr>
        <cdr:cNvPr id="28" name="TextBox 27"/>
        <cdr:cNvSpPr txBox="1"/>
      </cdr:nvSpPr>
      <cdr:spPr>
        <a:xfrm xmlns:a="http://schemas.openxmlformats.org/drawingml/2006/main">
          <a:off x="4676774" y="4562475"/>
          <a:ext cx="4352925" cy="4191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a:p>
      </cdr:txBody>
    </cdr:sp>
  </cdr:relSizeAnchor>
  <cdr:relSizeAnchor xmlns:cdr="http://schemas.openxmlformats.org/drawingml/2006/chartDrawing">
    <cdr:from>
      <cdr:x>0.40845</cdr:x>
      <cdr:y>0.19184</cdr:y>
    </cdr:from>
    <cdr:to>
      <cdr:x>0.44845</cdr:x>
      <cdr:y>0.2238</cdr:y>
    </cdr:to>
    <cdr:sp macro="" textlink="">
      <cdr:nvSpPr>
        <cdr:cNvPr id="64" name="Rate1"/>
        <cdr:cNvSpPr/>
      </cdr:nvSpPr>
      <cdr:spPr bwMode="auto">
        <a:xfrm xmlns:a="http://schemas.openxmlformats.org/drawingml/2006/main">
          <a:off x="3742690" y="1319293"/>
          <a:ext cx="366522" cy="219791"/>
        </a:xfrm>
        <a:prstGeom xmlns:a="http://schemas.openxmlformats.org/drawingml/2006/main" prst="rect">
          <a:avLst/>
        </a:prstGeom>
        <a:solidFill xmlns:a="http://schemas.openxmlformats.org/drawingml/2006/main">
          <a:srgbClr val="FFFFFF">
            <a:alpha val="0"/>
          </a:srgbClr>
        </a:solidFill>
        <a:ln xmlns:a="http://schemas.openxmlformats.org/drawingml/2006/main" w="9525" cap="flat" cmpd="sng" algn="ctr">
          <a:noFill/>
          <a:prstDash val="solid"/>
          <a:round/>
          <a:headEnd type="none" w="med" len="med"/>
          <a:tailEnd type="none" w="med" len="med"/>
        </a:ln>
        <a:effectLst xmlns:a="http://schemas.openxmlformats.org/drawingml/2006/main"/>
      </cdr:spPr>
      <cdr:txBody>
        <a:bodyPr xmlns:a="http://schemas.openxmlformats.org/drawingml/2006/main" vertOverflow="clip" wrap="square" lIns="0" tIns="0" rIns="0" bIns="0">
          <a:noAutofit/>
        </a:bodyPr>
        <a:lstStyle xmlns:a="http://schemas.openxmlformats.org/drawingml/2006/main"/>
        <a:p xmlns:a="http://schemas.openxmlformats.org/drawingml/2006/main">
          <a:pPr algn="r"/>
          <a:r>
            <a:rPr lang="en-US" sz="1400"/>
            <a:t>46.1</a:t>
          </a:r>
        </a:p>
      </cdr:txBody>
    </cdr:sp>
  </cdr:relSizeAnchor>
  <cdr:relSizeAnchor xmlns:cdr="http://schemas.openxmlformats.org/drawingml/2006/chartDrawing">
    <cdr:from>
      <cdr:x>0.40845</cdr:x>
      <cdr:y>0.22222</cdr:y>
    </cdr:from>
    <cdr:to>
      <cdr:x>0.44845</cdr:x>
      <cdr:y>0.25418</cdr:y>
    </cdr:to>
    <cdr:sp macro="" textlink="">
      <cdr:nvSpPr>
        <cdr:cNvPr id="65" name="Rate2"/>
        <cdr:cNvSpPr/>
      </cdr:nvSpPr>
      <cdr:spPr bwMode="auto">
        <a:xfrm xmlns:a="http://schemas.openxmlformats.org/drawingml/2006/main">
          <a:off x="3742690" y="1528218"/>
          <a:ext cx="366522" cy="219791"/>
        </a:xfrm>
        <a:prstGeom xmlns:a="http://schemas.openxmlformats.org/drawingml/2006/main" prst="rect">
          <a:avLst/>
        </a:prstGeom>
        <a:solidFill xmlns:a="http://schemas.openxmlformats.org/drawingml/2006/main">
          <a:srgbClr val="FFFFFF">
            <a:alpha val="0"/>
          </a:srgbClr>
        </a:solidFill>
        <a:ln xmlns:a="http://schemas.openxmlformats.org/drawingml/2006/main" w="9525" cap="flat" cmpd="sng" algn="ctr">
          <a:noFill/>
          <a:prstDash val="solid"/>
          <a:round/>
          <a:headEnd type="none" w="med" len="med"/>
          <a:tailEnd type="none" w="med" len="med"/>
        </a:ln>
        <a:effectLst xmlns:a="http://schemas.openxmlformats.org/drawingml/2006/main"/>
      </cdr:spPr>
      <cdr:txBody>
        <a:bodyPr xmlns:a="http://schemas.openxmlformats.org/drawingml/2006/main" vertOverflow="clip" wrap="square" lIns="0" tIns="0" rIns="0" bIns="0">
          <a:noAutofit/>
        </a:bodyPr>
        <a:lstStyle xmlns:a="http://schemas.openxmlformats.org/drawingml/2006/main"/>
        <a:p xmlns:a="http://schemas.openxmlformats.org/drawingml/2006/main">
          <a:pPr algn="r"/>
          <a:r>
            <a:rPr lang="en-US" sz="1400"/>
            <a:t>8.9</a:t>
          </a:r>
        </a:p>
      </cdr:txBody>
    </cdr:sp>
  </cdr:relSizeAnchor>
  <cdr:relSizeAnchor xmlns:cdr="http://schemas.openxmlformats.org/drawingml/2006/chartDrawing">
    <cdr:from>
      <cdr:x>0.40845</cdr:x>
      <cdr:y>0.25185</cdr:y>
    </cdr:from>
    <cdr:to>
      <cdr:x>0.44845</cdr:x>
      <cdr:y>0.28381</cdr:y>
    </cdr:to>
    <cdr:sp macro="" textlink="">
      <cdr:nvSpPr>
        <cdr:cNvPr id="66" name="Rate3"/>
        <cdr:cNvSpPr/>
      </cdr:nvSpPr>
      <cdr:spPr bwMode="auto">
        <a:xfrm xmlns:a="http://schemas.openxmlformats.org/drawingml/2006/main">
          <a:off x="3742690" y="1731985"/>
          <a:ext cx="366522" cy="219791"/>
        </a:xfrm>
        <a:prstGeom xmlns:a="http://schemas.openxmlformats.org/drawingml/2006/main" prst="rect">
          <a:avLst/>
        </a:prstGeom>
        <a:solidFill xmlns:a="http://schemas.openxmlformats.org/drawingml/2006/main">
          <a:srgbClr val="FFFFFF">
            <a:alpha val="0"/>
          </a:srgbClr>
        </a:solidFill>
        <a:ln xmlns:a="http://schemas.openxmlformats.org/drawingml/2006/main" w="9525" cap="flat" cmpd="sng" algn="ctr">
          <a:noFill/>
          <a:prstDash val="solid"/>
          <a:round/>
          <a:headEnd type="none" w="med" len="med"/>
          <a:tailEnd type="none" w="med" len="med"/>
        </a:ln>
        <a:effectLst xmlns:a="http://schemas.openxmlformats.org/drawingml/2006/main"/>
      </cdr:spPr>
      <cdr:txBody>
        <a:bodyPr xmlns:a="http://schemas.openxmlformats.org/drawingml/2006/main" vertOverflow="clip" wrap="square" lIns="0" tIns="0" rIns="0" bIns="0">
          <a:noAutofit/>
        </a:bodyPr>
        <a:lstStyle xmlns:a="http://schemas.openxmlformats.org/drawingml/2006/main"/>
        <a:p xmlns:a="http://schemas.openxmlformats.org/drawingml/2006/main">
          <a:pPr algn="r"/>
          <a:r>
            <a:rPr lang="en-US" sz="1400"/>
            <a:t>11.1</a:t>
          </a:r>
        </a:p>
      </cdr:txBody>
    </cdr:sp>
  </cdr:relSizeAnchor>
  <cdr:relSizeAnchor xmlns:cdr="http://schemas.openxmlformats.org/drawingml/2006/chartDrawing">
    <cdr:from>
      <cdr:x>0.40845</cdr:x>
      <cdr:y>0.27888</cdr:y>
    </cdr:from>
    <cdr:to>
      <cdr:x>0.44845</cdr:x>
      <cdr:y>0.31084</cdr:y>
    </cdr:to>
    <cdr:sp macro="" textlink="">
      <cdr:nvSpPr>
        <cdr:cNvPr id="67" name="Rate4"/>
        <cdr:cNvSpPr/>
      </cdr:nvSpPr>
      <cdr:spPr bwMode="auto">
        <a:xfrm xmlns:a="http://schemas.openxmlformats.org/drawingml/2006/main">
          <a:off x="3742690" y="1917872"/>
          <a:ext cx="366522" cy="219790"/>
        </a:xfrm>
        <a:prstGeom xmlns:a="http://schemas.openxmlformats.org/drawingml/2006/main" prst="rect">
          <a:avLst/>
        </a:prstGeom>
        <a:solidFill xmlns:a="http://schemas.openxmlformats.org/drawingml/2006/main">
          <a:srgbClr val="FFFFFF">
            <a:alpha val="0"/>
          </a:srgbClr>
        </a:solidFill>
        <a:ln xmlns:a="http://schemas.openxmlformats.org/drawingml/2006/main" w="9525" cap="flat" cmpd="sng" algn="ctr">
          <a:noFill/>
          <a:prstDash val="solid"/>
          <a:round/>
          <a:headEnd type="none" w="med" len="med"/>
          <a:tailEnd type="none" w="med" len="med"/>
        </a:ln>
        <a:effectLst xmlns:a="http://schemas.openxmlformats.org/drawingml/2006/main"/>
      </cdr:spPr>
      <cdr:txBody>
        <a:bodyPr xmlns:a="http://schemas.openxmlformats.org/drawingml/2006/main" vertOverflow="clip" wrap="square" lIns="0" tIns="0" rIns="0" bIns="0">
          <a:noAutofit/>
        </a:bodyPr>
        <a:lstStyle xmlns:a="http://schemas.openxmlformats.org/drawingml/2006/main"/>
        <a:p xmlns:a="http://schemas.openxmlformats.org/drawingml/2006/main">
          <a:pPr algn="r"/>
          <a:r>
            <a:rPr lang="en-US" sz="1400"/>
            <a:t>22.6</a:t>
          </a:r>
        </a:p>
      </cdr:txBody>
    </cdr:sp>
  </cdr:relSizeAnchor>
  <cdr:relSizeAnchor xmlns:cdr="http://schemas.openxmlformats.org/drawingml/2006/chartDrawing">
    <cdr:from>
      <cdr:x>0.40845</cdr:x>
      <cdr:y>0.30666</cdr:y>
    </cdr:from>
    <cdr:to>
      <cdr:x>0.44845</cdr:x>
      <cdr:y>0.33862</cdr:y>
    </cdr:to>
    <cdr:sp macro="" textlink="">
      <cdr:nvSpPr>
        <cdr:cNvPr id="68" name="Rate5"/>
        <cdr:cNvSpPr/>
      </cdr:nvSpPr>
      <cdr:spPr bwMode="auto">
        <a:xfrm xmlns:a="http://schemas.openxmlformats.org/drawingml/2006/main">
          <a:off x="3742690" y="2108916"/>
          <a:ext cx="366522" cy="219791"/>
        </a:xfrm>
        <a:prstGeom xmlns:a="http://schemas.openxmlformats.org/drawingml/2006/main" prst="rect">
          <a:avLst/>
        </a:prstGeom>
        <a:solidFill xmlns:a="http://schemas.openxmlformats.org/drawingml/2006/main">
          <a:srgbClr val="FFFFFF">
            <a:alpha val="0"/>
          </a:srgbClr>
        </a:solidFill>
        <a:ln xmlns:a="http://schemas.openxmlformats.org/drawingml/2006/main" w="9525" cap="flat" cmpd="sng" algn="ctr">
          <a:noFill/>
          <a:prstDash val="solid"/>
          <a:round/>
          <a:headEnd type="none" w="med" len="med"/>
          <a:tailEnd type="none" w="med" len="med"/>
        </a:ln>
        <a:effectLst xmlns:a="http://schemas.openxmlformats.org/drawingml/2006/main"/>
      </cdr:spPr>
      <cdr:txBody>
        <a:bodyPr xmlns:a="http://schemas.openxmlformats.org/drawingml/2006/main" vertOverflow="clip" wrap="square" lIns="0" tIns="0" rIns="0" bIns="0">
          <a:noAutofit/>
        </a:bodyPr>
        <a:lstStyle xmlns:a="http://schemas.openxmlformats.org/drawingml/2006/main"/>
        <a:p xmlns:a="http://schemas.openxmlformats.org/drawingml/2006/main">
          <a:pPr algn="r"/>
          <a:r>
            <a:rPr lang="en-US" sz="1400"/>
            <a:t>65.1</a:t>
          </a:r>
        </a:p>
      </cdr:txBody>
    </cdr:sp>
  </cdr:relSizeAnchor>
  <cdr:relSizeAnchor xmlns:cdr="http://schemas.openxmlformats.org/drawingml/2006/chartDrawing">
    <cdr:from>
      <cdr:x>0.40845</cdr:x>
      <cdr:y>0.33779</cdr:y>
    </cdr:from>
    <cdr:to>
      <cdr:x>0.44845</cdr:x>
      <cdr:y>0.36975</cdr:y>
    </cdr:to>
    <cdr:sp macro="" textlink="">
      <cdr:nvSpPr>
        <cdr:cNvPr id="69" name="Rate6"/>
        <cdr:cNvSpPr/>
      </cdr:nvSpPr>
      <cdr:spPr bwMode="auto">
        <a:xfrm xmlns:a="http://schemas.openxmlformats.org/drawingml/2006/main">
          <a:off x="3742690" y="2322999"/>
          <a:ext cx="366522" cy="219790"/>
        </a:xfrm>
        <a:prstGeom xmlns:a="http://schemas.openxmlformats.org/drawingml/2006/main" prst="rect">
          <a:avLst/>
        </a:prstGeom>
        <a:solidFill xmlns:a="http://schemas.openxmlformats.org/drawingml/2006/main">
          <a:srgbClr val="FFFFFF">
            <a:alpha val="0"/>
          </a:srgbClr>
        </a:solidFill>
        <a:ln xmlns:a="http://schemas.openxmlformats.org/drawingml/2006/main" w="9525" cap="flat" cmpd="sng" algn="ctr">
          <a:noFill/>
          <a:prstDash val="solid"/>
          <a:round/>
          <a:headEnd type="none" w="med" len="med"/>
          <a:tailEnd type="none" w="med" len="med"/>
        </a:ln>
        <a:effectLst xmlns:a="http://schemas.openxmlformats.org/drawingml/2006/main"/>
      </cdr:spPr>
      <cdr:txBody>
        <a:bodyPr xmlns:a="http://schemas.openxmlformats.org/drawingml/2006/main" vertOverflow="clip" wrap="square" lIns="0" tIns="0" rIns="0" bIns="0">
          <a:noAutofit/>
        </a:bodyPr>
        <a:lstStyle xmlns:a="http://schemas.openxmlformats.org/drawingml/2006/main"/>
        <a:p xmlns:a="http://schemas.openxmlformats.org/drawingml/2006/main">
          <a:pPr algn="r"/>
          <a:r>
            <a:rPr lang="en-US" sz="1400"/>
            <a:t>21.4</a:t>
          </a:r>
        </a:p>
      </cdr:txBody>
    </cdr:sp>
  </cdr:relSizeAnchor>
  <cdr:relSizeAnchor xmlns:cdr="http://schemas.openxmlformats.org/drawingml/2006/chartDrawing">
    <cdr:from>
      <cdr:x>0.26875</cdr:x>
      <cdr:y>0.19184</cdr:y>
    </cdr:from>
    <cdr:to>
      <cdr:x>0.31875</cdr:x>
      <cdr:y>0.2238</cdr:y>
    </cdr:to>
    <cdr:sp macro="" textlink="">
      <cdr:nvSpPr>
        <cdr:cNvPr id="70" name="Count1"/>
        <cdr:cNvSpPr/>
      </cdr:nvSpPr>
      <cdr:spPr bwMode="auto">
        <a:xfrm xmlns:a="http://schemas.openxmlformats.org/drawingml/2006/main">
          <a:off x="2462530" y="1319293"/>
          <a:ext cx="458152" cy="219791"/>
        </a:xfrm>
        <a:prstGeom xmlns:a="http://schemas.openxmlformats.org/drawingml/2006/main" prst="rect">
          <a:avLst/>
        </a:prstGeom>
        <a:solidFill xmlns:a="http://schemas.openxmlformats.org/drawingml/2006/main">
          <a:srgbClr val="FFFFFF">
            <a:alpha val="0"/>
          </a:srgbClr>
        </a:solidFill>
        <a:ln xmlns:a="http://schemas.openxmlformats.org/drawingml/2006/main" w="9525" cap="flat" cmpd="sng" algn="ctr">
          <a:noFill/>
          <a:prstDash val="solid"/>
          <a:round/>
          <a:headEnd type="none" w="med" len="med"/>
          <a:tailEnd type="none" w="med" len="med"/>
        </a:ln>
        <a:effectLst xmlns:a="http://schemas.openxmlformats.org/drawingml/2006/main"/>
      </cdr:spPr>
      <cdr:txBody>
        <a:bodyPr xmlns:a="http://schemas.openxmlformats.org/drawingml/2006/main" vertOverflow="clip" wrap="square" lIns="0" tIns="0" rIns="0" bIns="0">
          <a:noAutofit/>
        </a:bodyPr>
        <a:lstStyle xmlns:a="http://schemas.openxmlformats.org/drawingml/2006/main"/>
        <a:p xmlns:a="http://schemas.openxmlformats.org/drawingml/2006/main">
          <a:pPr algn="r"/>
          <a:r>
            <a:rPr lang="en-US" sz="1400"/>
            <a:t>945</a:t>
          </a:r>
        </a:p>
      </cdr:txBody>
    </cdr:sp>
  </cdr:relSizeAnchor>
  <cdr:relSizeAnchor xmlns:cdr="http://schemas.openxmlformats.org/drawingml/2006/chartDrawing">
    <cdr:from>
      <cdr:x>0.26875</cdr:x>
      <cdr:y>0.22222</cdr:y>
    </cdr:from>
    <cdr:to>
      <cdr:x>0.31875</cdr:x>
      <cdr:y>0.25418</cdr:y>
    </cdr:to>
    <cdr:sp macro="" textlink="">
      <cdr:nvSpPr>
        <cdr:cNvPr id="73" name="Count2"/>
        <cdr:cNvSpPr/>
      </cdr:nvSpPr>
      <cdr:spPr bwMode="auto">
        <a:xfrm xmlns:a="http://schemas.openxmlformats.org/drawingml/2006/main">
          <a:off x="2462530" y="1528218"/>
          <a:ext cx="458152" cy="219791"/>
        </a:xfrm>
        <a:prstGeom xmlns:a="http://schemas.openxmlformats.org/drawingml/2006/main" prst="rect">
          <a:avLst/>
        </a:prstGeom>
        <a:solidFill xmlns:a="http://schemas.openxmlformats.org/drawingml/2006/main">
          <a:srgbClr val="FFFFFF">
            <a:alpha val="0"/>
          </a:srgbClr>
        </a:solidFill>
        <a:ln xmlns:a="http://schemas.openxmlformats.org/drawingml/2006/main" w="9525" cap="flat" cmpd="sng" algn="ctr">
          <a:noFill/>
          <a:prstDash val="solid"/>
          <a:round/>
          <a:headEnd type="none" w="med" len="med"/>
          <a:tailEnd type="none" w="med" len="med"/>
        </a:ln>
        <a:effectLst xmlns:a="http://schemas.openxmlformats.org/drawingml/2006/main"/>
      </cdr:spPr>
      <cdr:txBody>
        <a:bodyPr xmlns:a="http://schemas.openxmlformats.org/drawingml/2006/main" vertOverflow="clip" wrap="square" lIns="0" tIns="0" rIns="0" bIns="0">
          <a:noAutofit/>
        </a:bodyPr>
        <a:lstStyle xmlns:a="http://schemas.openxmlformats.org/drawingml/2006/main"/>
        <a:p xmlns:a="http://schemas.openxmlformats.org/drawingml/2006/main">
          <a:pPr algn="r"/>
          <a:r>
            <a:rPr lang="en-US" sz="1400"/>
            <a:t>443</a:t>
          </a:r>
        </a:p>
      </cdr:txBody>
    </cdr:sp>
  </cdr:relSizeAnchor>
  <cdr:relSizeAnchor xmlns:cdr="http://schemas.openxmlformats.org/drawingml/2006/chartDrawing">
    <cdr:from>
      <cdr:x>0.26875</cdr:x>
      <cdr:y>0.25185</cdr:y>
    </cdr:from>
    <cdr:to>
      <cdr:x>0.31875</cdr:x>
      <cdr:y>0.28381</cdr:y>
    </cdr:to>
    <cdr:sp macro="" textlink="">
      <cdr:nvSpPr>
        <cdr:cNvPr id="75" name="Count3"/>
        <cdr:cNvSpPr/>
      </cdr:nvSpPr>
      <cdr:spPr bwMode="auto">
        <a:xfrm xmlns:a="http://schemas.openxmlformats.org/drawingml/2006/main">
          <a:off x="2462530" y="1731985"/>
          <a:ext cx="458152" cy="219791"/>
        </a:xfrm>
        <a:prstGeom xmlns:a="http://schemas.openxmlformats.org/drawingml/2006/main" prst="rect">
          <a:avLst/>
        </a:prstGeom>
        <a:solidFill xmlns:a="http://schemas.openxmlformats.org/drawingml/2006/main">
          <a:srgbClr val="FFFFFF">
            <a:alpha val="0"/>
          </a:srgbClr>
        </a:solidFill>
        <a:ln xmlns:a="http://schemas.openxmlformats.org/drawingml/2006/main" w="9525" cap="flat" cmpd="sng" algn="ctr">
          <a:noFill/>
          <a:prstDash val="solid"/>
          <a:round/>
          <a:headEnd type="none" w="med" len="med"/>
          <a:tailEnd type="none" w="med" len="med"/>
        </a:ln>
        <a:effectLst xmlns:a="http://schemas.openxmlformats.org/drawingml/2006/main"/>
      </cdr:spPr>
      <cdr:txBody>
        <a:bodyPr xmlns:a="http://schemas.openxmlformats.org/drawingml/2006/main" vertOverflow="clip" wrap="square" lIns="0" tIns="0" rIns="0" bIns="0">
          <a:noAutofit/>
        </a:bodyPr>
        <a:lstStyle xmlns:a="http://schemas.openxmlformats.org/drawingml/2006/main"/>
        <a:p xmlns:a="http://schemas.openxmlformats.org/drawingml/2006/main">
          <a:pPr algn="r"/>
          <a:r>
            <a:rPr lang="en-US" sz="1400"/>
            <a:t>1501</a:t>
          </a:r>
        </a:p>
      </cdr:txBody>
    </cdr:sp>
  </cdr:relSizeAnchor>
  <cdr:relSizeAnchor xmlns:cdr="http://schemas.openxmlformats.org/drawingml/2006/chartDrawing">
    <cdr:from>
      <cdr:x>0.26875</cdr:x>
      <cdr:y>0.27888</cdr:y>
    </cdr:from>
    <cdr:to>
      <cdr:x>0.31875</cdr:x>
      <cdr:y>0.31084</cdr:y>
    </cdr:to>
    <cdr:sp macro="" textlink="">
      <cdr:nvSpPr>
        <cdr:cNvPr id="76" name="Count4"/>
        <cdr:cNvSpPr/>
      </cdr:nvSpPr>
      <cdr:spPr bwMode="auto">
        <a:xfrm xmlns:a="http://schemas.openxmlformats.org/drawingml/2006/main">
          <a:off x="2462530" y="1917872"/>
          <a:ext cx="458152" cy="219790"/>
        </a:xfrm>
        <a:prstGeom xmlns:a="http://schemas.openxmlformats.org/drawingml/2006/main" prst="rect">
          <a:avLst/>
        </a:prstGeom>
        <a:solidFill xmlns:a="http://schemas.openxmlformats.org/drawingml/2006/main">
          <a:srgbClr val="FFFFFF">
            <a:alpha val="0"/>
          </a:srgbClr>
        </a:solidFill>
        <a:ln xmlns:a="http://schemas.openxmlformats.org/drawingml/2006/main" w="9525" cap="flat" cmpd="sng" algn="ctr">
          <a:noFill/>
          <a:prstDash val="solid"/>
          <a:round/>
          <a:headEnd type="none" w="med" len="med"/>
          <a:tailEnd type="none" w="med" len="med"/>
        </a:ln>
        <a:effectLst xmlns:a="http://schemas.openxmlformats.org/drawingml/2006/main"/>
      </cdr:spPr>
      <cdr:txBody>
        <a:bodyPr xmlns:a="http://schemas.openxmlformats.org/drawingml/2006/main" vertOverflow="clip" wrap="square" lIns="0" tIns="0" rIns="0" bIns="0">
          <a:noAutofit/>
        </a:bodyPr>
        <a:lstStyle xmlns:a="http://schemas.openxmlformats.org/drawingml/2006/main"/>
        <a:p xmlns:a="http://schemas.openxmlformats.org/drawingml/2006/main">
          <a:pPr algn="r"/>
          <a:r>
            <a:rPr lang="en-US" sz="1400"/>
            <a:t>1190</a:t>
          </a:r>
        </a:p>
      </cdr:txBody>
    </cdr:sp>
  </cdr:relSizeAnchor>
  <cdr:relSizeAnchor xmlns:cdr="http://schemas.openxmlformats.org/drawingml/2006/chartDrawing">
    <cdr:from>
      <cdr:x>0.26875</cdr:x>
      <cdr:y>0.30666</cdr:y>
    </cdr:from>
    <cdr:to>
      <cdr:x>0.31875</cdr:x>
      <cdr:y>0.33862</cdr:y>
    </cdr:to>
    <cdr:sp macro="" textlink="">
      <cdr:nvSpPr>
        <cdr:cNvPr id="77" name="Count5"/>
        <cdr:cNvSpPr/>
      </cdr:nvSpPr>
      <cdr:spPr bwMode="auto">
        <a:xfrm xmlns:a="http://schemas.openxmlformats.org/drawingml/2006/main">
          <a:off x="2462530" y="2108916"/>
          <a:ext cx="458152" cy="219791"/>
        </a:xfrm>
        <a:prstGeom xmlns:a="http://schemas.openxmlformats.org/drawingml/2006/main" prst="rect">
          <a:avLst/>
        </a:prstGeom>
        <a:solidFill xmlns:a="http://schemas.openxmlformats.org/drawingml/2006/main">
          <a:srgbClr val="FFFFFF">
            <a:alpha val="0"/>
          </a:srgbClr>
        </a:solidFill>
        <a:ln xmlns:a="http://schemas.openxmlformats.org/drawingml/2006/main" w="9525" cap="flat" cmpd="sng" algn="ctr">
          <a:noFill/>
          <a:prstDash val="solid"/>
          <a:round/>
          <a:headEnd type="none" w="med" len="med"/>
          <a:tailEnd type="none" w="med" len="med"/>
        </a:ln>
        <a:effectLst xmlns:a="http://schemas.openxmlformats.org/drawingml/2006/main"/>
      </cdr:spPr>
      <cdr:txBody>
        <a:bodyPr xmlns:a="http://schemas.openxmlformats.org/drawingml/2006/main" vertOverflow="clip" wrap="square" lIns="0" tIns="0" rIns="0" bIns="0">
          <a:noAutofit/>
        </a:bodyPr>
        <a:lstStyle xmlns:a="http://schemas.openxmlformats.org/drawingml/2006/main"/>
        <a:p xmlns:a="http://schemas.openxmlformats.org/drawingml/2006/main">
          <a:pPr algn="r"/>
          <a:r>
            <a:rPr lang="en-US" sz="1400"/>
            <a:t>2132</a:t>
          </a:r>
        </a:p>
      </cdr:txBody>
    </cdr:sp>
  </cdr:relSizeAnchor>
  <cdr:relSizeAnchor xmlns:cdr="http://schemas.openxmlformats.org/drawingml/2006/chartDrawing">
    <cdr:from>
      <cdr:x>0.26875</cdr:x>
      <cdr:y>0.33779</cdr:y>
    </cdr:from>
    <cdr:to>
      <cdr:x>0.31875</cdr:x>
      <cdr:y>0.36975</cdr:y>
    </cdr:to>
    <cdr:sp macro="" textlink="">
      <cdr:nvSpPr>
        <cdr:cNvPr id="78" name="Count6"/>
        <cdr:cNvSpPr/>
      </cdr:nvSpPr>
      <cdr:spPr bwMode="auto">
        <a:xfrm xmlns:a="http://schemas.openxmlformats.org/drawingml/2006/main">
          <a:off x="2462530" y="2322999"/>
          <a:ext cx="458152" cy="219790"/>
        </a:xfrm>
        <a:prstGeom xmlns:a="http://schemas.openxmlformats.org/drawingml/2006/main" prst="rect">
          <a:avLst/>
        </a:prstGeom>
        <a:solidFill xmlns:a="http://schemas.openxmlformats.org/drawingml/2006/main">
          <a:srgbClr val="FFFFFF">
            <a:alpha val="0"/>
          </a:srgbClr>
        </a:solidFill>
        <a:ln xmlns:a="http://schemas.openxmlformats.org/drawingml/2006/main" w="9525" cap="flat" cmpd="sng" algn="ctr">
          <a:noFill/>
          <a:prstDash val="solid"/>
          <a:round/>
          <a:headEnd type="none" w="med" len="med"/>
          <a:tailEnd type="none" w="med" len="med"/>
        </a:ln>
        <a:effectLst xmlns:a="http://schemas.openxmlformats.org/drawingml/2006/main"/>
      </cdr:spPr>
      <cdr:txBody>
        <a:bodyPr xmlns:a="http://schemas.openxmlformats.org/drawingml/2006/main" vertOverflow="clip" wrap="square" lIns="0" tIns="0" rIns="0" bIns="0">
          <a:noAutofit/>
        </a:bodyPr>
        <a:lstStyle xmlns:a="http://schemas.openxmlformats.org/drawingml/2006/main"/>
        <a:p xmlns:a="http://schemas.openxmlformats.org/drawingml/2006/main">
          <a:pPr algn="r"/>
          <a:r>
            <a:rPr lang="en-US" sz="1400"/>
            <a:t>6211</a:t>
          </a:r>
        </a:p>
      </cdr:txBody>
    </cdr:sp>
  </cdr:relSizeAnchor>
  <cdr:relSizeAnchor xmlns:cdr="http://schemas.openxmlformats.org/drawingml/2006/chartDrawing">
    <cdr:from>
      <cdr:x>0.13542</cdr:x>
      <cdr:y>0.04861</cdr:y>
    </cdr:from>
    <cdr:to>
      <cdr:x>0.62542</cdr:x>
      <cdr:y>0.10194</cdr:y>
    </cdr:to>
    <cdr:sp macro="" textlink="">
      <cdr:nvSpPr>
        <cdr:cNvPr id="79" name="TextBox 1"/>
        <cdr:cNvSpPr txBox="1"/>
      </cdr:nvSpPr>
      <cdr:spPr>
        <a:xfrm xmlns:a="http://schemas.openxmlformats.org/drawingml/2006/main">
          <a:off x="1238250" y="333375"/>
          <a:ext cx="4480560" cy="365760"/>
        </a:xfrm>
        <a:prstGeom xmlns:a="http://schemas.openxmlformats.org/drawingml/2006/main" prst="rect">
          <a:avLst/>
        </a:prstGeom>
      </cdr:spPr>
      <cdr:txBody>
        <a:bodyPr xmlns:a="http://schemas.openxmlformats.org/drawingml/2006/main" wrap="none" lIns="0" tIns="0" rIns="0" bIns="0"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en-US" sz="2400" b="1" u="none" dirty="0"/>
            <a:t>Hospitalization Rates (per 100,000),</a:t>
          </a:r>
        </a:p>
      </cdr:txBody>
    </cdr:sp>
  </cdr:relSizeAnchor>
  <cdr:relSizeAnchor xmlns:cdr="http://schemas.openxmlformats.org/drawingml/2006/chartDrawing">
    <cdr:from>
      <cdr:x>0.3375</cdr:x>
      <cdr:y>0.00417</cdr:y>
    </cdr:from>
    <cdr:to>
      <cdr:x>0.8375</cdr:x>
      <cdr:y>0.0575</cdr:y>
    </cdr:to>
    <cdr:sp macro="" textlink="">
      <cdr:nvSpPr>
        <cdr:cNvPr id="80" name="TextBox 1"/>
        <cdr:cNvSpPr txBox="1"/>
      </cdr:nvSpPr>
      <cdr:spPr>
        <a:xfrm xmlns:a="http://schemas.openxmlformats.org/drawingml/2006/main">
          <a:off x="3086100" y="28575"/>
          <a:ext cx="4572000" cy="365760"/>
        </a:xfrm>
        <a:prstGeom xmlns:a="http://schemas.openxmlformats.org/drawingml/2006/main" prst="rect">
          <a:avLst/>
        </a:prstGeom>
      </cdr:spPr>
      <cdr:txBody>
        <a:bodyPr xmlns:a="http://schemas.openxmlformats.org/drawingml/2006/main" wrap="none" lIns="0" tIns="0" rIns="0" bIns="0"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en-US" sz="2400" b="1" u="none" dirty="0"/>
            <a:t>* Laboratory-Confirmed Cumulative</a:t>
          </a:r>
        </a:p>
      </cdr:txBody>
    </cdr:sp>
  </cdr:relSizeAnchor>
  <cdr:relSizeAnchor xmlns:cdr="http://schemas.openxmlformats.org/drawingml/2006/chartDrawing">
    <cdr:from>
      <cdr:x>0.75104</cdr:x>
      <cdr:y>0.04861</cdr:y>
    </cdr:from>
    <cdr:to>
      <cdr:x>0.85104</cdr:x>
      <cdr:y>0.10194</cdr:y>
    </cdr:to>
    <cdr:sp macro="" textlink="">
      <cdr:nvSpPr>
        <cdr:cNvPr id="81" name="TextBox 1"/>
        <cdr:cNvSpPr txBox="1"/>
      </cdr:nvSpPr>
      <cdr:spPr>
        <a:xfrm xmlns:a="http://schemas.openxmlformats.org/drawingml/2006/main">
          <a:off x="6867525" y="333375"/>
          <a:ext cx="914400" cy="365760"/>
        </a:xfrm>
        <a:prstGeom xmlns:a="http://schemas.openxmlformats.org/drawingml/2006/main" prst="rect">
          <a:avLst/>
        </a:prstGeom>
      </cdr:spPr>
      <cdr:txBody>
        <a:bodyPr xmlns:a="http://schemas.openxmlformats.org/drawingml/2006/main" wrap="none" lIns="0" tIns="0" rIns="0" bIns="0"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en-US" sz="2400" b="1" u="none" dirty="0"/>
            <a:t>Season</a:t>
          </a:r>
        </a:p>
      </cdr:txBody>
    </cdr:sp>
  </cdr:relSizeAnchor>
  <cdr:relSizeAnchor xmlns:cdr="http://schemas.openxmlformats.org/drawingml/2006/chartDrawing">
    <cdr:from>
      <cdr:x>0.16875</cdr:x>
      <cdr:y>0.00417</cdr:y>
    </cdr:from>
    <cdr:to>
      <cdr:x>0.33875</cdr:x>
      <cdr:y>0.0575</cdr:y>
    </cdr:to>
    <cdr:sp macro="" textlink="">
      <cdr:nvSpPr>
        <cdr:cNvPr id="87" name="Title1"/>
        <cdr:cNvSpPr/>
      </cdr:nvSpPr>
      <cdr:spPr bwMode="auto">
        <a:xfrm xmlns:a="http://schemas.openxmlformats.org/drawingml/2006/main">
          <a:off x="1543050" y="28575"/>
          <a:ext cx="1554480" cy="365760"/>
        </a:xfrm>
        <a:prstGeom xmlns:a="http://schemas.openxmlformats.org/drawingml/2006/main" prst="rect">
          <a:avLst/>
        </a:prstGeom>
        <a:solidFill xmlns:a="http://schemas.openxmlformats.org/drawingml/2006/main">
          <a:srgbClr val="FFFFFF">
            <a:alpha val="0"/>
          </a:srgbClr>
        </a:solidFill>
        <a:ln xmlns:a="http://schemas.openxmlformats.org/drawingml/2006/main" w="9525" cap="flat" cmpd="sng" algn="ctr">
          <a:noFill/>
          <a:prstDash val="solid"/>
          <a:round/>
          <a:headEnd type="none" w="med" len="med"/>
          <a:tailEnd type="none" w="med" len="med"/>
        </a:ln>
        <a:effectLst xmlns:a="http://schemas.openxmlformats.org/drawingml/2006/main"/>
      </cdr:spPr>
      <cdr:txBody>
        <a:bodyPr xmlns:a="http://schemas.openxmlformats.org/drawingml/2006/main" vertOverflow="clip" lIns="0" tIns="0" rIns="0" bIns="0"/>
        <a:lstStyle xmlns:a="http://schemas.openxmlformats.org/drawingml/2006/main"/>
        <a:p xmlns:a="http://schemas.openxmlformats.org/drawingml/2006/main">
          <a:pPr algn="r"/>
          <a:r>
            <a:rPr lang="en-US" sz="2400" b="1" dirty="0" err="1"/>
            <a:t>FluSurv</a:t>
          </a:r>
          <a:r>
            <a:rPr lang="en-US" sz="2400" b="1" dirty="0"/>
            <a:t>-NET</a:t>
          </a:r>
        </a:p>
      </cdr:txBody>
    </cdr:sp>
  </cdr:relSizeAnchor>
  <cdr:relSizeAnchor xmlns:cdr="http://schemas.openxmlformats.org/drawingml/2006/chartDrawing">
    <cdr:from>
      <cdr:x>0.63021</cdr:x>
      <cdr:y>0.04861</cdr:y>
    </cdr:from>
    <cdr:to>
      <cdr:x>0.75021</cdr:x>
      <cdr:y>0.10194</cdr:y>
    </cdr:to>
    <cdr:sp macro="" textlink="">
      <cdr:nvSpPr>
        <cdr:cNvPr id="88" name="Title2"/>
        <cdr:cNvSpPr/>
      </cdr:nvSpPr>
      <cdr:spPr bwMode="auto">
        <a:xfrm xmlns:a="http://schemas.openxmlformats.org/drawingml/2006/main">
          <a:off x="5762624" y="333375"/>
          <a:ext cx="1097280" cy="365760"/>
        </a:xfrm>
        <a:prstGeom xmlns:a="http://schemas.openxmlformats.org/drawingml/2006/main" prst="rect">
          <a:avLst/>
        </a:prstGeom>
        <a:solidFill xmlns:a="http://schemas.openxmlformats.org/drawingml/2006/main">
          <a:srgbClr val="FFFFFF">
            <a:alpha val="0"/>
          </a:srgbClr>
        </a:solidFill>
        <a:ln xmlns:a="http://schemas.openxmlformats.org/drawingml/2006/main" w="9525" cap="flat" cmpd="sng" algn="ctr">
          <a:noFill/>
          <a:prstDash val="solid"/>
          <a:round/>
          <a:headEnd type="none" w="med" len="med"/>
          <a:tailEnd type="none" w="med" len="med"/>
        </a:ln>
        <a:effectLst xmlns:a="http://schemas.openxmlformats.org/drawingml/2006/main"/>
      </cdr:spPr>
      <cdr:txBody>
        <a:bodyPr xmlns:a="http://schemas.openxmlformats.org/drawingml/2006/main" vertOverflow="clip" lIns="0" tIns="0" rIns="0" bIns="0"/>
        <a:lstStyle xmlns:a="http://schemas.openxmlformats.org/drawingml/2006/main"/>
        <a:p xmlns:a="http://schemas.openxmlformats.org/drawingml/2006/main">
          <a:pPr algn="ctr"/>
          <a:r>
            <a:rPr lang="en-US" sz="2400" b="1">
              <a:solidFill>
                <a:srgbClr val="C00000"/>
              </a:solidFill>
            </a:rPr>
            <a:t>2010-11 </a:t>
          </a:r>
        </a:p>
      </cdr:txBody>
    </cdr:sp>
  </cdr:relSizeAnchor>
  <cdr:relSizeAnchor xmlns:cdr="http://schemas.openxmlformats.org/drawingml/2006/chartDrawing">
    <cdr:from>
      <cdr:x>0.00833</cdr:x>
      <cdr:y>0.97219</cdr:y>
    </cdr:from>
    <cdr:to>
      <cdr:x>0.63622</cdr:x>
      <cdr:y>0.99495</cdr:y>
    </cdr:to>
    <cdr:sp macro="" textlink="">
      <cdr:nvSpPr>
        <cdr:cNvPr id="89" name="FootNote"/>
        <cdr:cNvSpPr/>
      </cdr:nvSpPr>
      <cdr:spPr bwMode="auto">
        <a:xfrm xmlns:a="http://schemas.openxmlformats.org/drawingml/2006/main">
          <a:off x="76328" y="6685799"/>
          <a:ext cx="5753370" cy="156518"/>
        </a:xfrm>
        <a:prstGeom xmlns:a="http://schemas.openxmlformats.org/drawingml/2006/main" prst="rect">
          <a:avLst/>
        </a:prstGeom>
        <a:solidFill xmlns:a="http://schemas.openxmlformats.org/drawingml/2006/main">
          <a:srgbClr val="FFFFFF">
            <a:alpha val="0"/>
          </a:srgbClr>
        </a:solidFill>
        <a:ln xmlns:a="http://schemas.openxmlformats.org/drawingml/2006/main" w="9525" cap="flat" cmpd="sng" algn="ctr">
          <a:noFill/>
          <a:prstDash val="solid"/>
          <a:round/>
          <a:headEnd type="none" w="med" len="med"/>
          <a:tailEnd type="none" w="med" len="med"/>
        </a:ln>
        <a:effectLst xmlns:a="http://schemas.openxmlformats.org/drawingml/2006/main"/>
      </cdr:spPr>
      <cdr:txBody>
        <a:bodyPr xmlns:a="http://schemas.openxmlformats.org/drawingml/2006/main" vertOverflow="clip" wrap="none" lIns="0" tIns="0" rIns="0" bIns="0">
          <a:spAutoFit/>
        </a:bodyPr>
        <a:lstStyle xmlns:a="http://schemas.openxmlformats.org/drawingml/2006/main"/>
        <a:p xmlns:a="http://schemas.openxmlformats.org/drawingml/2006/main">
          <a:pPr algn="l"/>
          <a:r>
            <a:rPr lang="en-US" sz="1000"/>
            <a:t>*FluSurv-NET results include surveillance at EIP sites and at sites in six additional states (ID, MI, OH, OK, RI, UT)</a:t>
          </a:r>
        </a:p>
      </cdr:txBody>
    </cdr:sp>
  </cdr:relSizeAnchor>
  <cdr:relSizeAnchor xmlns:cdr="http://schemas.openxmlformats.org/drawingml/2006/chartDrawing">
    <cdr:from>
      <cdr:x>0.24526</cdr:x>
      <cdr:y>0.1611</cdr:y>
    </cdr:from>
    <cdr:to>
      <cdr:x>0.34326</cdr:x>
      <cdr:y>0.1931</cdr:y>
    </cdr:to>
    <cdr:sp macro="" textlink="">
      <cdr:nvSpPr>
        <cdr:cNvPr id="34" name="Count0"/>
        <cdr:cNvSpPr/>
      </cdr:nvSpPr>
      <cdr:spPr bwMode="auto">
        <a:xfrm xmlns:a="http://schemas.openxmlformats.org/drawingml/2006/main">
          <a:off x="2242688" y="1104831"/>
          <a:ext cx="896112" cy="219456"/>
        </a:xfrm>
        <a:prstGeom xmlns:a="http://schemas.openxmlformats.org/drawingml/2006/main" prst="rect">
          <a:avLst/>
        </a:prstGeom>
        <a:solidFill xmlns:a="http://schemas.openxmlformats.org/drawingml/2006/main">
          <a:srgbClr val="FFFFFF">
            <a:alpha val="0"/>
          </a:srgbClr>
        </a:solidFill>
        <a:ln xmlns:a="http://schemas.openxmlformats.org/drawingml/2006/main" w="9525" cap="flat" cmpd="sng" algn="ctr">
          <a:noFill/>
          <a:prstDash val="solid"/>
          <a:round/>
          <a:headEnd type="none" w="med" len="med"/>
          <a:tailEnd type="none" w="med" len="med"/>
        </a:ln>
        <a:effectLst xmlns:a="http://schemas.openxmlformats.org/drawingml/2006/main"/>
      </cdr:spPr>
      <cdr:txBody>
        <a:bodyPr xmlns:a="http://schemas.openxmlformats.org/drawingml/2006/main" vertOverflow="clip" lIns="0" tIns="0" rIns="0" bIns="0"/>
        <a:lstStyle xmlns:a="http://schemas.openxmlformats.org/drawingml/2006/main"/>
        <a:p xmlns:a="http://schemas.openxmlformats.org/drawingml/2006/main">
          <a:r>
            <a:rPr lang="en-US" sz="1400"/>
            <a:t>Case Counts</a:t>
          </a:r>
        </a:p>
      </cdr:txBody>
    </cdr:sp>
  </cdr:relSizeAnchor>
  <cdr:relSizeAnchor xmlns:cdr="http://schemas.openxmlformats.org/drawingml/2006/chartDrawing">
    <cdr:from>
      <cdr:x>0.35129</cdr:x>
      <cdr:y>0.1611</cdr:y>
    </cdr:from>
    <cdr:to>
      <cdr:x>0.50729</cdr:x>
      <cdr:y>0.1931</cdr:y>
    </cdr:to>
    <cdr:sp macro="" textlink="">
      <cdr:nvSpPr>
        <cdr:cNvPr id="35" name="Rate0"/>
        <cdr:cNvSpPr/>
      </cdr:nvSpPr>
      <cdr:spPr bwMode="auto">
        <a:xfrm xmlns:a="http://schemas.openxmlformats.org/drawingml/2006/main">
          <a:off x="3212226" y="1104831"/>
          <a:ext cx="1426464" cy="219456"/>
        </a:xfrm>
        <a:prstGeom xmlns:a="http://schemas.openxmlformats.org/drawingml/2006/main" prst="rect">
          <a:avLst/>
        </a:prstGeom>
        <a:solidFill xmlns:a="http://schemas.openxmlformats.org/drawingml/2006/main">
          <a:srgbClr val="FFFFFF">
            <a:alpha val="0"/>
          </a:srgbClr>
        </a:solidFill>
        <a:ln xmlns:a="http://schemas.openxmlformats.org/drawingml/2006/main" w="9525" cap="flat" cmpd="sng" algn="ctr">
          <a:noFill/>
          <a:prstDash val="solid"/>
          <a:round/>
          <a:headEnd type="none" w="med" len="med"/>
          <a:tailEnd type="none" w="med" len="med"/>
        </a:ln>
        <a:effectLst xmlns:a="http://schemas.openxmlformats.org/drawingml/2006/main"/>
      </cdr:spPr>
      <cdr:txBody>
        <a:bodyPr xmlns:a="http://schemas.openxmlformats.org/drawingml/2006/main" vertOverflow="clip" lIns="0" tIns="0" rIns="0" bIns="0"/>
        <a:lstStyle xmlns:a="http://schemas.openxmlformats.org/drawingml/2006/main"/>
        <a:p xmlns:a="http://schemas.openxmlformats.org/drawingml/2006/main">
          <a:r>
            <a:rPr lang="en-US" sz="1400"/>
            <a:t>Rates</a:t>
          </a:r>
          <a:r>
            <a:rPr lang="en-US" sz="1400" baseline="0"/>
            <a:t> (per 100,000)</a:t>
          </a:r>
          <a:endParaRPr lang="en-US" sz="1400"/>
        </a:p>
      </cdr:txBody>
    </cdr:sp>
  </cdr:relSizeAnchor>
  <cdr:relSizeAnchor xmlns:cdr="http://schemas.openxmlformats.org/drawingml/2006/chartDrawing">
    <cdr:from>
      <cdr:x>0.13236</cdr:x>
      <cdr:y>0.16066</cdr:y>
    </cdr:from>
    <cdr:to>
      <cdr:x>0.21719</cdr:x>
      <cdr:y>0.19266</cdr:y>
    </cdr:to>
    <cdr:sp macro="" textlink="">
      <cdr:nvSpPr>
        <cdr:cNvPr id="36" name="Age0"/>
        <cdr:cNvSpPr/>
      </cdr:nvSpPr>
      <cdr:spPr bwMode="auto">
        <a:xfrm xmlns:a="http://schemas.openxmlformats.org/drawingml/2006/main">
          <a:off x="1212850" y="1104900"/>
          <a:ext cx="777240" cy="220066"/>
        </a:xfrm>
        <a:prstGeom xmlns:a="http://schemas.openxmlformats.org/drawingml/2006/main" prst="rect">
          <a:avLst/>
        </a:prstGeom>
        <a:solidFill xmlns:a="http://schemas.openxmlformats.org/drawingml/2006/main">
          <a:srgbClr val="FFFFFF">
            <a:alpha val="0"/>
          </a:srgbClr>
        </a:solidFill>
        <a:ln xmlns:a="http://schemas.openxmlformats.org/drawingml/2006/main" w="9525" cap="flat" cmpd="sng" algn="ctr">
          <a:noFill/>
          <a:prstDash val="solid"/>
          <a:round/>
          <a:headEnd type="none" w="med" len="med"/>
          <a:tailEnd type="none" w="med" len="med"/>
        </a:ln>
        <a:effectLst xmlns:a="http://schemas.openxmlformats.org/drawingml/2006/main"/>
      </cdr:spPr>
      <cdr:txBody>
        <a:bodyPr xmlns:a="http://schemas.openxmlformats.org/drawingml/2006/main" vertOverflow="clip" lIns="0" tIns="0" rIns="0" bIns="0"/>
        <a:lstStyle xmlns:a="http://schemas.openxmlformats.org/drawingml/2006/main"/>
        <a:p xmlns:a="http://schemas.openxmlformats.org/drawingml/2006/main">
          <a:r>
            <a:rPr lang="en-US" sz="1400" b="0"/>
            <a:t>Age</a:t>
          </a:r>
          <a:r>
            <a:rPr lang="en-US" sz="1400" b="0" baseline="0"/>
            <a:t> Group</a:t>
          </a:r>
          <a:endParaRPr lang="en-US" sz="1400" b="0"/>
        </a:p>
      </cdr:txBody>
    </cdr:sp>
  </cdr:relSizeAnchor>
  <cdr:relSizeAnchor xmlns:cdr="http://schemas.openxmlformats.org/drawingml/2006/chartDrawing">
    <cdr:from>
      <cdr:x>0.16147</cdr:x>
      <cdr:y>0.19206</cdr:y>
    </cdr:from>
    <cdr:to>
      <cdr:x>0.22733</cdr:x>
      <cdr:y>0.22406</cdr:y>
    </cdr:to>
    <cdr:sp macro="" textlink="">
      <cdr:nvSpPr>
        <cdr:cNvPr id="37" name="Age1"/>
        <cdr:cNvSpPr/>
      </cdr:nvSpPr>
      <cdr:spPr bwMode="auto">
        <a:xfrm xmlns:a="http://schemas.openxmlformats.org/drawingml/2006/main">
          <a:off x="1479550" y="1320800"/>
          <a:ext cx="603504" cy="220065"/>
        </a:xfrm>
        <a:prstGeom xmlns:a="http://schemas.openxmlformats.org/drawingml/2006/main" prst="rect">
          <a:avLst/>
        </a:prstGeom>
        <a:solidFill xmlns:a="http://schemas.openxmlformats.org/drawingml/2006/main">
          <a:srgbClr val="FFFFFF">
            <a:alpha val="0"/>
          </a:srgbClr>
        </a:solidFill>
        <a:ln xmlns:a="http://schemas.openxmlformats.org/drawingml/2006/main" w="9525" cap="flat" cmpd="sng" algn="ctr">
          <a:noFill/>
          <a:prstDash val="solid"/>
          <a:round/>
          <a:headEnd type="none" w="med" len="med"/>
          <a:tailEnd type="none" w="med" len="med"/>
        </a:ln>
        <a:effectLst xmlns:a="http://schemas.openxmlformats.org/drawingml/2006/main"/>
      </cdr:spPr>
      <cdr:txBody>
        <a:bodyPr xmlns:a="http://schemas.openxmlformats.org/drawingml/2006/main" vertOverflow="clip" lIns="0" tIns="0" rIns="0" bIns="0"/>
        <a:lstStyle xmlns:a="http://schemas.openxmlformats.org/drawingml/2006/main"/>
        <a:p xmlns:a="http://schemas.openxmlformats.org/drawingml/2006/main">
          <a:pPr algn="ctr"/>
          <a:r>
            <a:rPr lang="en-US" sz="1400"/>
            <a:t>0-4 yr</a:t>
          </a:r>
        </a:p>
      </cdr:txBody>
    </cdr:sp>
  </cdr:relSizeAnchor>
  <cdr:relSizeAnchor xmlns:cdr="http://schemas.openxmlformats.org/drawingml/2006/chartDrawing">
    <cdr:from>
      <cdr:x>0.16147</cdr:x>
      <cdr:y>0.22161</cdr:y>
    </cdr:from>
    <cdr:to>
      <cdr:x>0.22733</cdr:x>
      <cdr:y>0.25361</cdr:y>
    </cdr:to>
    <cdr:sp macro="" textlink="">
      <cdr:nvSpPr>
        <cdr:cNvPr id="38" name="Age2"/>
        <cdr:cNvSpPr/>
      </cdr:nvSpPr>
      <cdr:spPr bwMode="auto">
        <a:xfrm xmlns:a="http://schemas.openxmlformats.org/drawingml/2006/main">
          <a:off x="1479550" y="1524000"/>
          <a:ext cx="603504" cy="220065"/>
        </a:xfrm>
        <a:prstGeom xmlns:a="http://schemas.openxmlformats.org/drawingml/2006/main" prst="rect">
          <a:avLst/>
        </a:prstGeom>
        <a:solidFill xmlns:a="http://schemas.openxmlformats.org/drawingml/2006/main">
          <a:srgbClr val="FFFFFF">
            <a:alpha val="0"/>
          </a:srgbClr>
        </a:solidFill>
        <a:ln xmlns:a="http://schemas.openxmlformats.org/drawingml/2006/main" w="9525" cap="flat" cmpd="sng" algn="ctr">
          <a:noFill/>
          <a:prstDash val="solid"/>
          <a:round/>
          <a:headEnd type="none" w="med" len="med"/>
          <a:tailEnd type="none" w="med" len="med"/>
        </a:ln>
        <a:effectLst xmlns:a="http://schemas.openxmlformats.org/drawingml/2006/main"/>
      </cdr:spPr>
      <cdr:txBody>
        <a:bodyPr xmlns:a="http://schemas.openxmlformats.org/drawingml/2006/main" vertOverflow="clip" lIns="0" tIns="0" rIns="0" bIns="0"/>
        <a:lstStyle xmlns:a="http://schemas.openxmlformats.org/drawingml/2006/main"/>
        <a:p xmlns:a="http://schemas.openxmlformats.org/drawingml/2006/main">
          <a:pPr algn="ctr"/>
          <a:r>
            <a:rPr lang="en-US" sz="1400"/>
            <a:t>5-17 yr</a:t>
          </a:r>
        </a:p>
      </cdr:txBody>
    </cdr:sp>
  </cdr:relSizeAnchor>
  <cdr:relSizeAnchor xmlns:cdr="http://schemas.openxmlformats.org/drawingml/2006/chartDrawing">
    <cdr:from>
      <cdr:x>0.16147</cdr:x>
      <cdr:y>0.25115</cdr:y>
    </cdr:from>
    <cdr:to>
      <cdr:x>0.22733</cdr:x>
      <cdr:y>0.28315</cdr:y>
    </cdr:to>
    <cdr:sp macro="" textlink="">
      <cdr:nvSpPr>
        <cdr:cNvPr id="39" name="Age3"/>
        <cdr:cNvSpPr/>
      </cdr:nvSpPr>
      <cdr:spPr bwMode="auto">
        <a:xfrm xmlns:a="http://schemas.openxmlformats.org/drawingml/2006/main">
          <a:off x="1479550" y="1727200"/>
          <a:ext cx="603504" cy="220065"/>
        </a:xfrm>
        <a:prstGeom xmlns:a="http://schemas.openxmlformats.org/drawingml/2006/main" prst="rect">
          <a:avLst/>
        </a:prstGeom>
        <a:solidFill xmlns:a="http://schemas.openxmlformats.org/drawingml/2006/main">
          <a:srgbClr val="FFFFFF">
            <a:alpha val="0"/>
          </a:srgbClr>
        </a:solidFill>
        <a:ln xmlns:a="http://schemas.openxmlformats.org/drawingml/2006/main" w="9525" cap="flat" cmpd="sng" algn="ctr">
          <a:noFill/>
          <a:prstDash val="solid"/>
          <a:round/>
          <a:headEnd type="none" w="med" len="med"/>
          <a:tailEnd type="none" w="med" len="med"/>
        </a:ln>
        <a:effectLst xmlns:a="http://schemas.openxmlformats.org/drawingml/2006/main"/>
      </cdr:spPr>
      <cdr:txBody>
        <a:bodyPr xmlns:a="http://schemas.openxmlformats.org/drawingml/2006/main" vertOverflow="clip" lIns="0" tIns="0" rIns="0" bIns="0"/>
        <a:lstStyle xmlns:a="http://schemas.openxmlformats.org/drawingml/2006/main"/>
        <a:p xmlns:a="http://schemas.openxmlformats.org/drawingml/2006/main">
          <a:pPr algn="ctr"/>
          <a:r>
            <a:rPr lang="en-US" sz="1400"/>
            <a:t>18-49 yr</a:t>
          </a:r>
        </a:p>
      </cdr:txBody>
    </cdr:sp>
  </cdr:relSizeAnchor>
  <cdr:relSizeAnchor xmlns:cdr="http://schemas.openxmlformats.org/drawingml/2006/chartDrawing">
    <cdr:from>
      <cdr:x>0.16147</cdr:x>
      <cdr:y>0.27886</cdr:y>
    </cdr:from>
    <cdr:to>
      <cdr:x>0.22733</cdr:x>
      <cdr:y>0.31086</cdr:y>
    </cdr:to>
    <cdr:sp macro="" textlink="">
      <cdr:nvSpPr>
        <cdr:cNvPr id="41" name="Age4"/>
        <cdr:cNvSpPr/>
      </cdr:nvSpPr>
      <cdr:spPr bwMode="auto">
        <a:xfrm xmlns:a="http://schemas.openxmlformats.org/drawingml/2006/main">
          <a:off x="1479550" y="1917700"/>
          <a:ext cx="603504" cy="220066"/>
        </a:xfrm>
        <a:prstGeom xmlns:a="http://schemas.openxmlformats.org/drawingml/2006/main" prst="rect">
          <a:avLst/>
        </a:prstGeom>
        <a:solidFill xmlns:a="http://schemas.openxmlformats.org/drawingml/2006/main">
          <a:srgbClr val="FFFFFF">
            <a:alpha val="0"/>
          </a:srgbClr>
        </a:solidFill>
        <a:ln xmlns:a="http://schemas.openxmlformats.org/drawingml/2006/main" w="9525" cap="flat" cmpd="sng" algn="ctr">
          <a:noFill/>
          <a:prstDash val="solid"/>
          <a:round/>
          <a:headEnd type="none" w="med" len="med"/>
          <a:tailEnd type="none" w="med" len="med"/>
        </a:ln>
        <a:effectLst xmlns:a="http://schemas.openxmlformats.org/drawingml/2006/main"/>
      </cdr:spPr>
      <cdr:txBody>
        <a:bodyPr xmlns:a="http://schemas.openxmlformats.org/drawingml/2006/main" vertOverflow="clip" lIns="0" tIns="0" rIns="0" bIns="0"/>
        <a:lstStyle xmlns:a="http://schemas.openxmlformats.org/drawingml/2006/main"/>
        <a:p xmlns:a="http://schemas.openxmlformats.org/drawingml/2006/main">
          <a:pPr algn="ctr"/>
          <a:r>
            <a:rPr lang="en-US" sz="1400"/>
            <a:t>50-64 yr</a:t>
          </a:r>
        </a:p>
      </cdr:txBody>
    </cdr:sp>
  </cdr:relSizeAnchor>
  <cdr:relSizeAnchor xmlns:cdr="http://schemas.openxmlformats.org/drawingml/2006/chartDrawing">
    <cdr:from>
      <cdr:x>0.16147</cdr:x>
      <cdr:y>0.30656</cdr:y>
    </cdr:from>
    <cdr:to>
      <cdr:x>0.22733</cdr:x>
      <cdr:y>0.33856</cdr:y>
    </cdr:to>
    <cdr:sp macro="" textlink="">
      <cdr:nvSpPr>
        <cdr:cNvPr id="43" name="Age5"/>
        <cdr:cNvSpPr/>
      </cdr:nvSpPr>
      <cdr:spPr bwMode="auto">
        <a:xfrm xmlns:a="http://schemas.openxmlformats.org/drawingml/2006/main">
          <a:off x="1479550" y="2108200"/>
          <a:ext cx="603504" cy="220065"/>
        </a:xfrm>
        <a:prstGeom xmlns:a="http://schemas.openxmlformats.org/drawingml/2006/main" prst="rect">
          <a:avLst/>
        </a:prstGeom>
        <a:solidFill xmlns:a="http://schemas.openxmlformats.org/drawingml/2006/main">
          <a:srgbClr val="FFFFFF">
            <a:alpha val="0"/>
          </a:srgbClr>
        </a:solidFill>
        <a:ln xmlns:a="http://schemas.openxmlformats.org/drawingml/2006/main" w="9525" cap="flat" cmpd="sng" algn="ctr">
          <a:noFill/>
          <a:prstDash val="solid"/>
          <a:round/>
          <a:headEnd type="none" w="med" len="med"/>
          <a:tailEnd type="none" w="med" len="med"/>
        </a:ln>
        <a:effectLst xmlns:a="http://schemas.openxmlformats.org/drawingml/2006/main"/>
      </cdr:spPr>
      <cdr:txBody>
        <a:bodyPr xmlns:a="http://schemas.openxmlformats.org/drawingml/2006/main" vertOverflow="clip" lIns="0" tIns="0" rIns="0" bIns="0"/>
        <a:lstStyle xmlns:a="http://schemas.openxmlformats.org/drawingml/2006/main"/>
        <a:p xmlns:a="http://schemas.openxmlformats.org/drawingml/2006/main">
          <a:pPr algn="ctr"/>
          <a:r>
            <a:rPr lang="en-US" sz="1400"/>
            <a:t>65+ yr</a:t>
          </a:r>
        </a:p>
      </cdr:txBody>
    </cdr:sp>
  </cdr:relSizeAnchor>
  <cdr:relSizeAnchor xmlns:cdr="http://schemas.openxmlformats.org/drawingml/2006/chartDrawing">
    <cdr:from>
      <cdr:x>0.16147</cdr:x>
      <cdr:y>0.3361</cdr:y>
    </cdr:from>
    <cdr:to>
      <cdr:x>0.22733</cdr:x>
      <cdr:y>0.3681</cdr:y>
    </cdr:to>
    <cdr:sp macro="" textlink="">
      <cdr:nvSpPr>
        <cdr:cNvPr id="45" name="Age6"/>
        <cdr:cNvSpPr/>
      </cdr:nvSpPr>
      <cdr:spPr bwMode="auto">
        <a:xfrm xmlns:a="http://schemas.openxmlformats.org/drawingml/2006/main">
          <a:off x="1479550" y="2311400"/>
          <a:ext cx="603504" cy="220066"/>
        </a:xfrm>
        <a:prstGeom xmlns:a="http://schemas.openxmlformats.org/drawingml/2006/main" prst="rect">
          <a:avLst/>
        </a:prstGeom>
        <a:solidFill xmlns:a="http://schemas.openxmlformats.org/drawingml/2006/main">
          <a:srgbClr val="FFFFFF">
            <a:alpha val="0"/>
          </a:srgbClr>
        </a:solidFill>
        <a:ln xmlns:a="http://schemas.openxmlformats.org/drawingml/2006/main" w="9525" cap="flat" cmpd="sng" algn="ctr">
          <a:noFill/>
          <a:prstDash val="solid"/>
          <a:round/>
          <a:headEnd type="none" w="med" len="med"/>
          <a:tailEnd type="none" w="med" len="med"/>
        </a:ln>
        <a:effectLst xmlns:a="http://schemas.openxmlformats.org/drawingml/2006/main"/>
      </cdr:spPr>
      <cdr:txBody>
        <a:bodyPr xmlns:a="http://schemas.openxmlformats.org/drawingml/2006/main" vertOverflow="clip" lIns="0" tIns="0" rIns="0" bIns="0"/>
        <a:lstStyle xmlns:a="http://schemas.openxmlformats.org/drawingml/2006/main"/>
        <a:p xmlns:a="http://schemas.openxmlformats.org/drawingml/2006/main">
          <a:pPr algn="ctr"/>
          <a:r>
            <a:rPr lang="en-US" sz="1400"/>
            <a:t>All Ages</a:t>
          </a:r>
        </a:p>
      </cdr:txBody>
    </cdr:sp>
  </cdr:relSizeAnchor>
  <cdr:relSizeAnchor xmlns:cdr="http://schemas.openxmlformats.org/drawingml/2006/chartDrawing">
    <cdr:from>
      <cdr:x>0.11736</cdr:x>
      <cdr:y>0.19167</cdr:y>
    </cdr:from>
    <cdr:to>
      <cdr:x>0.51436</cdr:x>
      <cdr:y>0.19167</cdr:y>
    </cdr:to>
    <cdr:sp macro="" textlink="">
      <cdr:nvSpPr>
        <cdr:cNvPr id="49" name="Line1"/>
        <cdr:cNvSpPr/>
      </cdr:nvSpPr>
      <cdr:spPr bwMode="auto">
        <a:xfrm xmlns:a="http://schemas.openxmlformats.org/drawingml/2006/main">
          <a:off x="1073170" y="1314480"/>
          <a:ext cx="3630168" cy="0"/>
        </a:xfrm>
        <a:prstGeom xmlns:a="http://schemas.openxmlformats.org/drawingml/2006/main" prst="line">
          <a:avLst/>
        </a:prstGeom>
        <a:solidFill xmlns:a="http://schemas.openxmlformats.org/drawingml/2006/main">
          <a:srgbClr val="FFFFFF">
            <a:alpha val="0"/>
          </a:srgbClr>
        </a:solidFill>
        <a:ln xmlns:a="http://schemas.openxmlformats.org/drawingml/2006/main" w="12700" cap="flat" cmpd="sng" algn="ctr">
          <a:solidFill>
            <a:schemeClr val="tx1"/>
          </a:solidFill>
          <a:prstDash val="solid"/>
          <a:round/>
          <a:headEnd type="none" w="med" len="med"/>
          <a:tailEnd type="none" w="med" len="med"/>
        </a:ln>
        <a:effectLst xmlns:a="http://schemas.openxmlformats.org/drawingml/2006/main"/>
      </cdr:spPr>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0.23715</cdr:x>
      <cdr:y>0.15513</cdr:y>
    </cdr:from>
    <cdr:to>
      <cdr:x>0.23715</cdr:x>
      <cdr:y>0.3658</cdr:y>
    </cdr:to>
    <cdr:sp macro="" textlink="">
      <cdr:nvSpPr>
        <cdr:cNvPr id="50" name="Line2"/>
        <cdr:cNvSpPr/>
      </cdr:nvSpPr>
      <cdr:spPr bwMode="auto">
        <a:xfrm xmlns:a="http://schemas.openxmlformats.org/drawingml/2006/main">
          <a:off x="2168530" y="1063889"/>
          <a:ext cx="0" cy="1444775"/>
        </a:xfrm>
        <a:prstGeom xmlns:a="http://schemas.openxmlformats.org/drawingml/2006/main" prst="line">
          <a:avLst/>
        </a:prstGeom>
        <a:solidFill xmlns:a="http://schemas.openxmlformats.org/drawingml/2006/main">
          <a:srgbClr val="FFFFFF">
            <a:alpha val="0"/>
          </a:srgbClr>
        </a:solidFill>
        <a:ln xmlns:a="http://schemas.openxmlformats.org/drawingml/2006/main" w="12700" cap="flat" cmpd="sng" algn="ctr">
          <a:solidFill>
            <a:schemeClr val="tx1"/>
          </a:solidFill>
          <a:prstDash val="solid"/>
          <a:round/>
          <a:headEnd type="none" w="med" len="med"/>
          <a:tailEnd type="none" w="med" len="med"/>
        </a:ln>
        <a:effectLst xmlns:a="http://schemas.openxmlformats.org/drawingml/2006/main"/>
      </cdr:spPr>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0.34548</cdr:x>
      <cdr:y>0.15513</cdr:y>
    </cdr:from>
    <cdr:to>
      <cdr:x>0.34548</cdr:x>
      <cdr:y>0.3658</cdr:y>
    </cdr:to>
    <cdr:sp macro="" textlink="">
      <cdr:nvSpPr>
        <cdr:cNvPr id="51" name="Line3"/>
        <cdr:cNvSpPr/>
      </cdr:nvSpPr>
      <cdr:spPr bwMode="auto">
        <a:xfrm xmlns:a="http://schemas.openxmlformats.org/drawingml/2006/main">
          <a:off x="3159100" y="1063889"/>
          <a:ext cx="0" cy="1444775"/>
        </a:xfrm>
        <a:prstGeom xmlns:a="http://schemas.openxmlformats.org/drawingml/2006/main" prst="line">
          <a:avLst/>
        </a:prstGeom>
        <a:solidFill xmlns:a="http://schemas.openxmlformats.org/drawingml/2006/main">
          <a:srgbClr val="FFFFFF">
            <a:alpha val="0"/>
          </a:srgbClr>
        </a:solidFill>
        <a:ln xmlns:a="http://schemas.openxmlformats.org/drawingml/2006/main" w="12700" cap="flat" cmpd="sng" algn="ctr">
          <a:solidFill>
            <a:schemeClr val="tx1"/>
          </a:solidFill>
          <a:prstDash val="solid"/>
          <a:round/>
          <a:headEnd type="none" w="med" len="med"/>
          <a:tailEnd type="none" w="med" len="med"/>
        </a:ln>
        <a:effectLst xmlns:a="http://schemas.openxmlformats.org/drawingml/2006/main"/>
      </cdr:spPr>
      <cdr:txBody>
        <a:bodyPr xmlns:a="http://schemas.openxmlformats.org/drawingml/2006/main" vertOverflow="clip"/>
        <a:lstStyle xmlns:a="http://schemas.openxmlformats.org/drawingml/2006/main"/>
        <a:p xmlns:a="http://schemas.openxmlformats.org/drawingml/2006/main">
          <a:endParaRPr lang="en-US"/>
        </a:p>
      </cdr:txBody>
    </cdr:sp>
  </cdr:relSizeAnchor>
</c:userShapes>
</file>

<file path=ppt/drawings/drawing2.xml><?xml version="1.0" encoding="utf-8"?>
<c:userShapes xmlns:c="http://schemas.openxmlformats.org/drawingml/2006/chart">
  <cdr:relSizeAnchor xmlns:cdr="http://schemas.openxmlformats.org/drawingml/2006/chartDrawing">
    <cdr:from>
      <cdr:x>0.15875</cdr:x>
      <cdr:y>0.11314</cdr:y>
    </cdr:from>
    <cdr:to>
      <cdr:x>0.255</cdr:x>
      <cdr:y>0.16873</cdr:y>
    </cdr:to>
    <cdr:sp macro="" textlink="">
      <cdr:nvSpPr>
        <cdr:cNvPr id="2" name="TextBox 1"/>
        <cdr:cNvSpPr txBox="1"/>
      </cdr:nvSpPr>
      <cdr:spPr>
        <a:xfrm xmlns:a="http://schemas.openxmlformats.org/drawingml/2006/main">
          <a:off x="1306488" y="439688"/>
          <a:ext cx="792088" cy="21602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b="1" dirty="0" smtClean="0">
              <a:solidFill>
                <a:schemeClr val="bg2">
                  <a:lumMod val="75000"/>
                </a:schemeClr>
              </a:solidFill>
            </a:rPr>
            <a:t>A(H1N1)</a:t>
          </a:r>
          <a:r>
            <a:rPr lang="en-US" b="1" dirty="0" smtClean="0"/>
            <a:t>v</a:t>
          </a:r>
          <a:endParaRPr lang="ru-RU" sz="1100" b="1"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ru-RU"/>
          </a:p>
        </p:txBody>
      </p:sp>
      <p:sp>
        <p:nvSpPr>
          <p:cNvPr id="921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ru-RU"/>
          </a:p>
        </p:txBody>
      </p:sp>
      <p:sp>
        <p:nvSpPr>
          <p:cNvPr id="76804" name="Rectangle 4"/>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922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922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ru-RU"/>
          </a:p>
        </p:txBody>
      </p:sp>
      <p:sp>
        <p:nvSpPr>
          <p:cNvPr id="922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300F6674-CE70-4D07-A9E1-6BFF4CE0DFEC}" type="slidenum">
              <a:rPr lang="ru-RU"/>
              <a:pPr>
                <a:defRPr/>
              </a:pPr>
              <a:t>‹#›</a:t>
            </a:fld>
            <a:endParaRPr lang="ru-R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ru.wikipedia.org/wiki/&#208;&#144;&#208;&#189;&#209;&#130;&#208;&#184;&#208;&#178;&#208;&#176;&#208;&#186;&#209;&#134;&#208;&#184;&#208;&#189;&#208;&#176;&#209;&#130;&#208;&#190;&#209;&#128;&#209;&#129;&#209;&#130;&#208;&#178;&#208;&#190;"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Образ слайда 1"/>
          <p:cNvSpPr>
            <a:spLocks noGrp="1" noRot="1" noChangeAspect="1" noTextEdit="1"/>
          </p:cNvSpPr>
          <p:nvPr>
            <p:ph type="sldImg"/>
          </p:nvPr>
        </p:nvSpPr>
        <p:spPr>
          <a:ln/>
        </p:spPr>
      </p:sp>
      <p:sp>
        <p:nvSpPr>
          <p:cNvPr id="77827" name="Заметки 2"/>
          <p:cNvSpPr>
            <a:spLocks noGrp="1"/>
          </p:cNvSpPr>
          <p:nvPr>
            <p:ph type="body" idx="1"/>
          </p:nvPr>
        </p:nvSpPr>
        <p:spPr>
          <a:noFill/>
          <a:ln/>
        </p:spPr>
        <p:txBody>
          <a:bodyPr/>
          <a:lstStyle/>
          <a:p>
            <a:endParaRPr lang="ru-RU" smtClean="0"/>
          </a:p>
        </p:txBody>
      </p:sp>
      <p:sp>
        <p:nvSpPr>
          <p:cNvPr id="77828" name="Номер слайда 3"/>
          <p:cNvSpPr>
            <a:spLocks noGrp="1"/>
          </p:cNvSpPr>
          <p:nvPr>
            <p:ph type="sldNum" sz="quarter" idx="5"/>
          </p:nvPr>
        </p:nvSpPr>
        <p:spPr>
          <a:noFill/>
        </p:spPr>
        <p:txBody>
          <a:bodyPr/>
          <a:lstStyle/>
          <a:p>
            <a:fld id="{68FE8C7C-40AE-406D-B711-27546087F482}" type="slidenum">
              <a:rPr lang="ru-RU" smtClean="0"/>
              <a:pPr/>
              <a:t>1</a:t>
            </a:fld>
            <a:endParaRPr lang="ru-RU"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Образ слайда 1"/>
          <p:cNvSpPr>
            <a:spLocks noGrp="1" noRot="1" noChangeAspect="1" noTextEdit="1"/>
          </p:cNvSpPr>
          <p:nvPr>
            <p:ph type="sldImg"/>
          </p:nvPr>
        </p:nvSpPr>
        <p:spPr>
          <a:ln/>
        </p:spPr>
      </p:sp>
      <p:sp>
        <p:nvSpPr>
          <p:cNvPr id="78851" name="Заметки 2"/>
          <p:cNvSpPr>
            <a:spLocks noGrp="1"/>
          </p:cNvSpPr>
          <p:nvPr>
            <p:ph type="body" idx="1"/>
          </p:nvPr>
        </p:nvSpPr>
        <p:spPr>
          <a:noFill/>
          <a:ln/>
        </p:spPr>
        <p:txBody>
          <a:bodyPr/>
          <a:lstStyle/>
          <a:p>
            <a:endParaRPr lang="ru-RU" smtClean="0"/>
          </a:p>
        </p:txBody>
      </p:sp>
      <p:sp>
        <p:nvSpPr>
          <p:cNvPr id="78852" name="Номер слайда 3"/>
          <p:cNvSpPr>
            <a:spLocks noGrp="1"/>
          </p:cNvSpPr>
          <p:nvPr>
            <p:ph type="sldNum" sz="quarter" idx="5"/>
          </p:nvPr>
        </p:nvSpPr>
        <p:spPr>
          <a:noFill/>
        </p:spPr>
        <p:txBody>
          <a:bodyPr/>
          <a:lstStyle/>
          <a:p>
            <a:fld id="{C45697BB-A322-46D4-AEFC-1865A143796E}" type="slidenum">
              <a:rPr lang="ru-RU" smtClean="0"/>
              <a:pPr/>
              <a:t>2</a:t>
            </a:fld>
            <a:endParaRPr lang="ru-RU"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34FD0F4A-FA8D-4360-8723-F5ABB6E30C0F}" type="slidenum">
              <a:rPr lang="ru-RU" smtClean="0"/>
              <a:pPr/>
              <a:t>3</a:t>
            </a:fld>
            <a:endParaRPr lang="ru-RU" smtClean="0"/>
          </a:p>
        </p:txBody>
      </p:sp>
      <p:sp>
        <p:nvSpPr>
          <p:cNvPr id="79875" name="Rectangle 2"/>
          <p:cNvSpPr>
            <a:spLocks noRot="1" noChangeArrowheads="1" noTextEdit="1"/>
          </p:cNvSpPr>
          <p:nvPr>
            <p:ph type="sldImg"/>
          </p:nvPr>
        </p:nvSpPr>
        <p:spPr>
          <a:ln/>
        </p:spPr>
      </p:sp>
      <p:sp>
        <p:nvSpPr>
          <p:cNvPr id="79876" name="Rectangle 3"/>
          <p:cNvSpPr>
            <a:spLocks noGrp="1" noChangeArrowheads="1"/>
          </p:cNvSpPr>
          <p:nvPr>
            <p:ph type="body" idx="1"/>
          </p:nvPr>
        </p:nvSpPr>
        <p:spPr>
          <a:xfrm>
            <a:off x="914400" y="4343400"/>
            <a:ext cx="5029200" cy="4114800"/>
          </a:xfrm>
          <a:noFill/>
          <a:ln/>
        </p:spPr>
        <p:txBody>
          <a:bodyPr/>
          <a:lstStyle/>
          <a:p>
            <a:pPr eaLnBrk="1" hangingPunct="1"/>
            <a:endParaRPr lang="ru-RU"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Образ слайда 1"/>
          <p:cNvSpPr>
            <a:spLocks noGrp="1" noRot="1" noChangeAspect="1" noTextEdit="1"/>
          </p:cNvSpPr>
          <p:nvPr>
            <p:ph type="sldImg"/>
          </p:nvPr>
        </p:nvSpPr>
        <p:spPr>
          <a:ln/>
        </p:spPr>
      </p:sp>
      <p:sp>
        <p:nvSpPr>
          <p:cNvPr id="80899" name="Заметки 2"/>
          <p:cNvSpPr>
            <a:spLocks noGrp="1"/>
          </p:cNvSpPr>
          <p:nvPr>
            <p:ph type="body" idx="1"/>
          </p:nvPr>
        </p:nvSpPr>
        <p:spPr>
          <a:noFill/>
          <a:ln/>
        </p:spPr>
        <p:txBody>
          <a:bodyPr/>
          <a:lstStyle/>
          <a:p>
            <a:endParaRPr lang="ru-RU" smtClean="0"/>
          </a:p>
        </p:txBody>
      </p:sp>
      <p:sp>
        <p:nvSpPr>
          <p:cNvPr id="80900" name="Номер слайда 3"/>
          <p:cNvSpPr>
            <a:spLocks noGrp="1"/>
          </p:cNvSpPr>
          <p:nvPr>
            <p:ph type="sldNum" sz="quarter" idx="5"/>
          </p:nvPr>
        </p:nvSpPr>
        <p:spPr>
          <a:noFill/>
        </p:spPr>
        <p:txBody>
          <a:bodyPr/>
          <a:lstStyle/>
          <a:p>
            <a:fld id="{E83E494F-7FB1-4CCE-B598-564CE2BD0EEA}" type="slidenum">
              <a:rPr lang="ru-RU" smtClean="0"/>
              <a:pPr/>
              <a:t>4</a:t>
            </a:fld>
            <a:endParaRPr lang="ru-RU"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Образ слайда 1"/>
          <p:cNvSpPr>
            <a:spLocks noGrp="1" noRot="1" noChangeAspect="1" noTextEdit="1"/>
          </p:cNvSpPr>
          <p:nvPr>
            <p:ph type="sldImg"/>
          </p:nvPr>
        </p:nvSpPr>
        <p:spPr>
          <a:ln/>
        </p:spPr>
      </p:sp>
      <p:sp>
        <p:nvSpPr>
          <p:cNvPr id="81923" name="Заметки 2"/>
          <p:cNvSpPr>
            <a:spLocks noGrp="1"/>
          </p:cNvSpPr>
          <p:nvPr>
            <p:ph type="body" idx="1"/>
          </p:nvPr>
        </p:nvSpPr>
        <p:spPr>
          <a:noFill/>
          <a:ln/>
        </p:spPr>
        <p:txBody>
          <a:bodyPr/>
          <a:lstStyle/>
          <a:p>
            <a:endParaRPr lang="ru-RU" smtClean="0"/>
          </a:p>
        </p:txBody>
      </p:sp>
      <p:sp>
        <p:nvSpPr>
          <p:cNvPr id="81924" name="Номер слайда 3"/>
          <p:cNvSpPr>
            <a:spLocks noGrp="1"/>
          </p:cNvSpPr>
          <p:nvPr>
            <p:ph type="sldNum" sz="quarter" idx="5"/>
          </p:nvPr>
        </p:nvSpPr>
        <p:spPr>
          <a:noFill/>
        </p:spPr>
        <p:txBody>
          <a:bodyPr/>
          <a:lstStyle/>
          <a:p>
            <a:fld id="{2E9FE47E-161C-430B-8F32-5057DD6FF289}" type="slidenum">
              <a:rPr lang="ru-RU" smtClean="0"/>
              <a:pPr/>
              <a:t>5</a:t>
            </a:fld>
            <a:endParaRPr lang="ru-RU"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Образ слайда 1"/>
          <p:cNvSpPr>
            <a:spLocks noGrp="1" noRot="1" noChangeAspect="1" noTextEdit="1"/>
          </p:cNvSpPr>
          <p:nvPr>
            <p:ph type="sldImg"/>
          </p:nvPr>
        </p:nvSpPr>
        <p:spPr>
          <a:ln/>
        </p:spPr>
      </p:sp>
      <p:sp>
        <p:nvSpPr>
          <p:cNvPr id="82947" name="Заметки 2"/>
          <p:cNvSpPr>
            <a:spLocks noGrp="1"/>
          </p:cNvSpPr>
          <p:nvPr>
            <p:ph type="body" idx="1"/>
          </p:nvPr>
        </p:nvSpPr>
        <p:spPr>
          <a:noFill/>
          <a:ln/>
        </p:spPr>
        <p:txBody>
          <a:bodyPr/>
          <a:lstStyle/>
          <a:p>
            <a:endParaRPr lang="ru-RU" smtClean="0"/>
          </a:p>
        </p:txBody>
      </p:sp>
      <p:sp>
        <p:nvSpPr>
          <p:cNvPr id="82948" name="Номер слайда 3"/>
          <p:cNvSpPr>
            <a:spLocks noGrp="1"/>
          </p:cNvSpPr>
          <p:nvPr>
            <p:ph type="sldNum" sz="quarter" idx="5"/>
          </p:nvPr>
        </p:nvSpPr>
        <p:spPr>
          <a:noFill/>
        </p:spPr>
        <p:txBody>
          <a:bodyPr/>
          <a:lstStyle/>
          <a:p>
            <a:fld id="{8B812341-3EF0-4F56-8F6D-9AE685B68A3E}" type="slidenum">
              <a:rPr lang="ru-RU" smtClean="0"/>
              <a:pPr/>
              <a:t>6</a:t>
            </a:fld>
            <a:endParaRPr lang="ru-RU"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Образ слайда 1"/>
          <p:cNvSpPr>
            <a:spLocks noGrp="1" noRot="1" noChangeAspect="1" noTextEdit="1"/>
          </p:cNvSpPr>
          <p:nvPr>
            <p:ph type="sldImg"/>
          </p:nvPr>
        </p:nvSpPr>
        <p:spPr>
          <a:ln/>
        </p:spPr>
      </p:sp>
      <p:sp>
        <p:nvSpPr>
          <p:cNvPr id="83971" name="Заметки 2"/>
          <p:cNvSpPr>
            <a:spLocks noGrp="1"/>
          </p:cNvSpPr>
          <p:nvPr>
            <p:ph type="body" idx="1"/>
          </p:nvPr>
        </p:nvSpPr>
        <p:spPr>
          <a:noFill/>
          <a:ln/>
        </p:spPr>
        <p:txBody>
          <a:bodyPr/>
          <a:lstStyle/>
          <a:p>
            <a:endParaRPr lang="ru-RU" smtClean="0"/>
          </a:p>
        </p:txBody>
      </p:sp>
      <p:sp>
        <p:nvSpPr>
          <p:cNvPr id="83972" name="Номер слайда 3"/>
          <p:cNvSpPr>
            <a:spLocks noGrp="1"/>
          </p:cNvSpPr>
          <p:nvPr>
            <p:ph type="sldNum" sz="quarter" idx="5"/>
          </p:nvPr>
        </p:nvSpPr>
        <p:spPr>
          <a:noFill/>
        </p:spPr>
        <p:txBody>
          <a:bodyPr/>
          <a:lstStyle/>
          <a:p>
            <a:fld id="{D1BA7C47-E2A9-4546-AE81-0C2CD42DE24B}" type="slidenum">
              <a:rPr lang="ru-RU" smtClean="0"/>
              <a:pPr/>
              <a:t>7</a:t>
            </a:fld>
            <a:endParaRPr lang="ru-RU"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8A268836-4F7E-4D4A-826E-3296B803731F}" type="slidenum">
              <a:rPr lang="ru-RU" smtClean="0"/>
              <a:pPr/>
              <a:t>8</a:t>
            </a:fld>
            <a:endParaRPr lang="ru-RU" smtClean="0"/>
          </a:p>
        </p:txBody>
      </p:sp>
      <p:sp>
        <p:nvSpPr>
          <p:cNvPr id="84995" name="Rectangle 2"/>
          <p:cNvSpPr>
            <a:spLocks noRot="1" noChangeArrowheads="1" noTextEdit="1"/>
          </p:cNvSpPr>
          <p:nvPr>
            <p:ph type="sldImg"/>
          </p:nvPr>
        </p:nvSpPr>
        <p:spPr>
          <a:ln/>
        </p:spPr>
      </p:sp>
      <p:sp>
        <p:nvSpPr>
          <p:cNvPr id="84996" name="Rectangle 3"/>
          <p:cNvSpPr>
            <a:spLocks noGrp="1" noChangeArrowheads="1"/>
          </p:cNvSpPr>
          <p:nvPr>
            <p:ph type="body" idx="1"/>
          </p:nvPr>
        </p:nvSpPr>
        <p:spPr>
          <a:xfrm>
            <a:off x="914400" y="4343400"/>
            <a:ext cx="5029200" cy="4114800"/>
          </a:xfrm>
          <a:noFill/>
          <a:ln/>
        </p:spPr>
        <p:txBody>
          <a:bodyPr/>
          <a:lstStyle/>
          <a:p>
            <a:pPr eaLnBrk="1" hangingPunct="1"/>
            <a:r>
              <a:rPr lang="ru-RU" sz="1000" smtClean="0"/>
              <a:t>Тяжелые реакции включают анафилаксию, тяжелые неврологические реакции для АКДС и временную кровоточивость, фебрильные судороги и потерю сознания для </a:t>
            </a:r>
            <a:r>
              <a:rPr lang="en-US" sz="1000" smtClean="0"/>
              <a:t>MMR.</a:t>
            </a:r>
            <a:r>
              <a:rPr lang="ru-RU" sz="1000" smtClean="0"/>
              <a:t> Вакцинация играет значительную роль в защите и общества и конкретного человека от инфекционных болезней. При отсутствии вакцинации корь, паротит, полиомиелит и гепатит могут вызывать необратимые для здоровья последствия и летальные исходы. Например, как продемонстрировано на слайде, если бы не проводилась вакцинация от столбняка. То из 100 000 зараженных, 30 000 – умирали бы каждый год! </a:t>
            </a:r>
            <a:endParaRPr lang="en-US" sz="100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EA07B365-5FFE-4530-884D-997098A3ED9C}" type="slidenum">
              <a:rPr lang="ru-RU" smtClean="0"/>
              <a:pPr/>
              <a:t>9</a:t>
            </a:fld>
            <a:endParaRPr lang="ru-RU" smtClean="0"/>
          </a:p>
        </p:txBody>
      </p:sp>
      <p:sp>
        <p:nvSpPr>
          <p:cNvPr id="86019"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0D5FAC71-2377-4FF7-9F14-52B775D3D208}" type="slidenum">
              <a:rPr lang="ru-RU" sz="1200">
                <a:latin typeface="Calibri" pitchFamily="34" charset="0"/>
              </a:rPr>
              <a:pPr algn="r"/>
              <a:t>9</a:t>
            </a:fld>
            <a:endParaRPr lang="ru-RU" sz="1200">
              <a:latin typeface="Calibri" pitchFamily="34" charset="0"/>
            </a:endParaRPr>
          </a:p>
        </p:txBody>
      </p:sp>
      <p:sp>
        <p:nvSpPr>
          <p:cNvPr id="86020" name="Rectangle 2"/>
          <p:cNvSpPr>
            <a:spLocks noGrp="1" noRot="1" noChangeAspect="1" noChangeArrowheads="1" noTextEdit="1"/>
          </p:cNvSpPr>
          <p:nvPr>
            <p:ph type="sldImg"/>
          </p:nvPr>
        </p:nvSpPr>
        <p:spPr>
          <a:ln/>
        </p:spPr>
      </p:sp>
      <p:sp>
        <p:nvSpPr>
          <p:cNvPr id="86021" name="Rectangle 3"/>
          <p:cNvSpPr>
            <a:spLocks noGrp="1" noChangeArrowheads="1"/>
          </p:cNvSpPr>
          <p:nvPr>
            <p:ph type="body" idx="1"/>
          </p:nvPr>
        </p:nvSpPr>
        <p:spPr>
          <a:noFill/>
          <a:ln/>
        </p:spPr>
        <p:txBody>
          <a:bodyPr/>
          <a:lstStyle/>
          <a:p>
            <a:pPr eaLnBrk="1" hangingPunct="1">
              <a:spcBef>
                <a:spcPct val="0"/>
              </a:spcBef>
            </a:pPr>
            <a:r>
              <a:rPr lang="ru-RU" i="1" smtClean="0"/>
              <a:t>Осложнения после вакцинации перевешивают положительные эффекты.</a:t>
            </a:r>
            <a:r>
              <a:rPr lang="ru-RU" smtClean="0"/>
              <a:t> Возможность осложнений признана официальной медициной, при этом считается, что их риск не умаляет положительных сторон прививки (см. </a:t>
            </a:r>
            <a:r>
              <a:rPr lang="ru-RU" smtClean="0">
                <a:hlinkClick r:id="rId3" tooltip="Антивакцинаторство"/>
              </a:rPr>
              <a:t>ниже</a:t>
            </a:r>
            <a:r>
              <a:rPr lang="ru-RU" smtClean="0"/>
              <a:t>), разрабатываются рекомендации по их предупреждению. Антивакцинаторы склонны преувеличивать риск прививок и недооценивать их пользу, зачастую опираясь на непроверенные предположения. Кроме того, в противопрививочных публикациях нередко наблюдается заведомое искажение и(или) неправильная интерпретация статистических данных об эффективности вакцинации. Так, например, статья Эндрю Уэйкфилда о связи детского аутизма с вакцинацией была опровергнута независимыми исследованиями, а он сам обвинён в конфликте интересов из-за сотрудничества с организациями представляющими больных аутизмом. Впоследствии он сам признался в нарушении этических норм при проведении своих исследований.</a:t>
            </a:r>
          </a:p>
          <a:p>
            <a:pPr eaLnBrk="1" hangingPunct="1">
              <a:spcBef>
                <a:spcPct val="0"/>
              </a:spcBef>
            </a:pPr>
            <a:r>
              <a:rPr lang="en-US" smtClean="0"/>
              <a:t>The choice between having a latent natural virus or latent vaccine virus in the ganglia causing zoster seems to favor the latter.</a:t>
            </a:r>
          </a:p>
          <a:p>
            <a:pPr eaLnBrk="1" hangingPunct="1">
              <a:spcBef>
                <a:spcPct val="0"/>
              </a:spcBef>
            </a:pPr>
            <a:endParaRPr lang="ru-RU"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Образ слайда 1"/>
          <p:cNvSpPr>
            <a:spLocks noGrp="1" noRot="1" noChangeAspect="1" noTextEdit="1"/>
          </p:cNvSpPr>
          <p:nvPr>
            <p:ph type="sldImg"/>
          </p:nvPr>
        </p:nvSpPr>
        <p:spPr>
          <a:ln/>
        </p:spPr>
      </p:sp>
      <p:sp>
        <p:nvSpPr>
          <p:cNvPr id="87043" name="Заметки 2"/>
          <p:cNvSpPr>
            <a:spLocks noGrp="1"/>
          </p:cNvSpPr>
          <p:nvPr>
            <p:ph type="body" idx="1"/>
          </p:nvPr>
        </p:nvSpPr>
        <p:spPr>
          <a:noFill/>
          <a:ln/>
        </p:spPr>
        <p:txBody>
          <a:bodyPr/>
          <a:lstStyle/>
          <a:p>
            <a:endParaRPr lang="ru-RU" smtClean="0"/>
          </a:p>
        </p:txBody>
      </p:sp>
      <p:sp>
        <p:nvSpPr>
          <p:cNvPr id="87044" name="Номер слайда 3"/>
          <p:cNvSpPr>
            <a:spLocks noGrp="1"/>
          </p:cNvSpPr>
          <p:nvPr>
            <p:ph type="sldNum" sz="quarter" idx="5"/>
          </p:nvPr>
        </p:nvSpPr>
        <p:spPr>
          <a:noFill/>
        </p:spPr>
        <p:txBody>
          <a:bodyPr/>
          <a:lstStyle/>
          <a:p>
            <a:fld id="{322D4B43-371C-4B79-8427-EDC05F82E249}" type="slidenum">
              <a:rPr lang="ru-RU" smtClean="0"/>
              <a:pPr/>
              <a:t>10</a:t>
            </a:fld>
            <a:endParaRPr lang="ru-RU"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Образ слайда 1"/>
          <p:cNvSpPr>
            <a:spLocks noGrp="1" noRot="1" noChangeAspect="1" noTextEdit="1"/>
          </p:cNvSpPr>
          <p:nvPr>
            <p:ph type="sldImg"/>
          </p:nvPr>
        </p:nvSpPr>
        <p:spPr>
          <a:ln/>
        </p:spPr>
      </p:sp>
      <p:sp>
        <p:nvSpPr>
          <p:cNvPr id="88067" name="Заметки 2"/>
          <p:cNvSpPr>
            <a:spLocks noGrp="1"/>
          </p:cNvSpPr>
          <p:nvPr>
            <p:ph type="body" idx="1"/>
          </p:nvPr>
        </p:nvSpPr>
        <p:spPr>
          <a:noFill/>
          <a:ln/>
        </p:spPr>
        <p:txBody>
          <a:bodyPr/>
          <a:lstStyle/>
          <a:p>
            <a:endParaRPr lang="ru-RU" smtClean="0"/>
          </a:p>
        </p:txBody>
      </p:sp>
      <p:sp>
        <p:nvSpPr>
          <p:cNvPr id="88068" name="Номер слайда 3"/>
          <p:cNvSpPr>
            <a:spLocks noGrp="1"/>
          </p:cNvSpPr>
          <p:nvPr>
            <p:ph type="sldNum" sz="quarter" idx="5"/>
          </p:nvPr>
        </p:nvSpPr>
        <p:spPr>
          <a:noFill/>
        </p:spPr>
        <p:txBody>
          <a:bodyPr/>
          <a:lstStyle/>
          <a:p>
            <a:fld id="{732E642B-6FF0-4319-A0EC-322CD301F20D}" type="slidenum">
              <a:rPr lang="ru-RU" smtClean="0"/>
              <a:pPr/>
              <a:t>11</a:t>
            </a:fld>
            <a:endParaRPr lang="ru-RU"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Образ слайда 1"/>
          <p:cNvSpPr>
            <a:spLocks noGrp="1" noRot="1" noChangeAspect="1" noTextEdit="1"/>
          </p:cNvSpPr>
          <p:nvPr>
            <p:ph type="sldImg"/>
          </p:nvPr>
        </p:nvSpPr>
        <p:spPr>
          <a:ln/>
        </p:spPr>
      </p:sp>
      <p:sp>
        <p:nvSpPr>
          <p:cNvPr id="89091" name="Заметки 2"/>
          <p:cNvSpPr>
            <a:spLocks noGrp="1"/>
          </p:cNvSpPr>
          <p:nvPr>
            <p:ph type="body" idx="1"/>
          </p:nvPr>
        </p:nvSpPr>
        <p:spPr>
          <a:noFill/>
          <a:ln/>
        </p:spPr>
        <p:txBody>
          <a:bodyPr/>
          <a:lstStyle/>
          <a:p>
            <a:endParaRPr lang="ru-RU" smtClean="0"/>
          </a:p>
        </p:txBody>
      </p:sp>
      <p:sp>
        <p:nvSpPr>
          <p:cNvPr id="89092" name="Номер слайда 3"/>
          <p:cNvSpPr>
            <a:spLocks noGrp="1"/>
          </p:cNvSpPr>
          <p:nvPr>
            <p:ph type="sldNum" sz="quarter" idx="5"/>
          </p:nvPr>
        </p:nvSpPr>
        <p:spPr>
          <a:noFill/>
        </p:spPr>
        <p:txBody>
          <a:bodyPr/>
          <a:lstStyle/>
          <a:p>
            <a:fld id="{F6829D26-F238-401A-8EA9-53EF91D22CEC}" type="slidenum">
              <a:rPr lang="ru-RU" smtClean="0"/>
              <a:pPr/>
              <a:t>12</a:t>
            </a:fld>
            <a:endParaRPr lang="ru-RU"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Образ слайда 1"/>
          <p:cNvSpPr>
            <a:spLocks noGrp="1" noRot="1" noChangeAspect="1" noTextEdit="1"/>
          </p:cNvSpPr>
          <p:nvPr>
            <p:ph type="sldImg"/>
          </p:nvPr>
        </p:nvSpPr>
        <p:spPr>
          <a:ln/>
        </p:spPr>
      </p:sp>
      <p:sp>
        <p:nvSpPr>
          <p:cNvPr id="90115" name="Заметки 2"/>
          <p:cNvSpPr>
            <a:spLocks noGrp="1"/>
          </p:cNvSpPr>
          <p:nvPr>
            <p:ph type="body" idx="1"/>
          </p:nvPr>
        </p:nvSpPr>
        <p:spPr>
          <a:noFill/>
          <a:ln/>
        </p:spPr>
        <p:txBody>
          <a:bodyPr/>
          <a:lstStyle/>
          <a:p>
            <a:endParaRPr lang="ru-RU" smtClean="0"/>
          </a:p>
        </p:txBody>
      </p:sp>
      <p:sp>
        <p:nvSpPr>
          <p:cNvPr id="90116" name="Номер слайда 3"/>
          <p:cNvSpPr>
            <a:spLocks noGrp="1"/>
          </p:cNvSpPr>
          <p:nvPr>
            <p:ph type="sldNum" sz="quarter" idx="5"/>
          </p:nvPr>
        </p:nvSpPr>
        <p:spPr>
          <a:noFill/>
        </p:spPr>
        <p:txBody>
          <a:bodyPr/>
          <a:lstStyle/>
          <a:p>
            <a:fld id="{852EF809-4D85-420D-A922-02D3CF9FED5F}" type="slidenum">
              <a:rPr lang="ru-RU" smtClean="0"/>
              <a:pPr/>
              <a:t>13</a:t>
            </a:fld>
            <a:endParaRPr lang="ru-RU"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Образ слайда 1"/>
          <p:cNvSpPr>
            <a:spLocks noGrp="1" noRot="1" noChangeAspect="1" noTextEdit="1"/>
          </p:cNvSpPr>
          <p:nvPr>
            <p:ph type="sldImg"/>
          </p:nvPr>
        </p:nvSpPr>
        <p:spPr>
          <a:ln/>
        </p:spPr>
      </p:sp>
      <p:sp>
        <p:nvSpPr>
          <p:cNvPr id="91139" name="Заметки 2"/>
          <p:cNvSpPr>
            <a:spLocks noGrp="1"/>
          </p:cNvSpPr>
          <p:nvPr>
            <p:ph type="body" idx="1"/>
          </p:nvPr>
        </p:nvSpPr>
        <p:spPr>
          <a:noFill/>
          <a:ln/>
        </p:spPr>
        <p:txBody>
          <a:bodyPr/>
          <a:lstStyle/>
          <a:p>
            <a:endParaRPr lang="ru-RU" smtClean="0"/>
          </a:p>
        </p:txBody>
      </p:sp>
      <p:sp>
        <p:nvSpPr>
          <p:cNvPr id="91140" name="Номер слайда 3"/>
          <p:cNvSpPr>
            <a:spLocks noGrp="1"/>
          </p:cNvSpPr>
          <p:nvPr>
            <p:ph type="sldNum" sz="quarter" idx="5"/>
          </p:nvPr>
        </p:nvSpPr>
        <p:spPr>
          <a:noFill/>
        </p:spPr>
        <p:txBody>
          <a:bodyPr/>
          <a:lstStyle/>
          <a:p>
            <a:fld id="{5FDEC750-E2D9-4D64-A9D9-08C35C7BE8BF}" type="slidenum">
              <a:rPr lang="ru-RU" smtClean="0"/>
              <a:pPr/>
              <a:t>14</a:t>
            </a:fld>
            <a:endParaRPr lang="ru-RU"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Образ слайда 1"/>
          <p:cNvSpPr>
            <a:spLocks noGrp="1" noRot="1" noChangeAspect="1" noTextEdit="1"/>
          </p:cNvSpPr>
          <p:nvPr>
            <p:ph type="sldImg"/>
          </p:nvPr>
        </p:nvSpPr>
        <p:spPr>
          <a:ln/>
        </p:spPr>
      </p:sp>
      <p:sp>
        <p:nvSpPr>
          <p:cNvPr id="92163" name="Заметки 2"/>
          <p:cNvSpPr>
            <a:spLocks noGrp="1"/>
          </p:cNvSpPr>
          <p:nvPr>
            <p:ph type="body" idx="1"/>
          </p:nvPr>
        </p:nvSpPr>
        <p:spPr>
          <a:noFill/>
          <a:ln/>
        </p:spPr>
        <p:txBody>
          <a:bodyPr/>
          <a:lstStyle/>
          <a:p>
            <a:endParaRPr lang="ru-RU" smtClean="0"/>
          </a:p>
        </p:txBody>
      </p:sp>
      <p:sp>
        <p:nvSpPr>
          <p:cNvPr id="92164" name="Номер слайда 3"/>
          <p:cNvSpPr>
            <a:spLocks noGrp="1"/>
          </p:cNvSpPr>
          <p:nvPr>
            <p:ph type="sldNum" sz="quarter" idx="5"/>
          </p:nvPr>
        </p:nvSpPr>
        <p:spPr>
          <a:noFill/>
        </p:spPr>
        <p:txBody>
          <a:bodyPr/>
          <a:lstStyle/>
          <a:p>
            <a:fld id="{C51767B2-E3C5-49A5-B2B4-7163AA096CA8}" type="slidenum">
              <a:rPr lang="ru-RU" smtClean="0"/>
              <a:pPr/>
              <a:t>15</a:t>
            </a:fld>
            <a:endParaRPr lang="ru-RU"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Образ слайда 1"/>
          <p:cNvSpPr>
            <a:spLocks noGrp="1" noRot="1" noChangeAspect="1" noTextEdit="1"/>
          </p:cNvSpPr>
          <p:nvPr>
            <p:ph type="sldImg"/>
          </p:nvPr>
        </p:nvSpPr>
        <p:spPr>
          <a:ln/>
        </p:spPr>
      </p:sp>
      <p:sp>
        <p:nvSpPr>
          <p:cNvPr id="93187" name="Заметки 2"/>
          <p:cNvSpPr>
            <a:spLocks noGrp="1"/>
          </p:cNvSpPr>
          <p:nvPr>
            <p:ph type="body" idx="1"/>
          </p:nvPr>
        </p:nvSpPr>
        <p:spPr>
          <a:noFill/>
          <a:ln/>
        </p:spPr>
        <p:txBody>
          <a:bodyPr/>
          <a:lstStyle/>
          <a:p>
            <a:endParaRPr lang="ru-RU" smtClean="0"/>
          </a:p>
        </p:txBody>
      </p:sp>
      <p:sp>
        <p:nvSpPr>
          <p:cNvPr id="93188" name="Номер слайда 3"/>
          <p:cNvSpPr>
            <a:spLocks noGrp="1"/>
          </p:cNvSpPr>
          <p:nvPr>
            <p:ph type="sldNum" sz="quarter" idx="5"/>
          </p:nvPr>
        </p:nvSpPr>
        <p:spPr>
          <a:noFill/>
        </p:spPr>
        <p:txBody>
          <a:bodyPr/>
          <a:lstStyle/>
          <a:p>
            <a:fld id="{364EBAE0-86B8-41F1-BC5C-FAAE5D86585C}" type="slidenum">
              <a:rPr lang="ru-RU" smtClean="0"/>
              <a:pPr/>
              <a:t>16</a:t>
            </a:fld>
            <a:endParaRPr lang="ru-RU"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Образ слайда 1"/>
          <p:cNvSpPr>
            <a:spLocks noGrp="1" noRot="1" noChangeAspect="1" noTextEdit="1"/>
          </p:cNvSpPr>
          <p:nvPr>
            <p:ph type="sldImg"/>
          </p:nvPr>
        </p:nvSpPr>
        <p:spPr>
          <a:ln/>
        </p:spPr>
      </p:sp>
      <p:sp>
        <p:nvSpPr>
          <p:cNvPr id="94211" name="Заметки 2"/>
          <p:cNvSpPr>
            <a:spLocks noGrp="1"/>
          </p:cNvSpPr>
          <p:nvPr>
            <p:ph type="body" idx="1"/>
          </p:nvPr>
        </p:nvSpPr>
        <p:spPr>
          <a:noFill/>
          <a:ln/>
        </p:spPr>
        <p:txBody>
          <a:bodyPr/>
          <a:lstStyle/>
          <a:p>
            <a:endParaRPr lang="ru-RU" smtClean="0"/>
          </a:p>
        </p:txBody>
      </p:sp>
      <p:sp>
        <p:nvSpPr>
          <p:cNvPr id="94212" name="Номер слайда 3"/>
          <p:cNvSpPr>
            <a:spLocks noGrp="1"/>
          </p:cNvSpPr>
          <p:nvPr>
            <p:ph type="sldNum" sz="quarter" idx="5"/>
          </p:nvPr>
        </p:nvSpPr>
        <p:spPr>
          <a:noFill/>
        </p:spPr>
        <p:txBody>
          <a:bodyPr/>
          <a:lstStyle/>
          <a:p>
            <a:fld id="{3152CB35-73F3-4AB7-B5D3-AE088ED2F314}" type="slidenum">
              <a:rPr lang="ru-RU" smtClean="0"/>
              <a:pPr/>
              <a:t>17</a:t>
            </a:fld>
            <a:endParaRPr lang="ru-RU"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Образ слайда 1"/>
          <p:cNvSpPr>
            <a:spLocks noGrp="1" noRot="1" noChangeAspect="1" noTextEdit="1"/>
          </p:cNvSpPr>
          <p:nvPr>
            <p:ph type="sldImg"/>
          </p:nvPr>
        </p:nvSpPr>
        <p:spPr>
          <a:ln/>
        </p:spPr>
      </p:sp>
      <p:sp>
        <p:nvSpPr>
          <p:cNvPr id="95235" name="Заметки 2"/>
          <p:cNvSpPr>
            <a:spLocks noGrp="1"/>
          </p:cNvSpPr>
          <p:nvPr>
            <p:ph type="body" idx="1"/>
          </p:nvPr>
        </p:nvSpPr>
        <p:spPr>
          <a:noFill/>
          <a:ln/>
        </p:spPr>
        <p:txBody>
          <a:bodyPr/>
          <a:lstStyle/>
          <a:p>
            <a:endParaRPr lang="ru-RU" smtClean="0"/>
          </a:p>
        </p:txBody>
      </p:sp>
      <p:sp>
        <p:nvSpPr>
          <p:cNvPr id="95236" name="Номер слайда 3"/>
          <p:cNvSpPr>
            <a:spLocks noGrp="1"/>
          </p:cNvSpPr>
          <p:nvPr>
            <p:ph type="sldNum" sz="quarter" idx="5"/>
          </p:nvPr>
        </p:nvSpPr>
        <p:spPr>
          <a:noFill/>
        </p:spPr>
        <p:txBody>
          <a:bodyPr/>
          <a:lstStyle/>
          <a:p>
            <a:fld id="{2409C092-18C6-493E-B7CF-39604C0643B4}" type="slidenum">
              <a:rPr lang="ru-RU" smtClean="0"/>
              <a:pPr/>
              <a:t>18</a:t>
            </a:fld>
            <a:endParaRPr lang="ru-RU"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Образ слайда 1"/>
          <p:cNvSpPr>
            <a:spLocks noGrp="1" noRot="1" noChangeAspect="1" noTextEdit="1"/>
          </p:cNvSpPr>
          <p:nvPr>
            <p:ph type="sldImg"/>
          </p:nvPr>
        </p:nvSpPr>
        <p:spPr>
          <a:ln/>
        </p:spPr>
      </p:sp>
      <p:sp>
        <p:nvSpPr>
          <p:cNvPr id="96259" name="Заметки 2"/>
          <p:cNvSpPr>
            <a:spLocks noGrp="1"/>
          </p:cNvSpPr>
          <p:nvPr>
            <p:ph type="body" idx="1"/>
          </p:nvPr>
        </p:nvSpPr>
        <p:spPr>
          <a:noFill/>
          <a:ln/>
        </p:spPr>
        <p:txBody>
          <a:bodyPr/>
          <a:lstStyle/>
          <a:p>
            <a:endParaRPr lang="ru-RU" smtClean="0"/>
          </a:p>
        </p:txBody>
      </p:sp>
      <p:sp>
        <p:nvSpPr>
          <p:cNvPr id="96260" name="Номер слайда 3"/>
          <p:cNvSpPr>
            <a:spLocks noGrp="1"/>
          </p:cNvSpPr>
          <p:nvPr>
            <p:ph type="sldNum" sz="quarter" idx="5"/>
          </p:nvPr>
        </p:nvSpPr>
        <p:spPr>
          <a:noFill/>
        </p:spPr>
        <p:txBody>
          <a:bodyPr/>
          <a:lstStyle/>
          <a:p>
            <a:fld id="{550D7921-5B1A-48FD-8E3E-7D88FC841D0D}" type="slidenum">
              <a:rPr lang="ru-RU" smtClean="0"/>
              <a:pPr/>
              <a:t>19</a:t>
            </a:fld>
            <a:endParaRPr lang="ru-RU"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Образ слайда 1"/>
          <p:cNvSpPr>
            <a:spLocks noGrp="1" noRot="1" noChangeAspect="1" noTextEdit="1"/>
          </p:cNvSpPr>
          <p:nvPr>
            <p:ph type="sldImg"/>
          </p:nvPr>
        </p:nvSpPr>
        <p:spPr>
          <a:ln/>
        </p:spPr>
      </p:sp>
      <p:sp>
        <p:nvSpPr>
          <p:cNvPr id="97283" name="Заметки 2"/>
          <p:cNvSpPr>
            <a:spLocks noGrp="1"/>
          </p:cNvSpPr>
          <p:nvPr>
            <p:ph type="body" idx="1"/>
          </p:nvPr>
        </p:nvSpPr>
        <p:spPr>
          <a:noFill/>
          <a:ln/>
        </p:spPr>
        <p:txBody>
          <a:bodyPr/>
          <a:lstStyle/>
          <a:p>
            <a:endParaRPr lang="ru-RU" smtClean="0"/>
          </a:p>
        </p:txBody>
      </p:sp>
      <p:sp>
        <p:nvSpPr>
          <p:cNvPr id="97284" name="Номер слайда 3"/>
          <p:cNvSpPr>
            <a:spLocks noGrp="1"/>
          </p:cNvSpPr>
          <p:nvPr>
            <p:ph type="sldNum" sz="quarter" idx="5"/>
          </p:nvPr>
        </p:nvSpPr>
        <p:spPr>
          <a:noFill/>
        </p:spPr>
        <p:txBody>
          <a:bodyPr/>
          <a:lstStyle/>
          <a:p>
            <a:fld id="{3A363F60-8149-4AA3-AD12-68C189C33129}" type="slidenum">
              <a:rPr lang="ru-RU" smtClean="0"/>
              <a:pPr/>
              <a:t>20</a:t>
            </a:fld>
            <a:endParaRPr lang="ru-RU"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Образ слайда 1"/>
          <p:cNvSpPr>
            <a:spLocks noGrp="1" noRot="1" noChangeAspect="1" noTextEdit="1"/>
          </p:cNvSpPr>
          <p:nvPr>
            <p:ph type="sldImg"/>
          </p:nvPr>
        </p:nvSpPr>
        <p:spPr>
          <a:ln/>
        </p:spPr>
      </p:sp>
      <p:sp>
        <p:nvSpPr>
          <p:cNvPr id="98307" name="Заметки 2"/>
          <p:cNvSpPr>
            <a:spLocks noGrp="1"/>
          </p:cNvSpPr>
          <p:nvPr>
            <p:ph type="body" idx="1"/>
          </p:nvPr>
        </p:nvSpPr>
        <p:spPr>
          <a:noFill/>
          <a:ln/>
        </p:spPr>
        <p:txBody>
          <a:bodyPr/>
          <a:lstStyle/>
          <a:p>
            <a:endParaRPr lang="ru-RU" smtClean="0"/>
          </a:p>
        </p:txBody>
      </p:sp>
      <p:sp>
        <p:nvSpPr>
          <p:cNvPr id="98308" name="Номер слайда 3"/>
          <p:cNvSpPr>
            <a:spLocks noGrp="1"/>
          </p:cNvSpPr>
          <p:nvPr>
            <p:ph type="sldNum" sz="quarter" idx="5"/>
          </p:nvPr>
        </p:nvSpPr>
        <p:spPr>
          <a:noFill/>
        </p:spPr>
        <p:txBody>
          <a:bodyPr/>
          <a:lstStyle/>
          <a:p>
            <a:fld id="{604831AE-596A-4CDB-9E59-4987CEFB4634}" type="slidenum">
              <a:rPr lang="ru-RU" smtClean="0"/>
              <a:pPr/>
              <a:t>21</a:t>
            </a:fld>
            <a:endParaRPr lang="ru-RU"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p>
            <a:fld id="{793AFF1B-DDC8-4B3C-929E-D8A35AC1171C}" type="slidenum">
              <a:rPr lang="ru-RU" smtClean="0"/>
              <a:pPr/>
              <a:t>22</a:t>
            </a:fld>
            <a:endParaRPr lang="ru-RU" smtClean="0"/>
          </a:p>
        </p:txBody>
      </p:sp>
      <p:sp>
        <p:nvSpPr>
          <p:cNvPr id="99331" name="Rectangle 2"/>
          <p:cNvSpPr>
            <a:spLocks noGrp="1" noRot="1" noChangeAspect="1" noTextEdit="1"/>
          </p:cNvSpPr>
          <p:nvPr>
            <p:ph type="sldImg"/>
          </p:nvPr>
        </p:nvSpPr>
        <p:spPr>
          <a:ln/>
        </p:spPr>
      </p:sp>
      <p:sp>
        <p:nvSpPr>
          <p:cNvPr id="99332" name="Rectangle 3"/>
          <p:cNvSpPr>
            <a:spLocks noGrp="1"/>
          </p:cNvSpPr>
          <p:nvPr>
            <p:ph type="body" idx="1"/>
          </p:nvPr>
        </p:nvSpPr>
        <p:spPr>
          <a:xfrm>
            <a:off x="684213" y="4341813"/>
            <a:ext cx="5489575" cy="4116387"/>
          </a:xfrm>
          <a:noFill/>
          <a:ln/>
        </p:spPr>
        <p:txBody>
          <a:bodyPr lIns="91414" tIns="45707" rIns="91414" bIns="45707"/>
          <a:lstStyle/>
          <a:p>
            <a:pPr eaLnBrk="1" hangingPunct="1"/>
            <a:endParaRPr lang="ru-RU"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Образ слайда 1"/>
          <p:cNvSpPr>
            <a:spLocks noGrp="1" noRot="1" noChangeAspect="1" noTextEdit="1"/>
          </p:cNvSpPr>
          <p:nvPr>
            <p:ph type="sldImg"/>
          </p:nvPr>
        </p:nvSpPr>
        <p:spPr>
          <a:ln/>
        </p:spPr>
      </p:sp>
      <p:sp>
        <p:nvSpPr>
          <p:cNvPr id="100355" name="Заметки 2"/>
          <p:cNvSpPr>
            <a:spLocks noGrp="1"/>
          </p:cNvSpPr>
          <p:nvPr>
            <p:ph type="body" idx="1"/>
          </p:nvPr>
        </p:nvSpPr>
        <p:spPr>
          <a:noFill/>
          <a:ln/>
        </p:spPr>
        <p:txBody>
          <a:bodyPr/>
          <a:lstStyle/>
          <a:p>
            <a:endParaRPr lang="ru-RU" smtClean="0"/>
          </a:p>
        </p:txBody>
      </p:sp>
      <p:sp>
        <p:nvSpPr>
          <p:cNvPr id="100356" name="Номер слайда 3"/>
          <p:cNvSpPr>
            <a:spLocks noGrp="1"/>
          </p:cNvSpPr>
          <p:nvPr>
            <p:ph type="sldNum" sz="quarter" idx="5"/>
          </p:nvPr>
        </p:nvSpPr>
        <p:spPr>
          <a:noFill/>
        </p:spPr>
        <p:txBody>
          <a:bodyPr/>
          <a:lstStyle/>
          <a:p>
            <a:fld id="{807C9347-7312-40DF-B9AF-3CB855D0FBC5}" type="slidenum">
              <a:rPr lang="ru-RU" smtClean="0"/>
              <a:pPr/>
              <a:t>23</a:t>
            </a:fld>
            <a:endParaRPr lang="ru-RU"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Образ слайда 1"/>
          <p:cNvSpPr>
            <a:spLocks noGrp="1" noRot="1" noChangeAspect="1" noTextEdit="1"/>
          </p:cNvSpPr>
          <p:nvPr>
            <p:ph type="sldImg"/>
          </p:nvPr>
        </p:nvSpPr>
        <p:spPr>
          <a:ln/>
        </p:spPr>
      </p:sp>
      <p:sp>
        <p:nvSpPr>
          <p:cNvPr id="101379" name="Заметки 2"/>
          <p:cNvSpPr>
            <a:spLocks noGrp="1"/>
          </p:cNvSpPr>
          <p:nvPr>
            <p:ph type="body" idx="1"/>
          </p:nvPr>
        </p:nvSpPr>
        <p:spPr>
          <a:noFill/>
          <a:ln/>
        </p:spPr>
        <p:txBody>
          <a:bodyPr/>
          <a:lstStyle/>
          <a:p>
            <a:endParaRPr lang="ru-RU" smtClean="0"/>
          </a:p>
        </p:txBody>
      </p:sp>
      <p:sp>
        <p:nvSpPr>
          <p:cNvPr id="101380" name="Номер слайда 3"/>
          <p:cNvSpPr>
            <a:spLocks noGrp="1"/>
          </p:cNvSpPr>
          <p:nvPr>
            <p:ph type="sldNum" sz="quarter" idx="5"/>
          </p:nvPr>
        </p:nvSpPr>
        <p:spPr>
          <a:noFill/>
        </p:spPr>
        <p:txBody>
          <a:bodyPr/>
          <a:lstStyle/>
          <a:p>
            <a:fld id="{83C46F27-F317-4FFE-A51B-0ECABAC7A97E}" type="slidenum">
              <a:rPr lang="ru-RU" smtClean="0"/>
              <a:pPr/>
              <a:t>24</a:t>
            </a:fld>
            <a:endParaRPr lang="ru-RU"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Образ слайда 1"/>
          <p:cNvSpPr>
            <a:spLocks noGrp="1" noRot="1" noChangeAspect="1" noTextEdit="1"/>
          </p:cNvSpPr>
          <p:nvPr>
            <p:ph type="sldImg"/>
          </p:nvPr>
        </p:nvSpPr>
        <p:spPr>
          <a:ln/>
        </p:spPr>
      </p:sp>
      <p:sp>
        <p:nvSpPr>
          <p:cNvPr id="102403" name="Заметки 2"/>
          <p:cNvSpPr>
            <a:spLocks noGrp="1"/>
          </p:cNvSpPr>
          <p:nvPr>
            <p:ph type="body" idx="1"/>
          </p:nvPr>
        </p:nvSpPr>
        <p:spPr>
          <a:noFill/>
          <a:ln/>
        </p:spPr>
        <p:txBody>
          <a:bodyPr/>
          <a:lstStyle/>
          <a:p>
            <a:endParaRPr lang="ru-RU" smtClean="0"/>
          </a:p>
        </p:txBody>
      </p:sp>
      <p:sp>
        <p:nvSpPr>
          <p:cNvPr id="102404" name="Номер слайда 3"/>
          <p:cNvSpPr>
            <a:spLocks noGrp="1"/>
          </p:cNvSpPr>
          <p:nvPr>
            <p:ph type="sldNum" sz="quarter" idx="5"/>
          </p:nvPr>
        </p:nvSpPr>
        <p:spPr>
          <a:noFill/>
        </p:spPr>
        <p:txBody>
          <a:bodyPr/>
          <a:lstStyle/>
          <a:p>
            <a:fld id="{2050512A-2926-4388-B0B3-97527E0F0A09}" type="slidenum">
              <a:rPr lang="ru-RU" smtClean="0"/>
              <a:pPr/>
              <a:t>25</a:t>
            </a:fld>
            <a:endParaRPr lang="ru-RU"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Образ слайда 1"/>
          <p:cNvSpPr>
            <a:spLocks noGrp="1" noRot="1" noChangeAspect="1" noTextEdit="1"/>
          </p:cNvSpPr>
          <p:nvPr>
            <p:ph type="sldImg"/>
          </p:nvPr>
        </p:nvSpPr>
        <p:spPr>
          <a:ln/>
        </p:spPr>
      </p:sp>
      <p:sp>
        <p:nvSpPr>
          <p:cNvPr id="103427" name="Заметки 2"/>
          <p:cNvSpPr>
            <a:spLocks noGrp="1"/>
          </p:cNvSpPr>
          <p:nvPr>
            <p:ph type="body" idx="1"/>
          </p:nvPr>
        </p:nvSpPr>
        <p:spPr>
          <a:noFill/>
          <a:ln/>
        </p:spPr>
        <p:txBody>
          <a:bodyPr/>
          <a:lstStyle/>
          <a:p>
            <a:endParaRPr lang="ru-RU" smtClean="0"/>
          </a:p>
        </p:txBody>
      </p:sp>
      <p:sp>
        <p:nvSpPr>
          <p:cNvPr id="103428" name="Номер слайда 3"/>
          <p:cNvSpPr>
            <a:spLocks noGrp="1"/>
          </p:cNvSpPr>
          <p:nvPr>
            <p:ph type="sldNum" sz="quarter" idx="5"/>
          </p:nvPr>
        </p:nvSpPr>
        <p:spPr>
          <a:noFill/>
        </p:spPr>
        <p:txBody>
          <a:bodyPr/>
          <a:lstStyle/>
          <a:p>
            <a:fld id="{AD965005-C0A0-4664-9315-3BBA097C6EB5}" type="slidenum">
              <a:rPr lang="ru-RU" smtClean="0"/>
              <a:pPr/>
              <a:t>26</a:t>
            </a:fld>
            <a:endParaRPr lang="ru-RU"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Образ слайда 1"/>
          <p:cNvSpPr>
            <a:spLocks noGrp="1" noRot="1" noChangeAspect="1" noTextEdit="1"/>
          </p:cNvSpPr>
          <p:nvPr>
            <p:ph type="sldImg"/>
          </p:nvPr>
        </p:nvSpPr>
        <p:spPr>
          <a:ln/>
        </p:spPr>
      </p:sp>
      <p:sp>
        <p:nvSpPr>
          <p:cNvPr id="104451" name="Заметки 2"/>
          <p:cNvSpPr>
            <a:spLocks noGrp="1"/>
          </p:cNvSpPr>
          <p:nvPr>
            <p:ph type="body" idx="1"/>
          </p:nvPr>
        </p:nvSpPr>
        <p:spPr>
          <a:noFill/>
          <a:ln/>
        </p:spPr>
        <p:txBody>
          <a:bodyPr/>
          <a:lstStyle/>
          <a:p>
            <a:endParaRPr lang="ru-RU" smtClean="0"/>
          </a:p>
        </p:txBody>
      </p:sp>
      <p:sp>
        <p:nvSpPr>
          <p:cNvPr id="104452" name="Номер слайда 3"/>
          <p:cNvSpPr>
            <a:spLocks noGrp="1"/>
          </p:cNvSpPr>
          <p:nvPr>
            <p:ph type="sldNum" sz="quarter" idx="5"/>
          </p:nvPr>
        </p:nvSpPr>
        <p:spPr>
          <a:noFill/>
        </p:spPr>
        <p:txBody>
          <a:bodyPr/>
          <a:lstStyle/>
          <a:p>
            <a:fld id="{ED5EB012-0A93-4274-9957-7C510DF8033D}" type="slidenum">
              <a:rPr lang="ru-RU" smtClean="0"/>
              <a:pPr/>
              <a:t>27</a:t>
            </a:fld>
            <a:endParaRPr lang="ru-RU"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Образ слайда 1"/>
          <p:cNvSpPr>
            <a:spLocks noGrp="1" noRot="1" noChangeAspect="1" noTextEdit="1"/>
          </p:cNvSpPr>
          <p:nvPr>
            <p:ph type="sldImg"/>
          </p:nvPr>
        </p:nvSpPr>
        <p:spPr>
          <a:ln/>
        </p:spPr>
      </p:sp>
      <p:sp>
        <p:nvSpPr>
          <p:cNvPr id="105475" name="Заметки 2"/>
          <p:cNvSpPr>
            <a:spLocks noGrp="1"/>
          </p:cNvSpPr>
          <p:nvPr>
            <p:ph type="body" idx="1"/>
          </p:nvPr>
        </p:nvSpPr>
        <p:spPr>
          <a:noFill/>
          <a:ln/>
        </p:spPr>
        <p:txBody>
          <a:bodyPr/>
          <a:lstStyle/>
          <a:p>
            <a:endParaRPr lang="ru-RU" smtClean="0"/>
          </a:p>
        </p:txBody>
      </p:sp>
      <p:sp>
        <p:nvSpPr>
          <p:cNvPr id="105476" name="Номер слайда 3"/>
          <p:cNvSpPr>
            <a:spLocks noGrp="1"/>
          </p:cNvSpPr>
          <p:nvPr>
            <p:ph type="sldNum" sz="quarter" idx="5"/>
          </p:nvPr>
        </p:nvSpPr>
        <p:spPr>
          <a:noFill/>
        </p:spPr>
        <p:txBody>
          <a:bodyPr/>
          <a:lstStyle/>
          <a:p>
            <a:fld id="{E1DBF652-2666-499C-ABC9-CF0059245894}" type="slidenum">
              <a:rPr lang="ru-RU" smtClean="0"/>
              <a:pPr/>
              <a:t>28</a:t>
            </a:fld>
            <a:endParaRPr lang="ru-RU"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Образ слайда 1"/>
          <p:cNvSpPr>
            <a:spLocks noGrp="1" noRot="1" noChangeAspect="1" noTextEdit="1"/>
          </p:cNvSpPr>
          <p:nvPr>
            <p:ph type="sldImg"/>
          </p:nvPr>
        </p:nvSpPr>
        <p:spPr>
          <a:ln/>
        </p:spPr>
      </p:sp>
      <p:sp>
        <p:nvSpPr>
          <p:cNvPr id="106499" name="Заметки 2"/>
          <p:cNvSpPr>
            <a:spLocks noGrp="1"/>
          </p:cNvSpPr>
          <p:nvPr>
            <p:ph type="body" idx="1"/>
          </p:nvPr>
        </p:nvSpPr>
        <p:spPr>
          <a:noFill/>
          <a:ln/>
        </p:spPr>
        <p:txBody>
          <a:bodyPr/>
          <a:lstStyle/>
          <a:p>
            <a:endParaRPr lang="ru-RU" smtClean="0"/>
          </a:p>
        </p:txBody>
      </p:sp>
      <p:sp>
        <p:nvSpPr>
          <p:cNvPr id="106500" name="Номер слайда 3"/>
          <p:cNvSpPr>
            <a:spLocks noGrp="1"/>
          </p:cNvSpPr>
          <p:nvPr>
            <p:ph type="sldNum" sz="quarter" idx="5"/>
          </p:nvPr>
        </p:nvSpPr>
        <p:spPr>
          <a:noFill/>
        </p:spPr>
        <p:txBody>
          <a:bodyPr/>
          <a:lstStyle/>
          <a:p>
            <a:fld id="{BBE941E7-5F37-47E3-8EE5-FBD0C8198904}" type="slidenum">
              <a:rPr lang="ru-RU" smtClean="0"/>
              <a:pPr/>
              <a:t>29</a:t>
            </a:fld>
            <a:endParaRPr lang="ru-RU"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Образ слайда 1"/>
          <p:cNvSpPr>
            <a:spLocks noGrp="1" noRot="1" noChangeAspect="1" noTextEdit="1"/>
          </p:cNvSpPr>
          <p:nvPr>
            <p:ph type="sldImg"/>
          </p:nvPr>
        </p:nvSpPr>
        <p:spPr>
          <a:ln/>
        </p:spPr>
      </p:sp>
      <p:sp>
        <p:nvSpPr>
          <p:cNvPr id="107523" name="Заметки 2"/>
          <p:cNvSpPr>
            <a:spLocks noGrp="1"/>
          </p:cNvSpPr>
          <p:nvPr>
            <p:ph type="body" idx="1"/>
          </p:nvPr>
        </p:nvSpPr>
        <p:spPr>
          <a:noFill/>
          <a:ln/>
        </p:spPr>
        <p:txBody>
          <a:bodyPr/>
          <a:lstStyle/>
          <a:p>
            <a:endParaRPr lang="ru-RU" smtClean="0"/>
          </a:p>
        </p:txBody>
      </p:sp>
      <p:sp>
        <p:nvSpPr>
          <p:cNvPr id="107524" name="Номер слайда 3"/>
          <p:cNvSpPr>
            <a:spLocks noGrp="1"/>
          </p:cNvSpPr>
          <p:nvPr>
            <p:ph type="sldNum" sz="quarter" idx="5"/>
          </p:nvPr>
        </p:nvSpPr>
        <p:spPr>
          <a:noFill/>
        </p:spPr>
        <p:txBody>
          <a:bodyPr/>
          <a:lstStyle/>
          <a:p>
            <a:fld id="{3842B3D9-F0E5-4627-AD68-7CA22027B6B4}" type="slidenum">
              <a:rPr lang="ru-RU" smtClean="0"/>
              <a:pPr/>
              <a:t>30</a:t>
            </a:fld>
            <a:endParaRPr lang="ru-RU"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Образ слайда 1"/>
          <p:cNvSpPr>
            <a:spLocks noGrp="1" noRot="1" noChangeAspect="1" noTextEdit="1"/>
          </p:cNvSpPr>
          <p:nvPr>
            <p:ph type="sldImg"/>
          </p:nvPr>
        </p:nvSpPr>
        <p:spPr>
          <a:ln/>
        </p:spPr>
      </p:sp>
      <p:sp>
        <p:nvSpPr>
          <p:cNvPr id="108547" name="Заметки 2"/>
          <p:cNvSpPr>
            <a:spLocks noGrp="1"/>
          </p:cNvSpPr>
          <p:nvPr>
            <p:ph type="body" idx="1"/>
          </p:nvPr>
        </p:nvSpPr>
        <p:spPr>
          <a:noFill/>
          <a:ln/>
        </p:spPr>
        <p:txBody>
          <a:bodyPr/>
          <a:lstStyle/>
          <a:p>
            <a:endParaRPr lang="ru-RU" smtClean="0"/>
          </a:p>
        </p:txBody>
      </p:sp>
      <p:sp>
        <p:nvSpPr>
          <p:cNvPr id="108548" name="Номер слайда 3"/>
          <p:cNvSpPr>
            <a:spLocks noGrp="1"/>
          </p:cNvSpPr>
          <p:nvPr>
            <p:ph type="sldNum" sz="quarter" idx="5"/>
          </p:nvPr>
        </p:nvSpPr>
        <p:spPr>
          <a:noFill/>
        </p:spPr>
        <p:txBody>
          <a:bodyPr/>
          <a:lstStyle/>
          <a:p>
            <a:fld id="{3DCFEEBE-299C-4995-A571-E4B157742FCE}" type="slidenum">
              <a:rPr lang="ru-RU" smtClean="0"/>
              <a:pPr/>
              <a:t>31</a:t>
            </a:fld>
            <a:endParaRPr lang="ru-RU"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Образ слайда 1"/>
          <p:cNvSpPr>
            <a:spLocks noGrp="1" noRot="1" noChangeAspect="1" noTextEdit="1"/>
          </p:cNvSpPr>
          <p:nvPr>
            <p:ph type="sldImg"/>
          </p:nvPr>
        </p:nvSpPr>
        <p:spPr>
          <a:ln/>
        </p:spPr>
      </p:sp>
      <p:sp>
        <p:nvSpPr>
          <p:cNvPr id="109571" name="Заметки 2"/>
          <p:cNvSpPr>
            <a:spLocks noGrp="1"/>
          </p:cNvSpPr>
          <p:nvPr>
            <p:ph type="body" idx="1"/>
          </p:nvPr>
        </p:nvSpPr>
        <p:spPr>
          <a:noFill/>
          <a:ln/>
        </p:spPr>
        <p:txBody>
          <a:bodyPr/>
          <a:lstStyle/>
          <a:p>
            <a:endParaRPr lang="ru-RU" smtClean="0"/>
          </a:p>
        </p:txBody>
      </p:sp>
      <p:sp>
        <p:nvSpPr>
          <p:cNvPr id="109572" name="Номер слайда 3"/>
          <p:cNvSpPr>
            <a:spLocks noGrp="1"/>
          </p:cNvSpPr>
          <p:nvPr>
            <p:ph type="sldNum" sz="quarter" idx="5"/>
          </p:nvPr>
        </p:nvSpPr>
        <p:spPr>
          <a:noFill/>
        </p:spPr>
        <p:txBody>
          <a:bodyPr/>
          <a:lstStyle/>
          <a:p>
            <a:fld id="{2A034BC6-8926-4B4F-91E7-DB660354E24D}" type="slidenum">
              <a:rPr lang="ru-RU" smtClean="0"/>
              <a:pPr/>
              <a:t>32</a:t>
            </a:fld>
            <a:endParaRPr lang="ru-RU"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p:spPr>
        <p:txBody>
          <a:bodyPr/>
          <a:lstStyle/>
          <a:p>
            <a:fld id="{6C57BA8B-4381-4337-8A40-DE90ECB1AF76}" type="slidenum">
              <a:rPr lang="ru-RU" smtClean="0"/>
              <a:pPr/>
              <a:t>33</a:t>
            </a:fld>
            <a:endParaRPr lang="ru-RU" smtClean="0"/>
          </a:p>
        </p:txBody>
      </p:sp>
      <p:sp>
        <p:nvSpPr>
          <p:cNvPr id="110595" name="Rectangle 7"/>
          <p:cNvSpPr txBox="1">
            <a:spLocks noGrp="1" noChangeArrowheads="1"/>
          </p:cNvSpPr>
          <p:nvPr/>
        </p:nvSpPr>
        <p:spPr bwMode="auto">
          <a:xfrm>
            <a:off x="3881438" y="8685213"/>
            <a:ext cx="2974975" cy="457200"/>
          </a:xfrm>
          <a:prstGeom prst="rect">
            <a:avLst/>
          </a:prstGeom>
          <a:noFill/>
          <a:ln w="9525">
            <a:noFill/>
            <a:miter lim="800000"/>
            <a:headEnd/>
            <a:tailEnd/>
          </a:ln>
        </p:spPr>
        <p:txBody>
          <a:bodyPr lIns="92256" tIns="46128" rIns="92256" bIns="46128" anchor="b"/>
          <a:lstStyle/>
          <a:p>
            <a:pPr algn="r" defTabSz="923925"/>
            <a:fld id="{C3C6B7E0-F3D0-43BD-8416-BACB63ED6288}" type="slidenum">
              <a:rPr lang="en-US" sz="1200">
                <a:ea typeface="MS PGothic" pitchFamily="34" charset="-128"/>
              </a:rPr>
              <a:pPr algn="r" defTabSz="923925"/>
              <a:t>33</a:t>
            </a:fld>
            <a:endParaRPr lang="en-US" sz="1200">
              <a:ea typeface="MS PGothic" pitchFamily="34" charset="-128"/>
            </a:endParaRPr>
          </a:p>
        </p:txBody>
      </p:sp>
      <p:sp>
        <p:nvSpPr>
          <p:cNvPr id="110596" name="Rectangle 2"/>
          <p:cNvSpPr>
            <a:spLocks noChangeArrowheads="1" noTextEdit="1"/>
          </p:cNvSpPr>
          <p:nvPr>
            <p:ph type="sldImg"/>
          </p:nvPr>
        </p:nvSpPr>
        <p:spPr>
          <a:xfrm>
            <a:off x="1144588" y="685800"/>
            <a:ext cx="4572000" cy="3429000"/>
          </a:xfrm>
          <a:ln/>
        </p:spPr>
      </p:sp>
      <p:sp>
        <p:nvSpPr>
          <p:cNvPr id="110597" name="Rectangle 3"/>
          <p:cNvSpPr>
            <a:spLocks noGrp="1" noChangeArrowheads="1"/>
          </p:cNvSpPr>
          <p:nvPr>
            <p:ph type="body" idx="1"/>
          </p:nvPr>
        </p:nvSpPr>
        <p:spPr>
          <a:xfrm>
            <a:off x="684213" y="4343400"/>
            <a:ext cx="5489575" cy="4114800"/>
          </a:xfrm>
          <a:noFill/>
          <a:ln/>
        </p:spPr>
        <p:txBody>
          <a:bodyPr lIns="92256" tIns="46128" rIns="92256" bIns="46128"/>
          <a:lstStyle/>
          <a:p>
            <a:pPr marL="171450" indent="-171450" eaLnBrk="1" hangingPunct="1"/>
            <a:r>
              <a:rPr lang="ru-RU" b="1" smtClean="0"/>
              <a:t>Ключевые моменты</a:t>
            </a:r>
            <a:endParaRPr lang="es-AR" b="1" smtClean="0"/>
          </a:p>
          <a:p>
            <a:pPr marL="171450" indent="-171450" eaLnBrk="1" hangingPunct="1">
              <a:buFontTx/>
              <a:buChar char="•"/>
            </a:pPr>
            <a:r>
              <a:rPr lang="ru-RU" smtClean="0"/>
              <a:t>На слайде приведены возможные объяснения синергизма по воздействию на смертность вируса гриппа и </a:t>
            </a:r>
            <a:r>
              <a:rPr lang="es-AR" i="1" smtClean="0"/>
              <a:t>S. pneumoniae.</a:t>
            </a:r>
            <a:endParaRPr lang="es-AR" smtClean="0"/>
          </a:p>
          <a:p>
            <a:pPr marL="171450" indent="-171450" eaLnBrk="1" hangingPunct="1"/>
            <a:endParaRPr lang="es-AR" b="1" smtClean="0"/>
          </a:p>
          <a:p>
            <a:pPr marL="171450" indent="-171450" eaLnBrk="1" hangingPunct="1"/>
            <a:r>
              <a:rPr lang="ru-RU" b="1" smtClean="0"/>
              <a:t>Ссылки на литературу</a:t>
            </a:r>
            <a:endParaRPr lang="es-AR" b="1" smtClean="0"/>
          </a:p>
          <a:p>
            <a:pPr marL="171450" indent="-171450" eaLnBrk="1" hangingPunct="1">
              <a:buFontTx/>
              <a:buAutoNum type="arabicPeriod"/>
            </a:pPr>
            <a:r>
              <a:rPr lang="en-US" smtClean="0"/>
              <a:t>Peltola VT, McCullers JA. Respiratory viruses predisposing to bacterial infections: role of neuraminidase. </a:t>
            </a:r>
            <a:r>
              <a:rPr lang="en-US" i="1" smtClean="0"/>
              <a:t>Pediatr Infect Dis J</a:t>
            </a:r>
            <a:r>
              <a:rPr lang="en-US" smtClean="0"/>
              <a:t>. 2004;23:S87-S97.</a:t>
            </a:r>
          </a:p>
          <a:p>
            <a:pPr marL="171450" indent="-171450" eaLnBrk="1" hangingPunct="1">
              <a:buFontTx/>
              <a:buAutoNum type="arabicPeriod"/>
            </a:pPr>
            <a:r>
              <a:rPr lang="en-US" smtClean="0"/>
              <a:t>Engelich G, White M, Hartshorn KL. Neutrophil survival is markedly reduced by incubation with influenza virus and </a:t>
            </a:r>
            <a:r>
              <a:rPr lang="en-US" i="1" smtClean="0"/>
              <a:t>Streptococcus pneumoniae: </a:t>
            </a:r>
            <a:r>
              <a:rPr lang="en-US" smtClean="0"/>
              <a:t>role of respiratory burst. </a:t>
            </a:r>
            <a:r>
              <a:rPr lang="en-US" i="1" smtClean="0"/>
              <a:t>J Leukoc Biol</a:t>
            </a:r>
            <a:r>
              <a:rPr lang="en-US" smtClean="0"/>
              <a:t>, 2001;69:50-56.</a:t>
            </a:r>
          </a:p>
          <a:p>
            <a:pPr marL="171450" indent="-171450" eaLnBrk="1" hangingPunct="1">
              <a:buFontTx/>
              <a:buAutoNum type="arabicPeriod"/>
            </a:pPr>
            <a:r>
              <a:rPr lang="en-US" smtClean="0"/>
              <a:t>Sun K, Metzger DW. Inhibition of pulmonary antibacterial defense by interferon-</a:t>
            </a:r>
            <a:r>
              <a:rPr lang="el-GR" smtClean="0"/>
              <a:t>γ</a:t>
            </a:r>
            <a:r>
              <a:rPr lang="en-US" smtClean="0"/>
              <a:t> during recovery from influenza infection. </a:t>
            </a:r>
            <a:r>
              <a:rPr lang="en-US" i="1" smtClean="0"/>
              <a:t>Nature Med</a:t>
            </a:r>
            <a:r>
              <a:rPr lang="en-US" smtClean="0"/>
              <a:t>. 2008;14:558-564.</a:t>
            </a:r>
          </a:p>
          <a:p>
            <a:pPr marL="171450" indent="-171450" eaLnBrk="1" hangingPunct="1"/>
            <a:endParaRPr lang="es-AR" b="1"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p:spPr>
        <p:txBody>
          <a:bodyPr/>
          <a:lstStyle/>
          <a:p>
            <a:fld id="{0A42379B-05C5-42C5-A2FD-24C7B1A396E7}" type="slidenum">
              <a:rPr lang="ru-RU" smtClean="0"/>
              <a:pPr/>
              <a:t>34</a:t>
            </a:fld>
            <a:endParaRPr lang="ru-RU" smtClean="0"/>
          </a:p>
        </p:txBody>
      </p:sp>
      <p:sp>
        <p:nvSpPr>
          <p:cNvPr id="111619" name="Rectangle 2"/>
          <p:cNvSpPr>
            <a:spLocks noRot="1" noChangeArrowheads="1" noTextEdit="1"/>
          </p:cNvSpPr>
          <p:nvPr>
            <p:ph type="sldImg"/>
          </p:nvPr>
        </p:nvSpPr>
        <p:spPr>
          <a:ln/>
        </p:spPr>
      </p:sp>
      <p:sp>
        <p:nvSpPr>
          <p:cNvPr id="111620"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Образ слайда 1"/>
          <p:cNvSpPr>
            <a:spLocks noGrp="1" noRot="1" noChangeAspect="1" noTextEdit="1"/>
          </p:cNvSpPr>
          <p:nvPr>
            <p:ph type="sldImg"/>
          </p:nvPr>
        </p:nvSpPr>
        <p:spPr>
          <a:ln/>
        </p:spPr>
      </p:sp>
      <p:sp>
        <p:nvSpPr>
          <p:cNvPr id="112643" name="Заметки 2"/>
          <p:cNvSpPr>
            <a:spLocks noGrp="1"/>
          </p:cNvSpPr>
          <p:nvPr>
            <p:ph type="body" idx="1"/>
          </p:nvPr>
        </p:nvSpPr>
        <p:spPr>
          <a:noFill/>
          <a:ln/>
        </p:spPr>
        <p:txBody>
          <a:bodyPr/>
          <a:lstStyle/>
          <a:p>
            <a:endParaRPr lang="ru-RU" smtClean="0"/>
          </a:p>
        </p:txBody>
      </p:sp>
      <p:sp>
        <p:nvSpPr>
          <p:cNvPr id="112644" name="Номер слайда 3"/>
          <p:cNvSpPr>
            <a:spLocks noGrp="1"/>
          </p:cNvSpPr>
          <p:nvPr>
            <p:ph type="sldNum" sz="quarter" idx="5"/>
          </p:nvPr>
        </p:nvSpPr>
        <p:spPr>
          <a:noFill/>
        </p:spPr>
        <p:txBody>
          <a:bodyPr/>
          <a:lstStyle/>
          <a:p>
            <a:fld id="{B3C5CF3F-1552-406C-964B-334DA3143705}" type="slidenum">
              <a:rPr lang="ru-RU" smtClean="0"/>
              <a:pPr/>
              <a:t>35</a:t>
            </a:fld>
            <a:endParaRPr lang="ru-RU"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p:spPr>
        <p:txBody>
          <a:bodyPr/>
          <a:lstStyle/>
          <a:p>
            <a:fld id="{B08CDC98-54C2-4EC3-91AC-D4920DE0D201}" type="slidenum">
              <a:rPr lang="ru-RU" smtClean="0"/>
              <a:pPr/>
              <a:t>36</a:t>
            </a:fld>
            <a:endParaRPr lang="ru-RU" smtClean="0"/>
          </a:p>
        </p:txBody>
      </p:sp>
      <p:sp>
        <p:nvSpPr>
          <p:cNvPr id="24578" name="Rectangle 7"/>
          <p:cNvSpPr txBox="1">
            <a:spLocks noGrp="1" noChangeArrowheads="1"/>
          </p:cNvSpPr>
          <p:nvPr/>
        </p:nvSpPr>
        <p:spPr bwMode="auto">
          <a:xfrm>
            <a:off x="3884613" y="8685213"/>
            <a:ext cx="2971800" cy="457200"/>
          </a:xfrm>
          <a:prstGeom prst="rect">
            <a:avLst/>
          </a:prstGeom>
          <a:noFill/>
          <a:ln>
            <a:miter lim="800000"/>
            <a:headEnd/>
            <a:tailEnd/>
          </a:ln>
        </p:spPr>
        <p:txBody>
          <a:bodyPr anchor="b"/>
          <a:lstStyle/>
          <a:p>
            <a:pPr algn="r">
              <a:defRPr/>
            </a:pPr>
            <a:fld id="{06B26A79-2154-4BF8-876E-86EAB1516706}" type="slidenum">
              <a:rPr lang="ru-RU" sz="1200">
                <a:latin typeface="+mn-lt"/>
                <a:cs typeface="+mn-cs"/>
              </a:rPr>
              <a:pPr algn="r">
                <a:defRPr/>
              </a:pPr>
              <a:t>36</a:t>
            </a:fld>
            <a:endParaRPr lang="ru-RU" sz="1200">
              <a:latin typeface="+mn-lt"/>
              <a:cs typeface="+mn-cs"/>
            </a:endParaRPr>
          </a:p>
        </p:txBody>
      </p:sp>
      <p:sp>
        <p:nvSpPr>
          <p:cNvPr id="113668" name="Rectangle 2"/>
          <p:cNvSpPr>
            <a:spLocks noRot="1" noChangeArrowheads="1" noTextEdit="1"/>
          </p:cNvSpPr>
          <p:nvPr>
            <p:ph type="sldImg"/>
          </p:nvPr>
        </p:nvSpPr>
        <p:spPr>
          <a:xfrm>
            <a:off x="1300163" y="800100"/>
            <a:ext cx="4262437" cy="3198813"/>
          </a:xfrm>
          <a:ln/>
        </p:spPr>
      </p:sp>
      <p:sp>
        <p:nvSpPr>
          <p:cNvPr id="113669" name="Rectangle 3"/>
          <p:cNvSpPr>
            <a:spLocks noGrp="1" noChangeArrowheads="1"/>
          </p:cNvSpPr>
          <p:nvPr>
            <p:ph type="body" idx="1"/>
          </p:nvPr>
        </p:nvSpPr>
        <p:spPr>
          <a:xfrm>
            <a:off x="455613" y="4348163"/>
            <a:ext cx="5938837" cy="3924300"/>
          </a:xfrm>
          <a:noFill/>
          <a:ln/>
        </p:spPr>
        <p:txBody>
          <a:bodyPr/>
          <a:lstStyle/>
          <a:p>
            <a:pPr eaLnBrk="1" hangingPunct="1">
              <a:spcBef>
                <a:spcPct val="0"/>
              </a:spcBef>
            </a:pPr>
            <a:endParaRPr lang="ru-RU"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Образ слайда 1"/>
          <p:cNvSpPr>
            <a:spLocks noGrp="1" noRot="1" noChangeAspect="1" noTextEdit="1"/>
          </p:cNvSpPr>
          <p:nvPr>
            <p:ph type="sldImg"/>
          </p:nvPr>
        </p:nvSpPr>
        <p:spPr>
          <a:ln/>
        </p:spPr>
      </p:sp>
      <p:sp>
        <p:nvSpPr>
          <p:cNvPr id="114691" name="Заметки 2"/>
          <p:cNvSpPr>
            <a:spLocks noGrp="1"/>
          </p:cNvSpPr>
          <p:nvPr>
            <p:ph type="body" idx="1"/>
          </p:nvPr>
        </p:nvSpPr>
        <p:spPr>
          <a:noFill/>
          <a:ln/>
        </p:spPr>
        <p:txBody>
          <a:bodyPr/>
          <a:lstStyle/>
          <a:p>
            <a:endParaRPr lang="ru-RU" smtClean="0"/>
          </a:p>
        </p:txBody>
      </p:sp>
      <p:sp>
        <p:nvSpPr>
          <p:cNvPr id="114692" name="Номер слайда 3"/>
          <p:cNvSpPr>
            <a:spLocks noGrp="1"/>
          </p:cNvSpPr>
          <p:nvPr>
            <p:ph type="sldNum" sz="quarter" idx="5"/>
          </p:nvPr>
        </p:nvSpPr>
        <p:spPr>
          <a:noFill/>
        </p:spPr>
        <p:txBody>
          <a:bodyPr/>
          <a:lstStyle/>
          <a:p>
            <a:fld id="{B382F9E6-8D34-4F53-9F85-6A9C1AB6424B}" type="slidenum">
              <a:rPr lang="ru-RU" smtClean="0"/>
              <a:pPr/>
              <a:t>37</a:t>
            </a:fld>
            <a:endParaRPr lang="ru-RU"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p:spPr>
        <p:txBody>
          <a:bodyPr/>
          <a:lstStyle/>
          <a:p>
            <a:fld id="{14B39C00-18A1-4CAC-8D2E-5B929FB6108B}" type="slidenum">
              <a:rPr lang="ru-RU" smtClean="0"/>
              <a:pPr/>
              <a:t>38</a:t>
            </a:fld>
            <a:endParaRPr lang="ru-RU" smtClean="0"/>
          </a:p>
        </p:txBody>
      </p:sp>
      <p:sp>
        <p:nvSpPr>
          <p:cNvPr id="115715" name="Rectangle 2"/>
          <p:cNvSpPr>
            <a:spLocks noRot="1" noChangeArrowheads="1" noTextEdit="1"/>
          </p:cNvSpPr>
          <p:nvPr>
            <p:ph type="sldImg"/>
          </p:nvPr>
        </p:nvSpPr>
        <p:spPr>
          <a:ln/>
        </p:spPr>
      </p:sp>
      <p:sp>
        <p:nvSpPr>
          <p:cNvPr id="115716"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p:spPr>
        <p:txBody>
          <a:bodyPr/>
          <a:lstStyle/>
          <a:p>
            <a:fld id="{EE96FFD1-7404-4884-81AB-49FA38CE5CAF}" type="slidenum">
              <a:rPr lang="ru-RU" smtClean="0"/>
              <a:pPr/>
              <a:t>39</a:t>
            </a:fld>
            <a:endParaRPr lang="ru-RU" smtClean="0"/>
          </a:p>
        </p:txBody>
      </p:sp>
      <p:sp>
        <p:nvSpPr>
          <p:cNvPr id="116739" name="Rectangle 2"/>
          <p:cNvSpPr>
            <a:spLocks noRot="1" noChangeArrowheads="1" noTextEdit="1"/>
          </p:cNvSpPr>
          <p:nvPr>
            <p:ph type="sldImg"/>
          </p:nvPr>
        </p:nvSpPr>
        <p:spPr>
          <a:ln/>
        </p:spPr>
      </p:sp>
      <p:sp>
        <p:nvSpPr>
          <p:cNvPr id="116740"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Образ слайда 1"/>
          <p:cNvSpPr>
            <a:spLocks noGrp="1" noRot="1" noChangeAspect="1" noTextEdit="1"/>
          </p:cNvSpPr>
          <p:nvPr>
            <p:ph type="sldImg"/>
          </p:nvPr>
        </p:nvSpPr>
        <p:spPr>
          <a:ln/>
        </p:spPr>
      </p:sp>
      <p:sp>
        <p:nvSpPr>
          <p:cNvPr id="117763" name="Заметки 2"/>
          <p:cNvSpPr>
            <a:spLocks noGrp="1"/>
          </p:cNvSpPr>
          <p:nvPr>
            <p:ph type="body" idx="1"/>
          </p:nvPr>
        </p:nvSpPr>
        <p:spPr>
          <a:noFill/>
          <a:ln/>
        </p:spPr>
        <p:txBody>
          <a:bodyPr/>
          <a:lstStyle/>
          <a:p>
            <a:endParaRPr lang="ru-RU" smtClean="0"/>
          </a:p>
        </p:txBody>
      </p:sp>
      <p:sp>
        <p:nvSpPr>
          <p:cNvPr id="117764" name="Номер слайда 3"/>
          <p:cNvSpPr>
            <a:spLocks noGrp="1"/>
          </p:cNvSpPr>
          <p:nvPr>
            <p:ph type="sldNum" sz="quarter" idx="5"/>
          </p:nvPr>
        </p:nvSpPr>
        <p:spPr>
          <a:noFill/>
        </p:spPr>
        <p:txBody>
          <a:bodyPr/>
          <a:lstStyle/>
          <a:p>
            <a:fld id="{7316E3DD-58F9-4312-A995-65DA0C8FDD0F}" type="slidenum">
              <a:rPr lang="ru-RU" smtClean="0"/>
              <a:pPr/>
              <a:t>40</a:t>
            </a:fld>
            <a:endParaRPr lang="ru-RU"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Образ слайда 1"/>
          <p:cNvSpPr>
            <a:spLocks noGrp="1" noRot="1" noChangeAspect="1" noTextEdit="1"/>
          </p:cNvSpPr>
          <p:nvPr>
            <p:ph type="sldImg"/>
          </p:nvPr>
        </p:nvSpPr>
        <p:spPr>
          <a:ln/>
        </p:spPr>
      </p:sp>
      <p:sp>
        <p:nvSpPr>
          <p:cNvPr id="118787" name="Заметки 2"/>
          <p:cNvSpPr>
            <a:spLocks noGrp="1"/>
          </p:cNvSpPr>
          <p:nvPr>
            <p:ph type="body" idx="1"/>
          </p:nvPr>
        </p:nvSpPr>
        <p:spPr>
          <a:noFill/>
          <a:ln/>
        </p:spPr>
        <p:txBody>
          <a:bodyPr/>
          <a:lstStyle/>
          <a:p>
            <a:endParaRPr lang="ru-RU" smtClean="0"/>
          </a:p>
        </p:txBody>
      </p:sp>
      <p:sp>
        <p:nvSpPr>
          <p:cNvPr id="118788" name="Номер слайда 3"/>
          <p:cNvSpPr>
            <a:spLocks noGrp="1"/>
          </p:cNvSpPr>
          <p:nvPr>
            <p:ph type="sldNum" sz="quarter" idx="5"/>
          </p:nvPr>
        </p:nvSpPr>
        <p:spPr>
          <a:noFill/>
        </p:spPr>
        <p:txBody>
          <a:bodyPr/>
          <a:lstStyle/>
          <a:p>
            <a:fld id="{413DACBE-7429-408A-AD45-8CF4450D5799}" type="slidenum">
              <a:rPr lang="ru-RU" smtClean="0"/>
              <a:pPr/>
              <a:t>41</a:t>
            </a:fld>
            <a:endParaRPr lang="ru-RU"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Образ слайда 1"/>
          <p:cNvSpPr>
            <a:spLocks noGrp="1" noRot="1" noChangeAspect="1" noTextEdit="1"/>
          </p:cNvSpPr>
          <p:nvPr>
            <p:ph type="sldImg"/>
          </p:nvPr>
        </p:nvSpPr>
        <p:spPr>
          <a:ln/>
        </p:spPr>
      </p:sp>
      <p:sp>
        <p:nvSpPr>
          <p:cNvPr id="119811" name="Заметки 2"/>
          <p:cNvSpPr>
            <a:spLocks noGrp="1"/>
          </p:cNvSpPr>
          <p:nvPr>
            <p:ph type="body" idx="1"/>
          </p:nvPr>
        </p:nvSpPr>
        <p:spPr>
          <a:noFill/>
          <a:ln/>
        </p:spPr>
        <p:txBody>
          <a:bodyPr/>
          <a:lstStyle/>
          <a:p>
            <a:endParaRPr lang="ru-RU" smtClean="0"/>
          </a:p>
        </p:txBody>
      </p:sp>
      <p:sp>
        <p:nvSpPr>
          <p:cNvPr id="119812" name="Номер слайда 3"/>
          <p:cNvSpPr>
            <a:spLocks noGrp="1"/>
          </p:cNvSpPr>
          <p:nvPr>
            <p:ph type="sldNum" sz="quarter" idx="5"/>
          </p:nvPr>
        </p:nvSpPr>
        <p:spPr>
          <a:noFill/>
        </p:spPr>
        <p:txBody>
          <a:bodyPr/>
          <a:lstStyle/>
          <a:p>
            <a:fld id="{D2362CFA-6E13-425D-A905-8E4447E02E8E}" type="slidenum">
              <a:rPr lang="ru-RU" smtClean="0"/>
              <a:pPr/>
              <a:t>42</a:t>
            </a:fld>
            <a:endParaRPr lang="ru-RU"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Образ слайда 1"/>
          <p:cNvSpPr>
            <a:spLocks noGrp="1" noRot="1" noChangeAspect="1" noTextEdit="1"/>
          </p:cNvSpPr>
          <p:nvPr>
            <p:ph type="sldImg"/>
          </p:nvPr>
        </p:nvSpPr>
        <p:spPr>
          <a:ln/>
        </p:spPr>
      </p:sp>
      <p:sp>
        <p:nvSpPr>
          <p:cNvPr id="120835" name="Заметки 2"/>
          <p:cNvSpPr>
            <a:spLocks noGrp="1"/>
          </p:cNvSpPr>
          <p:nvPr>
            <p:ph type="body" idx="1"/>
          </p:nvPr>
        </p:nvSpPr>
        <p:spPr>
          <a:noFill/>
          <a:ln/>
        </p:spPr>
        <p:txBody>
          <a:bodyPr/>
          <a:lstStyle/>
          <a:p>
            <a:endParaRPr lang="ru-RU" smtClean="0"/>
          </a:p>
        </p:txBody>
      </p:sp>
      <p:sp>
        <p:nvSpPr>
          <p:cNvPr id="120836" name="Номер слайда 3"/>
          <p:cNvSpPr>
            <a:spLocks noGrp="1"/>
          </p:cNvSpPr>
          <p:nvPr>
            <p:ph type="sldNum" sz="quarter" idx="5"/>
          </p:nvPr>
        </p:nvSpPr>
        <p:spPr>
          <a:noFill/>
        </p:spPr>
        <p:txBody>
          <a:bodyPr/>
          <a:lstStyle/>
          <a:p>
            <a:fld id="{4327A5FA-E54E-4C3F-AEFA-9970A57214FC}" type="slidenum">
              <a:rPr lang="ru-RU" smtClean="0"/>
              <a:pPr/>
              <a:t>43</a:t>
            </a:fld>
            <a:endParaRPr lang="ru-RU"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Образ слайда 1"/>
          <p:cNvSpPr>
            <a:spLocks noGrp="1" noRot="1" noChangeAspect="1" noTextEdit="1"/>
          </p:cNvSpPr>
          <p:nvPr>
            <p:ph type="sldImg"/>
          </p:nvPr>
        </p:nvSpPr>
        <p:spPr>
          <a:ln/>
        </p:spPr>
      </p:sp>
      <p:sp>
        <p:nvSpPr>
          <p:cNvPr id="121859" name="Заметки 2"/>
          <p:cNvSpPr>
            <a:spLocks noGrp="1"/>
          </p:cNvSpPr>
          <p:nvPr>
            <p:ph type="body" idx="1"/>
          </p:nvPr>
        </p:nvSpPr>
        <p:spPr>
          <a:noFill/>
          <a:ln/>
        </p:spPr>
        <p:txBody>
          <a:bodyPr/>
          <a:lstStyle/>
          <a:p>
            <a:endParaRPr lang="ru-RU" smtClean="0"/>
          </a:p>
        </p:txBody>
      </p:sp>
      <p:sp>
        <p:nvSpPr>
          <p:cNvPr id="121860" name="Номер слайда 3"/>
          <p:cNvSpPr>
            <a:spLocks noGrp="1"/>
          </p:cNvSpPr>
          <p:nvPr>
            <p:ph type="sldNum" sz="quarter" idx="5"/>
          </p:nvPr>
        </p:nvSpPr>
        <p:spPr>
          <a:noFill/>
        </p:spPr>
        <p:txBody>
          <a:bodyPr/>
          <a:lstStyle/>
          <a:p>
            <a:fld id="{70CF79AF-FE54-4071-A19F-9595AE97EF26}" type="slidenum">
              <a:rPr lang="ru-RU" smtClean="0"/>
              <a:pPr/>
              <a:t>44</a:t>
            </a:fld>
            <a:endParaRPr lang="ru-RU"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Образ слайда 1"/>
          <p:cNvSpPr>
            <a:spLocks noGrp="1" noRot="1" noChangeAspect="1" noTextEdit="1"/>
          </p:cNvSpPr>
          <p:nvPr>
            <p:ph type="sldImg"/>
          </p:nvPr>
        </p:nvSpPr>
        <p:spPr>
          <a:ln/>
        </p:spPr>
      </p:sp>
      <p:sp>
        <p:nvSpPr>
          <p:cNvPr id="122883" name="Заметки 2"/>
          <p:cNvSpPr>
            <a:spLocks noGrp="1"/>
          </p:cNvSpPr>
          <p:nvPr>
            <p:ph type="body" idx="1"/>
          </p:nvPr>
        </p:nvSpPr>
        <p:spPr>
          <a:noFill/>
          <a:ln/>
        </p:spPr>
        <p:txBody>
          <a:bodyPr/>
          <a:lstStyle/>
          <a:p>
            <a:endParaRPr lang="ru-RU" smtClean="0"/>
          </a:p>
        </p:txBody>
      </p:sp>
      <p:sp>
        <p:nvSpPr>
          <p:cNvPr id="122884" name="Номер слайда 3"/>
          <p:cNvSpPr>
            <a:spLocks noGrp="1"/>
          </p:cNvSpPr>
          <p:nvPr>
            <p:ph type="sldNum" sz="quarter" idx="5"/>
          </p:nvPr>
        </p:nvSpPr>
        <p:spPr>
          <a:noFill/>
        </p:spPr>
        <p:txBody>
          <a:bodyPr/>
          <a:lstStyle/>
          <a:p>
            <a:fld id="{212C2F72-A248-48E1-BE94-4E7887DAA93F}" type="slidenum">
              <a:rPr lang="ru-RU" smtClean="0"/>
              <a:pPr/>
              <a:t>45</a:t>
            </a:fld>
            <a:endParaRPr lang="ru-RU"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p:spPr>
        <p:txBody>
          <a:bodyPr/>
          <a:lstStyle/>
          <a:p>
            <a:fld id="{B6599B10-E53B-4B7D-B910-04A882F0B351}" type="slidenum">
              <a:rPr lang="ru-RU" smtClean="0"/>
              <a:pPr/>
              <a:t>46</a:t>
            </a:fld>
            <a:endParaRPr lang="ru-RU" smtClean="0"/>
          </a:p>
        </p:txBody>
      </p:sp>
      <p:sp>
        <p:nvSpPr>
          <p:cNvPr id="123907" name="Rectangle 2"/>
          <p:cNvSpPr>
            <a:spLocks noRot="1" noChangeArrowheads="1" noTextEdit="1"/>
          </p:cNvSpPr>
          <p:nvPr>
            <p:ph type="sldImg"/>
          </p:nvPr>
        </p:nvSpPr>
        <p:spPr>
          <a:xfrm>
            <a:off x="1143000" y="684213"/>
            <a:ext cx="4573588" cy="3430587"/>
          </a:xfrm>
          <a:ln/>
        </p:spPr>
      </p:sp>
      <p:sp>
        <p:nvSpPr>
          <p:cNvPr id="123908" name="Rectangle 3"/>
          <p:cNvSpPr>
            <a:spLocks noGrp="1" noChangeArrowheads="1"/>
          </p:cNvSpPr>
          <p:nvPr>
            <p:ph type="body" idx="1"/>
          </p:nvPr>
        </p:nvSpPr>
        <p:spPr>
          <a:xfrm>
            <a:off x="912813" y="4344988"/>
            <a:ext cx="5335587" cy="4114800"/>
          </a:xfrm>
          <a:noFill/>
          <a:ln/>
        </p:spPr>
        <p:txBody>
          <a:bodyPr/>
          <a:lstStyle/>
          <a:p>
            <a:pPr eaLnBrk="1" hangingPunct="1"/>
            <a:r>
              <a:rPr lang="en-GB" sz="800" smtClean="0"/>
              <a:t>The growth in consolidated sales from 2001 is broken down as follow :</a:t>
            </a:r>
            <a:endParaRPr lang="fr-FR" sz="800" smtClean="0">
              <a:cs typeface="Times New Roman" pitchFamily="18" charset="0"/>
            </a:endParaRPr>
          </a:p>
          <a:p>
            <a:pPr eaLnBrk="1" hangingPunct="1"/>
            <a:r>
              <a:rPr lang="en-GB" sz="800" smtClean="0"/>
              <a:t> </a:t>
            </a:r>
            <a:endParaRPr lang="fr-FR" sz="800" smtClean="0">
              <a:cs typeface="Times New Roman" pitchFamily="18" charset="0"/>
            </a:endParaRPr>
          </a:p>
          <a:p>
            <a:pPr lvl="1" eaLnBrk="1" hangingPunct="1">
              <a:buFontTx/>
              <a:buChar char="•"/>
            </a:pPr>
            <a:r>
              <a:rPr lang="fr-FR" sz="800" smtClean="0"/>
              <a:t> </a:t>
            </a:r>
            <a:r>
              <a:rPr lang="en-GB" sz="800" smtClean="0"/>
              <a:t>Sales increase of 174 million euros (+19%) in North America (excluding conversion impact) due mainly to pediatric combination vaccines (+66 ME / +47%), Td adult (+52 ME/+117%) and IPV (+22ME/+10%), as well as the flu vaccine (+16ME/+6%)</a:t>
            </a:r>
            <a:endParaRPr lang="fr-FR" sz="800" smtClean="0">
              <a:cs typeface="Times New Roman" pitchFamily="18" charset="0"/>
            </a:endParaRPr>
          </a:p>
          <a:p>
            <a:pPr lvl="1" eaLnBrk="1" hangingPunct="1"/>
            <a:r>
              <a:rPr lang="en-GB" sz="800" smtClean="0"/>
              <a:t> </a:t>
            </a:r>
            <a:endParaRPr lang="fr-FR" sz="800" smtClean="0">
              <a:cs typeface="Times New Roman" pitchFamily="18" charset="0"/>
            </a:endParaRPr>
          </a:p>
          <a:p>
            <a:pPr lvl="1" eaLnBrk="1" hangingPunct="1">
              <a:buFontTx/>
              <a:buChar char="•"/>
            </a:pPr>
            <a:r>
              <a:rPr lang="fr-FR" sz="800" smtClean="0"/>
              <a:t> </a:t>
            </a:r>
            <a:r>
              <a:rPr lang="en-GB" sz="800" smtClean="0"/>
              <a:t>Sales increase of 21 million euros (+5%) at Aventis Pasteur International. The continued sales growth of pediatric combination vaccines (+16ME/+18%), along with polio (+12ME/+26%), MMR (+11ME/+30%) and rabies vaccines (+8ME/+20%), compensated for lower sales of flu (-11ME/-10%) and hepatitis A vaccines (dues to a one-time public offering in Mexico in 2002 / -13ME/ -53%) </a:t>
            </a:r>
            <a:endParaRPr lang="fr-FR" sz="800" smtClean="0">
              <a:cs typeface="Times New Roman" pitchFamily="18" charset="0"/>
            </a:endParaRPr>
          </a:p>
          <a:p>
            <a:pPr lvl="1" eaLnBrk="1" hangingPunct="1"/>
            <a:r>
              <a:rPr lang="en-GB" sz="800" smtClean="0"/>
              <a:t> </a:t>
            </a:r>
            <a:endParaRPr lang="fr-FR" sz="800" smtClean="0">
              <a:cs typeface="Times New Roman" pitchFamily="18" charset="0"/>
            </a:endParaRPr>
          </a:p>
          <a:p>
            <a:pPr lvl="1" eaLnBrk="1" hangingPunct="1">
              <a:buFontTx/>
              <a:buChar char="•"/>
            </a:pPr>
            <a:r>
              <a:rPr lang="fr-FR" sz="800" smtClean="0"/>
              <a:t> </a:t>
            </a:r>
            <a:r>
              <a:rPr lang="en-GB" sz="800" smtClean="0"/>
              <a:t>Sales increase of 16 ME (+19%) at AP MSD due to higher share of Aventis Pasteur products being sold in the European market, which helped to compensate for Merck’s supply problems, and an adjustment in transfer prices for 5 component acellular combination vaccines.</a:t>
            </a:r>
            <a:endParaRPr lang="fr-FR" sz="800" smtClean="0">
              <a:cs typeface="Times New Roman" pitchFamily="18" charset="0"/>
            </a:endParaRPr>
          </a:p>
          <a:p>
            <a:pPr eaLnBrk="1" hangingPunct="1"/>
            <a:r>
              <a:rPr lang="en-GB" sz="800" smtClean="0"/>
              <a:t> </a:t>
            </a:r>
            <a:endParaRPr lang="fr-FR" sz="800" smtClean="0">
              <a:cs typeface="Times New Roman" pitchFamily="18" charset="0"/>
            </a:endParaRPr>
          </a:p>
          <a:p>
            <a:pPr eaLnBrk="1" hangingPunct="1"/>
            <a:r>
              <a:rPr lang="en-GB" sz="800" b="1" smtClean="0"/>
              <a:t>Net Sales </a:t>
            </a:r>
            <a:r>
              <a:rPr lang="en-GB" sz="800" smtClean="0"/>
              <a:t>are expected to reach</a:t>
            </a:r>
            <a:r>
              <a:rPr lang="en-GB" sz="800" b="1" smtClean="0"/>
              <a:t> </a:t>
            </a:r>
            <a:r>
              <a:rPr lang="en-GB" sz="800" smtClean="0"/>
              <a:t>1</a:t>
            </a:r>
            <a:r>
              <a:rPr lang="fr-FR" sz="800" smtClean="0"/>
              <a:t>,</a:t>
            </a:r>
            <a:r>
              <a:rPr lang="en-GB" sz="800" smtClean="0"/>
              <a:t>680 million euros, representing a 6% increase from 2002 based on:</a:t>
            </a:r>
            <a:endParaRPr lang="fr-FR" sz="800" smtClean="0">
              <a:cs typeface="Times New Roman" pitchFamily="18" charset="0"/>
            </a:endParaRPr>
          </a:p>
          <a:p>
            <a:pPr eaLnBrk="1" hangingPunct="1"/>
            <a:r>
              <a:rPr lang="en-GB" sz="800" smtClean="0"/>
              <a:t> </a:t>
            </a:r>
            <a:endParaRPr lang="fr-FR" sz="800" smtClean="0">
              <a:cs typeface="Times New Roman" pitchFamily="18" charset="0"/>
            </a:endParaRPr>
          </a:p>
          <a:p>
            <a:pPr lvl="1" eaLnBrk="1" hangingPunct="1">
              <a:buFontTx/>
              <a:buChar char="•"/>
            </a:pPr>
            <a:r>
              <a:rPr lang="fr-FR" sz="800" smtClean="0"/>
              <a:t> </a:t>
            </a:r>
            <a:r>
              <a:rPr lang="en-GB" sz="800" smtClean="0"/>
              <a:t>An increase of 98 million euros (23%) in Aventis Pasteur International sales, due to the consolidation of new subsidiaries and a strong growth in sales of MMR vaccines (+23%), pediatric combination vaccines (+15%), flu vaccines (+14%) and traveler’s vaccines (+14%).</a:t>
            </a:r>
            <a:endParaRPr lang="fr-FR" sz="800" smtClean="0">
              <a:cs typeface="Times New Roman" pitchFamily="18" charset="0"/>
            </a:endParaRPr>
          </a:p>
          <a:p>
            <a:pPr lvl="1" eaLnBrk="1" hangingPunct="1"/>
            <a:r>
              <a:rPr lang="en-GB" sz="800" smtClean="0"/>
              <a:t> </a:t>
            </a:r>
            <a:endParaRPr lang="fr-FR" sz="800" smtClean="0">
              <a:cs typeface="Times New Roman" pitchFamily="18" charset="0"/>
            </a:endParaRPr>
          </a:p>
          <a:p>
            <a:pPr lvl="1" eaLnBrk="1" hangingPunct="1">
              <a:buFontTx/>
              <a:buChar char="•"/>
            </a:pPr>
            <a:r>
              <a:rPr lang="fr-FR" sz="800" smtClean="0"/>
              <a:t> </a:t>
            </a:r>
            <a:r>
              <a:rPr lang="en-GB" sz="800" smtClean="0"/>
              <a:t>A 7 million euro sales growth (+1%) in North America. The increase in sales of pediatric combination  vaccines, flu vaccines and Td adult boosters more than offset the anticipated drop in IPV and DTaP sales due to the GSK launch of Pediarix.</a:t>
            </a:r>
            <a:endParaRPr lang="fr-FR" sz="800" smtClean="0">
              <a:cs typeface="Times New Roman" pitchFamily="18" charset="0"/>
            </a:endParaRPr>
          </a:p>
          <a:p>
            <a:pPr eaLnBrk="1" hangingPunct="1"/>
            <a:endParaRPr lang="en-GB" sz="800"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Образ слайда 1"/>
          <p:cNvSpPr>
            <a:spLocks noGrp="1" noRot="1" noChangeAspect="1" noTextEdit="1"/>
          </p:cNvSpPr>
          <p:nvPr>
            <p:ph type="sldImg"/>
          </p:nvPr>
        </p:nvSpPr>
        <p:spPr>
          <a:ln/>
        </p:spPr>
      </p:sp>
      <p:sp>
        <p:nvSpPr>
          <p:cNvPr id="124931" name="Заметки 2"/>
          <p:cNvSpPr>
            <a:spLocks noGrp="1"/>
          </p:cNvSpPr>
          <p:nvPr>
            <p:ph type="body" idx="1"/>
          </p:nvPr>
        </p:nvSpPr>
        <p:spPr>
          <a:noFill/>
          <a:ln/>
        </p:spPr>
        <p:txBody>
          <a:bodyPr/>
          <a:lstStyle/>
          <a:p>
            <a:endParaRPr lang="ru-RU" smtClean="0"/>
          </a:p>
        </p:txBody>
      </p:sp>
      <p:sp>
        <p:nvSpPr>
          <p:cNvPr id="124932" name="Номер слайда 3"/>
          <p:cNvSpPr>
            <a:spLocks noGrp="1"/>
          </p:cNvSpPr>
          <p:nvPr>
            <p:ph type="sldNum" sz="quarter" idx="5"/>
          </p:nvPr>
        </p:nvSpPr>
        <p:spPr>
          <a:noFill/>
        </p:spPr>
        <p:txBody>
          <a:bodyPr/>
          <a:lstStyle/>
          <a:p>
            <a:fld id="{67CA1014-D1AB-44BF-A2DF-EECC5BDC6B3D}" type="slidenum">
              <a:rPr lang="ru-RU" smtClean="0"/>
              <a:pPr/>
              <a:t>47</a:t>
            </a:fld>
            <a:endParaRPr lang="ru-RU"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p:spPr>
        <p:txBody>
          <a:bodyPr/>
          <a:lstStyle/>
          <a:p>
            <a:fld id="{308E9D36-6C07-42A0-8D97-E987E0651EDA}" type="slidenum">
              <a:rPr lang="ru-RU" smtClean="0"/>
              <a:pPr/>
              <a:t>48</a:t>
            </a:fld>
            <a:endParaRPr lang="ru-RU" smtClean="0"/>
          </a:p>
        </p:txBody>
      </p:sp>
      <p:sp>
        <p:nvSpPr>
          <p:cNvPr id="125955"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0B0BB43E-67A7-4DE4-A131-6B5E082E8146}" type="slidenum">
              <a:rPr lang="ru-RU" sz="1200"/>
              <a:pPr algn="r"/>
              <a:t>48</a:t>
            </a:fld>
            <a:endParaRPr lang="ru-RU" sz="1200"/>
          </a:p>
        </p:txBody>
      </p:sp>
      <p:sp>
        <p:nvSpPr>
          <p:cNvPr id="125956" name="Rectangle 2"/>
          <p:cNvSpPr>
            <a:spLocks noRot="1" noChangeArrowheads="1" noTextEdit="1"/>
          </p:cNvSpPr>
          <p:nvPr>
            <p:ph type="sldImg"/>
          </p:nvPr>
        </p:nvSpPr>
        <p:spPr>
          <a:xfrm>
            <a:off x="1143000" y="685800"/>
            <a:ext cx="4573588" cy="3430588"/>
          </a:xfrm>
          <a:ln/>
        </p:spPr>
      </p:sp>
      <p:sp>
        <p:nvSpPr>
          <p:cNvPr id="125957"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Образ слайда 1"/>
          <p:cNvSpPr>
            <a:spLocks noGrp="1" noRot="1" noChangeAspect="1" noTextEdit="1"/>
          </p:cNvSpPr>
          <p:nvPr>
            <p:ph type="sldImg"/>
          </p:nvPr>
        </p:nvSpPr>
        <p:spPr>
          <a:ln/>
        </p:spPr>
      </p:sp>
      <p:sp>
        <p:nvSpPr>
          <p:cNvPr id="126979" name="Заметки 2"/>
          <p:cNvSpPr>
            <a:spLocks noGrp="1"/>
          </p:cNvSpPr>
          <p:nvPr>
            <p:ph type="body" idx="1"/>
          </p:nvPr>
        </p:nvSpPr>
        <p:spPr>
          <a:noFill/>
          <a:ln/>
        </p:spPr>
        <p:txBody>
          <a:bodyPr/>
          <a:lstStyle/>
          <a:p>
            <a:endParaRPr lang="ru-RU" smtClean="0"/>
          </a:p>
        </p:txBody>
      </p:sp>
      <p:sp>
        <p:nvSpPr>
          <p:cNvPr id="126980" name="Номер слайда 3"/>
          <p:cNvSpPr>
            <a:spLocks noGrp="1"/>
          </p:cNvSpPr>
          <p:nvPr>
            <p:ph type="sldNum" sz="quarter" idx="5"/>
          </p:nvPr>
        </p:nvSpPr>
        <p:spPr>
          <a:noFill/>
        </p:spPr>
        <p:txBody>
          <a:bodyPr/>
          <a:lstStyle/>
          <a:p>
            <a:fld id="{45FBA241-90D5-40A4-AE2E-4A905789AFB2}" type="slidenum">
              <a:rPr lang="ru-RU" smtClean="0"/>
              <a:pPr/>
              <a:t>49</a:t>
            </a:fld>
            <a:endParaRPr lang="ru-RU"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Образ слайда 1"/>
          <p:cNvSpPr>
            <a:spLocks noGrp="1" noRot="1" noChangeAspect="1" noTextEdit="1"/>
          </p:cNvSpPr>
          <p:nvPr>
            <p:ph type="sldImg"/>
          </p:nvPr>
        </p:nvSpPr>
        <p:spPr>
          <a:ln/>
        </p:spPr>
      </p:sp>
      <p:sp>
        <p:nvSpPr>
          <p:cNvPr id="128003" name="Заметки 2"/>
          <p:cNvSpPr>
            <a:spLocks noGrp="1"/>
          </p:cNvSpPr>
          <p:nvPr>
            <p:ph type="body" idx="1"/>
          </p:nvPr>
        </p:nvSpPr>
        <p:spPr>
          <a:noFill/>
          <a:ln/>
        </p:spPr>
        <p:txBody>
          <a:bodyPr/>
          <a:lstStyle/>
          <a:p>
            <a:endParaRPr lang="ru-RU" smtClean="0"/>
          </a:p>
        </p:txBody>
      </p:sp>
      <p:sp>
        <p:nvSpPr>
          <p:cNvPr id="128004" name="Номер слайда 3"/>
          <p:cNvSpPr>
            <a:spLocks noGrp="1"/>
          </p:cNvSpPr>
          <p:nvPr>
            <p:ph type="sldNum" sz="quarter" idx="5"/>
          </p:nvPr>
        </p:nvSpPr>
        <p:spPr>
          <a:noFill/>
        </p:spPr>
        <p:txBody>
          <a:bodyPr/>
          <a:lstStyle/>
          <a:p>
            <a:fld id="{C277247B-8CCF-494F-BEFA-06507C554791}" type="slidenum">
              <a:rPr lang="ru-RU" smtClean="0"/>
              <a:pPr/>
              <a:t>50</a:t>
            </a:fld>
            <a:endParaRPr lang="ru-RU"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Образ слайда 1"/>
          <p:cNvSpPr>
            <a:spLocks noGrp="1" noRot="1" noChangeAspect="1" noTextEdit="1"/>
          </p:cNvSpPr>
          <p:nvPr>
            <p:ph type="sldImg"/>
          </p:nvPr>
        </p:nvSpPr>
        <p:spPr>
          <a:ln/>
        </p:spPr>
      </p:sp>
      <p:sp>
        <p:nvSpPr>
          <p:cNvPr id="129027" name="Заметки 2"/>
          <p:cNvSpPr>
            <a:spLocks noGrp="1"/>
          </p:cNvSpPr>
          <p:nvPr>
            <p:ph type="body" idx="1"/>
          </p:nvPr>
        </p:nvSpPr>
        <p:spPr>
          <a:noFill/>
          <a:ln/>
        </p:spPr>
        <p:txBody>
          <a:bodyPr/>
          <a:lstStyle/>
          <a:p>
            <a:endParaRPr lang="ru-RU" smtClean="0"/>
          </a:p>
        </p:txBody>
      </p:sp>
      <p:sp>
        <p:nvSpPr>
          <p:cNvPr id="129028" name="Номер слайда 3"/>
          <p:cNvSpPr>
            <a:spLocks noGrp="1"/>
          </p:cNvSpPr>
          <p:nvPr>
            <p:ph type="sldNum" sz="quarter" idx="5"/>
          </p:nvPr>
        </p:nvSpPr>
        <p:spPr>
          <a:noFill/>
        </p:spPr>
        <p:txBody>
          <a:bodyPr/>
          <a:lstStyle/>
          <a:p>
            <a:fld id="{E4E85D08-09CB-4C59-9400-ED9A1F4C8D3E}" type="slidenum">
              <a:rPr lang="ru-RU" smtClean="0"/>
              <a:pPr/>
              <a:t>51</a:t>
            </a:fld>
            <a:endParaRPr lang="ru-RU"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Образ слайда 1"/>
          <p:cNvSpPr>
            <a:spLocks noGrp="1" noRot="1" noChangeAspect="1" noTextEdit="1"/>
          </p:cNvSpPr>
          <p:nvPr>
            <p:ph type="sldImg"/>
          </p:nvPr>
        </p:nvSpPr>
        <p:spPr>
          <a:ln/>
        </p:spPr>
      </p:sp>
      <p:sp>
        <p:nvSpPr>
          <p:cNvPr id="130051" name="Заметки 2"/>
          <p:cNvSpPr>
            <a:spLocks noGrp="1"/>
          </p:cNvSpPr>
          <p:nvPr>
            <p:ph type="body" idx="1"/>
          </p:nvPr>
        </p:nvSpPr>
        <p:spPr>
          <a:noFill/>
          <a:ln/>
        </p:spPr>
        <p:txBody>
          <a:bodyPr/>
          <a:lstStyle/>
          <a:p>
            <a:endParaRPr lang="ru-RU" smtClean="0"/>
          </a:p>
        </p:txBody>
      </p:sp>
      <p:sp>
        <p:nvSpPr>
          <p:cNvPr id="130052" name="Номер слайда 3"/>
          <p:cNvSpPr>
            <a:spLocks noGrp="1"/>
          </p:cNvSpPr>
          <p:nvPr>
            <p:ph type="sldNum" sz="quarter" idx="5"/>
          </p:nvPr>
        </p:nvSpPr>
        <p:spPr>
          <a:noFill/>
        </p:spPr>
        <p:txBody>
          <a:bodyPr/>
          <a:lstStyle/>
          <a:p>
            <a:fld id="{3DED1A89-5A97-4B09-96FD-B4139D211D84}" type="slidenum">
              <a:rPr lang="ru-RU" smtClean="0"/>
              <a:pPr/>
              <a:t>52</a:t>
            </a:fld>
            <a:endParaRPr lang="ru-RU"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Образ слайда 1"/>
          <p:cNvSpPr>
            <a:spLocks noGrp="1" noRot="1" noChangeAspect="1" noTextEdit="1"/>
          </p:cNvSpPr>
          <p:nvPr>
            <p:ph type="sldImg"/>
          </p:nvPr>
        </p:nvSpPr>
        <p:spPr>
          <a:ln/>
        </p:spPr>
      </p:sp>
      <p:sp>
        <p:nvSpPr>
          <p:cNvPr id="131075" name="Заметки 2"/>
          <p:cNvSpPr>
            <a:spLocks noGrp="1"/>
          </p:cNvSpPr>
          <p:nvPr>
            <p:ph type="body" idx="1"/>
          </p:nvPr>
        </p:nvSpPr>
        <p:spPr>
          <a:noFill/>
          <a:ln/>
        </p:spPr>
        <p:txBody>
          <a:bodyPr/>
          <a:lstStyle/>
          <a:p>
            <a:endParaRPr lang="ru-RU" smtClean="0"/>
          </a:p>
        </p:txBody>
      </p:sp>
      <p:sp>
        <p:nvSpPr>
          <p:cNvPr id="131076" name="Номер слайда 3"/>
          <p:cNvSpPr>
            <a:spLocks noGrp="1"/>
          </p:cNvSpPr>
          <p:nvPr>
            <p:ph type="sldNum" sz="quarter" idx="5"/>
          </p:nvPr>
        </p:nvSpPr>
        <p:spPr>
          <a:noFill/>
        </p:spPr>
        <p:txBody>
          <a:bodyPr/>
          <a:lstStyle/>
          <a:p>
            <a:fld id="{34685348-1974-448B-952F-BF6D61D2F83C}" type="slidenum">
              <a:rPr lang="ru-RU" smtClean="0"/>
              <a:pPr/>
              <a:t>53</a:t>
            </a:fld>
            <a:endParaRPr lang="ru-RU"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Образ слайда 1"/>
          <p:cNvSpPr>
            <a:spLocks noGrp="1" noRot="1" noChangeAspect="1" noTextEdit="1"/>
          </p:cNvSpPr>
          <p:nvPr>
            <p:ph type="sldImg"/>
          </p:nvPr>
        </p:nvSpPr>
        <p:spPr>
          <a:ln/>
        </p:spPr>
      </p:sp>
      <p:sp>
        <p:nvSpPr>
          <p:cNvPr id="132099" name="Заметки 2"/>
          <p:cNvSpPr>
            <a:spLocks noGrp="1"/>
          </p:cNvSpPr>
          <p:nvPr>
            <p:ph type="body" idx="1"/>
          </p:nvPr>
        </p:nvSpPr>
        <p:spPr>
          <a:noFill/>
          <a:ln/>
        </p:spPr>
        <p:txBody>
          <a:bodyPr/>
          <a:lstStyle/>
          <a:p>
            <a:endParaRPr lang="ru-RU" smtClean="0"/>
          </a:p>
        </p:txBody>
      </p:sp>
      <p:sp>
        <p:nvSpPr>
          <p:cNvPr id="132100" name="Номер слайда 3"/>
          <p:cNvSpPr>
            <a:spLocks noGrp="1"/>
          </p:cNvSpPr>
          <p:nvPr>
            <p:ph type="sldNum" sz="quarter" idx="5"/>
          </p:nvPr>
        </p:nvSpPr>
        <p:spPr>
          <a:noFill/>
        </p:spPr>
        <p:txBody>
          <a:bodyPr/>
          <a:lstStyle/>
          <a:p>
            <a:fld id="{8BCE3267-B1FB-43B8-A1D1-6DD6F5B6A0C9}" type="slidenum">
              <a:rPr lang="ru-RU" smtClean="0"/>
              <a:pPr/>
              <a:t>54</a:t>
            </a:fld>
            <a:endParaRPr lang="ru-RU"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Образ слайда 1"/>
          <p:cNvSpPr>
            <a:spLocks noGrp="1" noRot="1" noChangeAspect="1" noTextEdit="1"/>
          </p:cNvSpPr>
          <p:nvPr>
            <p:ph type="sldImg"/>
          </p:nvPr>
        </p:nvSpPr>
        <p:spPr>
          <a:ln/>
        </p:spPr>
      </p:sp>
      <p:sp>
        <p:nvSpPr>
          <p:cNvPr id="133123" name="Заметки 2"/>
          <p:cNvSpPr>
            <a:spLocks noGrp="1"/>
          </p:cNvSpPr>
          <p:nvPr>
            <p:ph type="body" idx="1"/>
          </p:nvPr>
        </p:nvSpPr>
        <p:spPr>
          <a:noFill/>
          <a:ln/>
        </p:spPr>
        <p:txBody>
          <a:bodyPr/>
          <a:lstStyle/>
          <a:p>
            <a:endParaRPr lang="ru-RU" smtClean="0"/>
          </a:p>
        </p:txBody>
      </p:sp>
      <p:sp>
        <p:nvSpPr>
          <p:cNvPr id="133124" name="Номер слайда 3"/>
          <p:cNvSpPr>
            <a:spLocks noGrp="1"/>
          </p:cNvSpPr>
          <p:nvPr>
            <p:ph type="sldNum" sz="quarter" idx="5"/>
          </p:nvPr>
        </p:nvSpPr>
        <p:spPr>
          <a:noFill/>
        </p:spPr>
        <p:txBody>
          <a:bodyPr/>
          <a:lstStyle/>
          <a:p>
            <a:fld id="{FB1C4A42-C5DF-478E-A051-33D931134A1B}" type="slidenum">
              <a:rPr lang="ru-RU" smtClean="0"/>
              <a:pPr/>
              <a:t>55</a:t>
            </a:fld>
            <a:endParaRPr lang="ru-RU"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Образ слайда 1"/>
          <p:cNvSpPr>
            <a:spLocks noGrp="1" noRot="1" noChangeAspect="1" noTextEdit="1"/>
          </p:cNvSpPr>
          <p:nvPr>
            <p:ph type="sldImg"/>
          </p:nvPr>
        </p:nvSpPr>
        <p:spPr>
          <a:ln/>
        </p:spPr>
      </p:sp>
      <p:sp>
        <p:nvSpPr>
          <p:cNvPr id="134147" name="Заметки 2"/>
          <p:cNvSpPr>
            <a:spLocks noGrp="1"/>
          </p:cNvSpPr>
          <p:nvPr>
            <p:ph type="body" idx="1"/>
          </p:nvPr>
        </p:nvSpPr>
        <p:spPr>
          <a:noFill/>
          <a:ln/>
        </p:spPr>
        <p:txBody>
          <a:bodyPr/>
          <a:lstStyle/>
          <a:p>
            <a:endParaRPr lang="ru-RU" smtClean="0"/>
          </a:p>
        </p:txBody>
      </p:sp>
      <p:sp>
        <p:nvSpPr>
          <p:cNvPr id="134148" name="Номер слайда 3"/>
          <p:cNvSpPr>
            <a:spLocks noGrp="1"/>
          </p:cNvSpPr>
          <p:nvPr>
            <p:ph type="sldNum" sz="quarter" idx="5"/>
          </p:nvPr>
        </p:nvSpPr>
        <p:spPr>
          <a:noFill/>
        </p:spPr>
        <p:txBody>
          <a:bodyPr/>
          <a:lstStyle/>
          <a:p>
            <a:fld id="{5734A659-1B44-4AB0-BB2C-3718BE44FA12}" type="slidenum">
              <a:rPr lang="ru-RU" smtClean="0"/>
              <a:pPr/>
              <a:t>56</a:t>
            </a:fld>
            <a:endParaRPr lang="ru-RU"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Образ слайда 1"/>
          <p:cNvSpPr>
            <a:spLocks noGrp="1" noRot="1" noChangeAspect="1" noTextEdit="1"/>
          </p:cNvSpPr>
          <p:nvPr>
            <p:ph type="sldImg"/>
          </p:nvPr>
        </p:nvSpPr>
        <p:spPr>
          <a:ln/>
        </p:spPr>
      </p:sp>
      <p:sp>
        <p:nvSpPr>
          <p:cNvPr id="135171" name="Заметки 2"/>
          <p:cNvSpPr>
            <a:spLocks noGrp="1"/>
          </p:cNvSpPr>
          <p:nvPr>
            <p:ph type="body" idx="1"/>
          </p:nvPr>
        </p:nvSpPr>
        <p:spPr>
          <a:noFill/>
          <a:ln/>
        </p:spPr>
        <p:txBody>
          <a:bodyPr/>
          <a:lstStyle/>
          <a:p>
            <a:endParaRPr lang="ru-RU" smtClean="0"/>
          </a:p>
        </p:txBody>
      </p:sp>
      <p:sp>
        <p:nvSpPr>
          <p:cNvPr id="135172" name="Номер слайда 3"/>
          <p:cNvSpPr>
            <a:spLocks noGrp="1"/>
          </p:cNvSpPr>
          <p:nvPr>
            <p:ph type="sldNum" sz="quarter" idx="5"/>
          </p:nvPr>
        </p:nvSpPr>
        <p:spPr>
          <a:noFill/>
        </p:spPr>
        <p:txBody>
          <a:bodyPr/>
          <a:lstStyle/>
          <a:p>
            <a:fld id="{DCE042EE-1ED8-4D29-B9E4-161902B907B4}" type="slidenum">
              <a:rPr lang="ru-RU" smtClean="0"/>
              <a:pPr/>
              <a:t>57</a:t>
            </a:fld>
            <a:endParaRPr lang="ru-RU" smtClean="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Образ слайда 1"/>
          <p:cNvSpPr>
            <a:spLocks noGrp="1" noRot="1" noChangeAspect="1" noTextEdit="1"/>
          </p:cNvSpPr>
          <p:nvPr>
            <p:ph type="sldImg"/>
          </p:nvPr>
        </p:nvSpPr>
        <p:spPr>
          <a:ln/>
        </p:spPr>
      </p:sp>
      <p:sp>
        <p:nvSpPr>
          <p:cNvPr id="136195" name="Заметки 2"/>
          <p:cNvSpPr>
            <a:spLocks noGrp="1"/>
          </p:cNvSpPr>
          <p:nvPr>
            <p:ph type="body" idx="1"/>
          </p:nvPr>
        </p:nvSpPr>
        <p:spPr>
          <a:noFill/>
          <a:ln/>
        </p:spPr>
        <p:txBody>
          <a:bodyPr/>
          <a:lstStyle/>
          <a:p>
            <a:endParaRPr lang="ru-RU" smtClean="0"/>
          </a:p>
        </p:txBody>
      </p:sp>
      <p:sp>
        <p:nvSpPr>
          <p:cNvPr id="136196" name="Номер слайда 3"/>
          <p:cNvSpPr>
            <a:spLocks noGrp="1"/>
          </p:cNvSpPr>
          <p:nvPr>
            <p:ph type="sldNum" sz="quarter" idx="5"/>
          </p:nvPr>
        </p:nvSpPr>
        <p:spPr>
          <a:noFill/>
        </p:spPr>
        <p:txBody>
          <a:bodyPr/>
          <a:lstStyle/>
          <a:p>
            <a:fld id="{CECEE809-73C9-4E21-AC2C-FDB0EC3A5CE6}" type="slidenum">
              <a:rPr lang="ru-RU" smtClean="0"/>
              <a:pPr/>
              <a:t>58</a:t>
            </a:fld>
            <a:endParaRPr lang="ru-RU" smtClean="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Образ слайда 1"/>
          <p:cNvSpPr>
            <a:spLocks noGrp="1" noRot="1" noChangeAspect="1" noTextEdit="1"/>
          </p:cNvSpPr>
          <p:nvPr>
            <p:ph type="sldImg"/>
          </p:nvPr>
        </p:nvSpPr>
        <p:spPr>
          <a:ln/>
        </p:spPr>
      </p:sp>
      <p:sp>
        <p:nvSpPr>
          <p:cNvPr id="137219" name="Заметки 2"/>
          <p:cNvSpPr>
            <a:spLocks noGrp="1"/>
          </p:cNvSpPr>
          <p:nvPr>
            <p:ph type="body" idx="1"/>
          </p:nvPr>
        </p:nvSpPr>
        <p:spPr>
          <a:noFill/>
          <a:ln/>
        </p:spPr>
        <p:txBody>
          <a:bodyPr/>
          <a:lstStyle/>
          <a:p>
            <a:endParaRPr lang="ru-RU" smtClean="0"/>
          </a:p>
        </p:txBody>
      </p:sp>
      <p:sp>
        <p:nvSpPr>
          <p:cNvPr id="137220" name="Номер слайда 3"/>
          <p:cNvSpPr>
            <a:spLocks noGrp="1"/>
          </p:cNvSpPr>
          <p:nvPr>
            <p:ph type="sldNum" sz="quarter" idx="5"/>
          </p:nvPr>
        </p:nvSpPr>
        <p:spPr>
          <a:noFill/>
        </p:spPr>
        <p:txBody>
          <a:bodyPr/>
          <a:lstStyle/>
          <a:p>
            <a:fld id="{98860ABE-3BFE-4338-9533-00B68AD971FB}" type="slidenum">
              <a:rPr lang="ru-RU" smtClean="0"/>
              <a:pPr/>
              <a:t>59</a:t>
            </a:fld>
            <a:endParaRPr lang="ru-RU" smtClean="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Образ слайда 1"/>
          <p:cNvSpPr>
            <a:spLocks noGrp="1" noRot="1" noChangeAspect="1" noTextEdit="1"/>
          </p:cNvSpPr>
          <p:nvPr>
            <p:ph type="sldImg"/>
          </p:nvPr>
        </p:nvSpPr>
        <p:spPr>
          <a:ln/>
        </p:spPr>
      </p:sp>
      <p:sp>
        <p:nvSpPr>
          <p:cNvPr id="138243" name="Заметки 2"/>
          <p:cNvSpPr>
            <a:spLocks noGrp="1"/>
          </p:cNvSpPr>
          <p:nvPr>
            <p:ph type="body" idx="1"/>
          </p:nvPr>
        </p:nvSpPr>
        <p:spPr>
          <a:noFill/>
          <a:ln/>
        </p:spPr>
        <p:txBody>
          <a:bodyPr/>
          <a:lstStyle/>
          <a:p>
            <a:endParaRPr lang="ru-RU" smtClean="0"/>
          </a:p>
        </p:txBody>
      </p:sp>
      <p:sp>
        <p:nvSpPr>
          <p:cNvPr id="138244" name="Номер слайда 3"/>
          <p:cNvSpPr>
            <a:spLocks noGrp="1"/>
          </p:cNvSpPr>
          <p:nvPr>
            <p:ph type="sldNum" sz="quarter" idx="5"/>
          </p:nvPr>
        </p:nvSpPr>
        <p:spPr>
          <a:noFill/>
        </p:spPr>
        <p:txBody>
          <a:bodyPr/>
          <a:lstStyle/>
          <a:p>
            <a:fld id="{2C233B03-9920-44DF-83BA-0F147F39DF71}" type="slidenum">
              <a:rPr lang="ru-RU" smtClean="0"/>
              <a:pPr/>
              <a:t>60</a:t>
            </a:fld>
            <a:endParaRPr lang="ru-RU" smtClean="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Образ слайда 1"/>
          <p:cNvSpPr>
            <a:spLocks noGrp="1" noRot="1" noChangeAspect="1" noTextEdit="1"/>
          </p:cNvSpPr>
          <p:nvPr>
            <p:ph type="sldImg"/>
          </p:nvPr>
        </p:nvSpPr>
        <p:spPr>
          <a:ln/>
        </p:spPr>
      </p:sp>
      <p:sp>
        <p:nvSpPr>
          <p:cNvPr id="139267" name="Заметки 2"/>
          <p:cNvSpPr>
            <a:spLocks noGrp="1"/>
          </p:cNvSpPr>
          <p:nvPr>
            <p:ph type="body" idx="1"/>
          </p:nvPr>
        </p:nvSpPr>
        <p:spPr>
          <a:noFill/>
          <a:ln/>
        </p:spPr>
        <p:txBody>
          <a:bodyPr/>
          <a:lstStyle/>
          <a:p>
            <a:endParaRPr lang="ru-RU" smtClean="0"/>
          </a:p>
        </p:txBody>
      </p:sp>
      <p:sp>
        <p:nvSpPr>
          <p:cNvPr id="139268" name="Номер слайда 3"/>
          <p:cNvSpPr>
            <a:spLocks noGrp="1"/>
          </p:cNvSpPr>
          <p:nvPr>
            <p:ph type="sldNum" sz="quarter" idx="5"/>
          </p:nvPr>
        </p:nvSpPr>
        <p:spPr>
          <a:noFill/>
        </p:spPr>
        <p:txBody>
          <a:bodyPr/>
          <a:lstStyle/>
          <a:p>
            <a:fld id="{55B262E7-EE63-418D-883B-3DD3F8B30AF5}" type="slidenum">
              <a:rPr lang="ru-RU" smtClean="0"/>
              <a:pPr/>
              <a:t>61</a:t>
            </a:fld>
            <a:endParaRPr lang="ru-RU" smtClean="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Образ слайда 1"/>
          <p:cNvSpPr>
            <a:spLocks noGrp="1" noRot="1" noChangeAspect="1" noTextEdit="1"/>
          </p:cNvSpPr>
          <p:nvPr>
            <p:ph type="sldImg"/>
          </p:nvPr>
        </p:nvSpPr>
        <p:spPr>
          <a:ln/>
        </p:spPr>
      </p:sp>
      <p:sp>
        <p:nvSpPr>
          <p:cNvPr id="140291" name="Заметки 2"/>
          <p:cNvSpPr>
            <a:spLocks noGrp="1"/>
          </p:cNvSpPr>
          <p:nvPr>
            <p:ph type="body" idx="1"/>
          </p:nvPr>
        </p:nvSpPr>
        <p:spPr>
          <a:noFill/>
          <a:ln/>
        </p:spPr>
        <p:txBody>
          <a:bodyPr/>
          <a:lstStyle/>
          <a:p>
            <a:endParaRPr lang="ru-RU" smtClean="0"/>
          </a:p>
        </p:txBody>
      </p:sp>
      <p:sp>
        <p:nvSpPr>
          <p:cNvPr id="140292" name="Номер слайда 3"/>
          <p:cNvSpPr>
            <a:spLocks noGrp="1"/>
          </p:cNvSpPr>
          <p:nvPr>
            <p:ph type="sldNum" sz="quarter" idx="5"/>
          </p:nvPr>
        </p:nvSpPr>
        <p:spPr>
          <a:noFill/>
        </p:spPr>
        <p:txBody>
          <a:bodyPr/>
          <a:lstStyle/>
          <a:p>
            <a:fld id="{52DAAA60-C203-4F48-98CA-DFB82FBBD4C3}" type="slidenum">
              <a:rPr lang="ru-RU" smtClean="0"/>
              <a:pPr/>
              <a:t>62</a:t>
            </a:fld>
            <a:endParaRPr lang="ru-RU" smtClean="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p:spPr>
        <p:txBody>
          <a:bodyPr/>
          <a:lstStyle/>
          <a:p>
            <a:fld id="{51A8A8F9-E336-449F-90E5-1B62AB318B41}" type="slidenum">
              <a:rPr lang="ru-RU" smtClean="0"/>
              <a:pPr/>
              <a:t>63</a:t>
            </a:fld>
            <a:endParaRPr lang="ru-RU" smtClean="0"/>
          </a:p>
        </p:txBody>
      </p:sp>
      <p:sp>
        <p:nvSpPr>
          <p:cNvPr id="141315" name="Rectangle 2"/>
          <p:cNvSpPr>
            <a:spLocks noRot="1" noChangeArrowheads="1" noTextEdit="1"/>
          </p:cNvSpPr>
          <p:nvPr>
            <p:ph type="sldImg"/>
          </p:nvPr>
        </p:nvSpPr>
        <p:spPr>
          <a:xfrm>
            <a:off x="1143000" y="684213"/>
            <a:ext cx="4573588" cy="3430587"/>
          </a:xfrm>
          <a:ln/>
        </p:spPr>
      </p:sp>
      <p:sp>
        <p:nvSpPr>
          <p:cNvPr id="141316" name="Rectangle 3"/>
          <p:cNvSpPr>
            <a:spLocks noGrp="1" noChangeArrowheads="1"/>
          </p:cNvSpPr>
          <p:nvPr>
            <p:ph type="body" idx="1"/>
          </p:nvPr>
        </p:nvSpPr>
        <p:spPr>
          <a:xfrm>
            <a:off x="912813" y="4344988"/>
            <a:ext cx="5032375" cy="4114800"/>
          </a:xfrm>
          <a:noFill/>
          <a:ln/>
        </p:spPr>
        <p:txBody>
          <a:bodyPr/>
          <a:lstStyle/>
          <a:p>
            <a:pPr eaLnBrk="1" hangingPunct="1"/>
            <a:r>
              <a:rPr lang="ru-RU" sz="1000" smtClean="0"/>
              <a:t>Пожилые, </a:t>
            </a:r>
            <a:r>
              <a:rPr lang="en-US" sz="1000" smtClean="0"/>
              <a:t>N=54</a:t>
            </a:r>
            <a:r>
              <a:rPr lang="ru-RU" sz="1000" smtClean="0"/>
              <a:t>, медиана возраста 78 лет, диапазон 71-85 лет.</a:t>
            </a:r>
          </a:p>
          <a:p>
            <a:pPr eaLnBrk="1" hangingPunct="1"/>
            <a:r>
              <a:rPr lang="ru-RU" sz="1000" smtClean="0"/>
              <a:t>Молодые, </a:t>
            </a:r>
            <a:r>
              <a:rPr lang="en-US" sz="1000" smtClean="0"/>
              <a:t>N=24</a:t>
            </a:r>
            <a:r>
              <a:rPr lang="ru-RU" sz="1000" smtClean="0"/>
              <a:t>, медиана возраста 22, диапазон 18-29 лет.</a:t>
            </a:r>
            <a:endParaRPr lang="en-US" sz="1000" smtClean="0"/>
          </a:p>
          <a:p>
            <a:pPr eaLnBrk="1" hangingPunct="1"/>
            <a:endParaRPr lang="ru-RU" sz="1000" smtClean="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Образ слайда 1"/>
          <p:cNvSpPr>
            <a:spLocks noGrp="1" noRot="1" noChangeAspect="1" noTextEdit="1"/>
          </p:cNvSpPr>
          <p:nvPr>
            <p:ph type="sldImg"/>
          </p:nvPr>
        </p:nvSpPr>
        <p:spPr>
          <a:ln/>
        </p:spPr>
      </p:sp>
      <p:sp>
        <p:nvSpPr>
          <p:cNvPr id="142339" name="Заметки 2"/>
          <p:cNvSpPr>
            <a:spLocks noGrp="1"/>
          </p:cNvSpPr>
          <p:nvPr>
            <p:ph type="body" idx="1"/>
          </p:nvPr>
        </p:nvSpPr>
        <p:spPr>
          <a:noFill/>
          <a:ln/>
        </p:spPr>
        <p:txBody>
          <a:bodyPr/>
          <a:lstStyle/>
          <a:p>
            <a:endParaRPr lang="ru-RU" smtClean="0"/>
          </a:p>
        </p:txBody>
      </p:sp>
      <p:sp>
        <p:nvSpPr>
          <p:cNvPr id="142340" name="Номер слайда 3"/>
          <p:cNvSpPr>
            <a:spLocks noGrp="1"/>
          </p:cNvSpPr>
          <p:nvPr>
            <p:ph type="sldNum" sz="quarter" idx="5"/>
          </p:nvPr>
        </p:nvSpPr>
        <p:spPr>
          <a:noFill/>
        </p:spPr>
        <p:txBody>
          <a:bodyPr/>
          <a:lstStyle/>
          <a:p>
            <a:fld id="{46C7921C-6F7B-4F1E-9E66-9499EB30DDA5}" type="slidenum">
              <a:rPr lang="ru-RU" smtClean="0"/>
              <a:pPr/>
              <a:t>64</a:t>
            </a:fld>
            <a:endParaRPr lang="ru-RU" smtClean="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Образ слайда 1"/>
          <p:cNvSpPr>
            <a:spLocks noGrp="1" noRot="1" noChangeAspect="1" noTextEdit="1"/>
          </p:cNvSpPr>
          <p:nvPr>
            <p:ph type="sldImg"/>
          </p:nvPr>
        </p:nvSpPr>
        <p:spPr>
          <a:ln/>
        </p:spPr>
      </p:sp>
      <p:sp>
        <p:nvSpPr>
          <p:cNvPr id="143363" name="Заметки 2"/>
          <p:cNvSpPr>
            <a:spLocks noGrp="1"/>
          </p:cNvSpPr>
          <p:nvPr>
            <p:ph type="body" idx="1"/>
          </p:nvPr>
        </p:nvSpPr>
        <p:spPr>
          <a:noFill/>
          <a:ln/>
        </p:spPr>
        <p:txBody>
          <a:bodyPr/>
          <a:lstStyle/>
          <a:p>
            <a:endParaRPr lang="ru-RU" smtClean="0"/>
          </a:p>
        </p:txBody>
      </p:sp>
      <p:sp>
        <p:nvSpPr>
          <p:cNvPr id="143364" name="Номер слайда 3"/>
          <p:cNvSpPr>
            <a:spLocks noGrp="1"/>
          </p:cNvSpPr>
          <p:nvPr>
            <p:ph type="sldNum" sz="quarter" idx="5"/>
          </p:nvPr>
        </p:nvSpPr>
        <p:spPr>
          <a:noFill/>
        </p:spPr>
        <p:txBody>
          <a:bodyPr/>
          <a:lstStyle/>
          <a:p>
            <a:fld id="{1ED7B7FC-2860-483E-BDC2-F183F1A57B3A}" type="slidenum">
              <a:rPr lang="ru-RU" smtClean="0"/>
              <a:pPr/>
              <a:t>65</a:t>
            </a:fld>
            <a:endParaRPr lang="ru-RU" smtClean="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Образ слайда 1"/>
          <p:cNvSpPr>
            <a:spLocks noGrp="1" noRot="1" noChangeAspect="1" noTextEdit="1"/>
          </p:cNvSpPr>
          <p:nvPr>
            <p:ph type="sldImg"/>
          </p:nvPr>
        </p:nvSpPr>
        <p:spPr>
          <a:ln/>
        </p:spPr>
      </p:sp>
      <p:sp>
        <p:nvSpPr>
          <p:cNvPr id="144387" name="Заметки 2"/>
          <p:cNvSpPr>
            <a:spLocks noGrp="1"/>
          </p:cNvSpPr>
          <p:nvPr>
            <p:ph type="body" idx="1"/>
          </p:nvPr>
        </p:nvSpPr>
        <p:spPr>
          <a:noFill/>
          <a:ln/>
        </p:spPr>
        <p:txBody>
          <a:bodyPr/>
          <a:lstStyle/>
          <a:p>
            <a:endParaRPr lang="ru-RU" smtClean="0"/>
          </a:p>
        </p:txBody>
      </p:sp>
      <p:sp>
        <p:nvSpPr>
          <p:cNvPr id="144388" name="Номер слайда 3"/>
          <p:cNvSpPr>
            <a:spLocks noGrp="1"/>
          </p:cNvSpPr>
          <p:nvPr>
            <p:ph type="sldNum" sz="quarter" idx="5"/>
          </p:nvPr>
        </p:nvSpPr>
        <p:spPr>
          <a:noFill/>
        </p:spPr>
        <p:txBody>
          <a:bodyPr/>
          <a:lstStyle/>
          <a:p>
            <a:fld id="{483C96FC-A7A6-4F6E-AF81-DA881D3C52BA}" type="slidenum">
              <a:rPr lang="ru-RU" smtClean="0"/>
              <a:pPr/>
              <a:t>66</a:t>
            </a:fld>
            <a:endParaRPr lang="ru-RU" smtClean="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p:spPr>
        <p:txBody>
          <a:bodyPr/>
          <a:lstStyle/>
          <a:p>
            <a:fld id="{7FA1F77C-B7D8-49CD-AEAF-5B45701EEC30}" type="slidenum">
              <a:rPr lang="ru-RU" smtClean="0"/>
              <a:pPr/>
              <a:t>67</a:t>
            </a:fld>
            <a:endParaRPr lang="ru-RU" smtClean="0"/>
          </a:p>
        </p:txBody>
      </p:sp>
      <p:sp>
        <p:nvSpPr>
          <p:cNvPr id="145411" name="Rectangle 2"/>
          <p:cNvSpPr>
            <a:spLocks noChangeArrowheads="1"/>
          </p:cNvSpPr>
          <p:nvPr/>
        </p:nvSpPr>
        <p:spPr bwMode="auto">
          <a:xfrm>
            <a:off x="3884613" y="6350"/>
            <a:ext cx="2973387" cy="430213"/>
          </a:xfrm>
          <a:prstGeom prst="rect">
            <a:avLst/>
          </a:prstGeom>
          <a:noFill/>
          <a:ln w="9525">
            <a:noFill/>
            <a:miter lim="800000"/>
            <a:headEnd/>
            <a:tailEnd/>
          </a:ln>
        </p:spPr>
        <p:txBody>
          <a:bodyPr wrap="none" anchor="ctr"/>
          <a:lstStyle/>
          <a:p>
            <a:endParaRPr lang="ru-RU"/>
          </a:p>
        </p:txBody>
      </p:sp>
      <p:sp>
        <p:nvSpPr>
          <p:cNvPr id="145412" name="Rectangle 3"/>
          <p:cNvSpPr>
            <a:spLocks noChangeArrowheads="1"/>
          </p:cNvSpPr>
          <p:nvPr/>
        </p:nvSpPr>
        <p:spPr bwMode="auto">
          <a:xfrm>
            <a:off x="3884613" y="8702675"/>
            <a:ext cx="2973387" cy="430213"/>
          </a:xfrm>
          <a:prstGeom prst="rect">
            <a:avLst/>
          </a:prstGeom>
          <a:noFill/>
          <a:ln w="9525">
            <a:noFill/>
            <a:miter lim="800000"/>
            <a:headEnd/>
            <a:tailEnd/>
          </a:ln>
        </p:spPr>
        <p:txBody>
          <a:bodyPr lIns="19292" tIns="0" rIns="19292" bIns="0" anchor="b"/>
          <a:lstStyle/>
          <a:p>
            <a:pPr algn="r" defTabSz="771525" eaLnBrk="0" hangingPunct="0"/>
            <a:r>
              <a:rPr lang="ru-RU" sz="1000" i="1">
                <a:latin typeface="Times New Roman" pitchFamily="18" charset="0"/>
              </a:rPr>
              <a:t>25</a:t>
            </a:r>
            <a:endParaRPr lang="ru-RU" sz="1000" i="1">
              <a:latin typeface="Times New Roman Cyr" charset="-52"/>
            </a:endParaRPr>
          </a:p>
        </p:txBody>
      </p:sp>
      <p:sp>
        <p:nvSpPr>
          <p:cNvPr id="145413" name="Rectangle 4"/>
          <p:cNvSpPr>
            <a:spLocks noChangeArrowheads="1"/>
          </p:cNvSpPr>
          <p:nvPr/>
        </p:nvSpPr>
        <p:spPr bwMode="auto">
          <a:xfrm>
            <a:off x="-1588" y="8702675"/>
            <a:ext cx="2971801" cy="430213"/>
          </a:xfrm>
          <a:prstGeom prst="rect">
            <a:avLst/>
          </a:prstGeom>
          <a:noFill/>
          <a:ln w="9525">
            <a:noFill/>
            <a:miter lim="800000"/>
            <a:headEnd/>
            <a:tailEnd/>
          </a:ln>
        </p:spPr>
        <p:txBody>
          <a:bodyPr wrap="none" anchor="ctr"/>
          <a:lstStyle/>
          <a:p>
            <a:endParaRPr lang="ru-RU"/>
          </a:p>
        </p:txBody>
      </p:sp>
      <p:sp>
        <p:nvSpPr>
          <p:cNvPr id="145414" name="Rectangle 5"/>
          <p:cNvSpPr>
            <a:spLocks noChangeArrowheads="1"/>
          </p:cNvSpPr>
          <p:nvPr/>
        </p:nvSpPr>
        <p:spPr bwMode="auto">
          <a:xfrm>
            <a:off x="-1588" y="6350"/>
            <a:ext cx="2971801" cy="430213"/>
          </a:xfrm>
          <a:prstGeom prst="rect">
            <a:avLst/>
          </a:prstGeom>
          <a:noFill/>
          <a:ln w="9525">
            <a:noFill/>
            <a:miter lim="800000"/>
            <a:headEnd/>
            <a:tailEnd/>
          </a:ln>
        </p:spPr>
        <p:txBody>
          <a:bodyPr wrap="none" anchor="ctr"/>
          <a:lstStyle/>
          <a:p>
            <a:endParaRPr lang="ru-RU"/>
          </a:p>
        </p:txBody>
      </p:sp>
      <p:sp>
        <p:nvSpPr>
          <p:cNvPr id="145415" name="Rectangle 6"/>
          <p:cNvSpPr>
            <a:spLocks noGrp="1" noChangeArrowheads="1"/>
          </p:cNvSpPr>
          <p:nvPr>
            <p:ph type="body" idx="1"/>
          </p:nvPr>
        </p:nvSpPr>
        <p:spPr>
          <a:xfrm>
            <a:off x="455613" y="4348163"/>
            <a:ext cx="5940425" cy="3922712"/>
          </a:xfrm>
          <a:noFill/>
          <a:ln/>
        </p:spPr>
        <p:txBody>
          <a:bodyPr lIns="93243" tIns="46621" rIns="93243" bIns="46621"/>
          <a:lstStyle/>
          <a:p>
            <a:pPr eaLnBrk="1" hangingPunct="1"/>
            <a:r>
              <a:rPr lang="ru-RU" b="1" i="1" u="sng" smtClean="0"/>
              <a:t>Слайд: 72</a:t>
            </a:r>
          </a:p>
          <a:p>
            <a:pPr algn="ctr" eaLnBrk="1" hangingPunct="1"/>
            <a:r>
              <a:rPr lang="ru-RU" b="1" smtClean="0"/>
              <a:t>Эффективность вакцинации у детей</a:t>
            </a:r>
          </a:p>
          <a:p>
            <a:pPr eaLnBrk="1" hangingPunct="1"/>
            <a:endParaRPr lang="ru-RU" sz="1000" smtClean="0"/>
          </a:p>
          <a:p>
            <a:pPr eaLnBrk="1" hangingPunct="1"/>
            <a:r>
              <a:rPr lang="ru-RU" sz="1000" smtClean="0"/>
              <a:t>Воспаление среднего уха у детей - важная проблема. Более, чем  60% детей в США болели отитом хотя бы один раз на первом году жизни, более 80% - в течение первых 3 лет жизни. </a:t>
            </a:r>
          </a:p>
          <a:p>
            <a:pPr eaLnBrk="1" hangingPunct="1"/>
            <a:r>
              <a:rPr lang="ru-RU" sz="1000" smtClean="0"/>
              <a:t>Наибольший риск развития отита отмечается на фоне инфекции вирусом гриппа А и другими респираторными вирусами.</a:t>
            </a:r>
          </a:p>
          <a:p>
            <a:pPr eaLnBrk="1" hangingPunct="1"/>
            <a:r>
              <a:rPr lang="ru-RU" sz="1000" smtClean="0"/>
              <a:t>[65][66]</a:t>
            </a:r>
          </a:p>
          <a:p>
            <a:pPr eaLnBrk="1" hangingPunct="1"/>
            <a:r>
              <a:rPr lang="ru-RU" sz="1000" smtClean="0"/>
              <a:t>Исследовался новый подход профилактики острого среднего отита путем вакцинации против гриппа 187 детей 1-3 лет в стационаре одного дня перед эпидемией гриппа А в 1988-89. Заболеваемость отитом (как осложнением гриппа) среди вакцинированных снизилась на 83%. Общая заболеваемость отитом (независимо от причины) снизилась на 36%.</a:t>
            </a:r>
          </a:p>
          <a:p>
            <a:pPr eaLnBrk="1" hangingPunct="1"/>
            <a:r>
              <a:rPr lang="ru-RU" sz="1000" smtClean="0"/>
              <a:t>Таким образом у детей, особенно с рецидивирующим острым средним отитом, заболеваемость снижается .</a:t>
            </a:r>
          </a:p>
          <a:p>
            <a:pPr eaLnBrk="1" hangingPunct="1"/>
            <a:r>
              <a:rPr lang="ru-RU" sz="1000" smtClean="0"/>
              <a:t>[61]</a:t>
            </a:r>
          </a:p>
          <a:p>
            <a:pPr eaLnBrk="1" hangingPunct="1"/>
            <a:r>
              <a:rPr lang="ru-RU" sz="1000" smtClean="0"/>
              <a:t>В другом исследовании показана 69% эффективность в профилактике отита при вакцинации детей в возрасте 6-30 месяцев.</a:t>
            </a:r>
          </a:p>
          <a:p>
            <a:pPr eaLnBrk="1" hangingPunct="1"/>
            <a:r>
              <a:rPr lang="ru-RU" sz="1000" smtClean="0"/>
              <a:t>[67]</a:t>
            </a:r>
            <a:endParaRPr lang="ru-RU" sz="1000" smtClean="0">
              <a:latin typeface="Times New Roman Cyr" charset="-52"/>
            </a:endParaRPr>
          </a:p>
        </p:txBody>
      </p:sp>
      <p:sp>
        <p:nvSpPr>
          <p:cNvPr id="145416" name="Rectangle 7"/>
          <p:cNvSpPr>
            <a:spLocks noRot="1" noChangeArrowheads="1" noTextEdit="1"/>
          </p:cNvSpPr>
          <p:nvPr>
            <p:ph type="sldImg"/>
          </p:nvPr>
        </p:nvSpPr>
        <p:spPr>
          <a:xfrm>
            <a:off x="1292225" y="795338"/>
            <a:ext cx="4273550" cy="3205162"/>
          </a:xfrm>
          <a:ln w="12700" cap="flat">
            <a:solidFill>
              <a:schemeClr val="tx1"/>
            </a:solidFill>
          </a:ln>
        </p:spPr>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p:spPr>
        <p:txBody>
          <a:bodyPr/>
          <a:lstStyle/>
          <a:p>
            <a:fld id="{EBB16E27-7E78-480B-8AA8-8C86170C65A7}" type="slidenum">
              <a:rPr lang="ru-RU" smtClean="0"/>
              <a:pPr/>
              <a:t>68</a:t>
            </a:fld>
            <a:endParaRPr lang="ru-RU" smtClean="0"/>
          </a:p>
        </p:txBody>
      </p:sp>
      <p:sp>
        <p:nvSpPr>
          <p:cNvPr id="146435" name="Rectangle 2"/>
          <p:cNvSpPr>
            <a:spLocks noChangeArrowheads="1"/>
          </p:cNvSpPr>
          <p:nvPr/>
        </p:nvSpPr>
        <p:spPr bwMode="auto">
          <a:xfrm>
            <a:off x="3884613" y="6350"/>
            <a:ext cx="2973387" cy="430213"/>
          </a:xfrm>
          <a:prstGeom prst="rect">
            <a:avLst/>
          </a:prstGeom>
          <a:noFill/>
          <a:ln w="9525">
            <a:noFill/>
            <a:miter lim="800000"/>
            <a:headEnd/>
            <a:tailEnd/>
          </a:ln>
        </p:spPr>
        <p:txBody>
          <a:bodyPr wrap="none" anchor="ctr"/>
          <a:lstStyle/>
          <a:p>
            <a:endParaRPr lang="ru-RU"/>
          </a:p>
        </p:txBody>
      </p:sp>
      <p:sp>
        <p:nvSpPr>
          <p:cNvPr id="146436" name="Rectangle 3"/>
          <p:cNvSpPr>
            <a:spLocks noChangeArrowheads="1"/>
          </p:cNvSpPr>
          <p:nvPr/>
        </p:nvSpPr>
        <p:spPr bwMode="auto">
          <a:xfrm>
            <a:off x="3884613" y="8702675"/>
            <a:ext cx="2973387" cy="430213"/>
          </a:xfrm>
          <a:prstGeom prst="rect">
            <a:avLst/>
          </a:prstGeom>
          <a:noFill/>
          <a:ln w="9525">
            <a:noFill/>
            <a:miter lim="800000"/>
            <a:headEnd/>
            <a:tailEnd/>
          </a:ln>
        </p:spPr>
        <p:txBody>
          <a:bodyPr lIns="19292" tIns="0" rIns="19292" bIns="0" anchor="b"/>
          <a:lstStyle/>
          <a:p>
            <a:pPr algn="r" defTabSz="771525" eaLnBrk="0" hangingPunct="0"/>
            <a:r>
              <a:rPr lang="ru-RU" sz="1000" i="1">
                <a:latin typeface="Times New Roman" pitchFamily="18" charset="0"/>
              </a:rPr>
              <a:t>24</a:t>
            </a:r>
            <a:endParaRPr lang="ru-RU" sz="1000" i="1">
              <a:latin typeface="Times New Roman Cyr" charset="-52"/>
            </a:endParaRPr>
          </a:p>
        </p:txBody>
      </p:sp>
      <p:sp>
        <p:nvSpPr>
          <p:cNvPr id="146437" name="Rectangle 4"/>
          <p:cNvSpPr>
            <a:spLocks noChangeArrowheads="1"/>
          </p:cNvSpPr>
          <p:nvPr/>
        </p:nvSpPr>
        <p:spPr bwMode="auto">
          <a:xfrm>
            <a:off x="-1588" y="8702675"/>
            <a:ext cx="2971801" cy="430213"/>
          </a:xfrm>
          <a:prstGeom prst="rect">
            <a:avLst/>
          </a:prstGeom>
          <a:noFill/>
          <a:ln w="9525">
            <a:noFill/>
            <a:miter lim="800000"/>
            <a:headEnd/>
            <a:tailEnd/>
          </a:ln>
        </p:spPr>
        <p:txBody>
          <a:bodyPr wrap="none" anchor="ctr"/>
          <a:lstStyle/>
          <a:p>
            <a:endParaRPr lang="ru-RU"/>
          </a:p>
        </p:txBody>
      </p:sp>
      <p:sp>
        <p:nvSpPr>
          <p:cNvPr id="146438" name="Rectangle 5"/>
          <p:cNvSpPr>
            <a:spLocks noChangeArrowheads="1"/>
          </p:cNvSpPr>
          <p:nvPr/>
        </p:nvSpPr>
        <p:spPr bwMode="auto">
          <a:xfrm>
            <a:off x="-1588" y="6350"/>
            <a:ext cx="2971801" cy="430213"/>
          </a:xfrm>
          <a:prstGeom prst="rect">
            <a:avLst/>
          </a:prstGeom>
          <a:noFill/>
          <a:ln w="9525">
            <a:noFill/>
            <a:miter lim="800000"/>
            <a:headEnd/>
            <a:tailEnd/>
          </a:ln>
        </p:spPr>
        <p:txBody>
          <a:bodyPr wrap="none" anchor="ctr"/>
          <a:lstStyle/>
          <a:p>
            <a:endParaRPr lang="ru-RU"/>
          </a:p>
        </p:txBody>
      </p:sp>
      <p:sp>
        <p:nvSpPr>
          <p:cNvPr id="146439" name="Rectangle 6"/>
          <p:cNvSpPr>
            <a:spLocks noGrp="1" noChangeArrowheads="1"/>
          </p:cNvSpPr>
          <p:nvPr>
            <p:ph type="body" idx="1"/>
          </p:nvPr>
        </p:nvSpPr>
        <p:spPr>
          <a:xfrm>
            <a:off x="455613" y="4348163"/>
            <a:ext cx="5940425" cy="3922712"/>
          </a:xfrm>
          <a:noFill/>
          <a:ln/>
        </p:spPr>
        <p:txBody>
          <a:bodyPr lIns="93243" tIns="46621" rIns="93243" bIns="46621"/>
          <a:lstStyle/>
          <a:p>
            <a:pPr eaLnBrk="1" hangingPunct="1"/>
            <a:r>
              <a:rPr lang="ru-RU" b="1" i="1" u="sng" smtClean="0"/>
              <a:t>Слайд: 71</a:t>
            </a:r>
          </a:p>
          <a:p>
            <a:pPr algn="ctr" eaLnBrk="1" hangingPunct="1"/>
            <a:r>
              <a:rPr lang="ru-RU" b="1" smtClean="0"/>
              <a:t>Вакцинация групп риска</a:t>
            </a:r>
          </a:p>
          <a:p>
            <a:pPr eaLnBrk="1" hangingPunct="1"/>
            <a:endParaRPr lang="ru-RU" smtClean="0"/>
          </a:p>
          <a:p>
            <a:pPr eaLnBrk="1" hangingPunct="1"/>
            <a:r>
              <a:rPr lang="ru-RU" sz="1000" smtClean="0"/>
              <a:t>В Японии в сезоне 1992-93 , проводилось исследование, показавшее клиническую эффективность вакцинации в группах риска</a:t>
            </a:r>
          </a:p>
          <a:p>
            <a:pPr eaLnBrk="1" hangingPunct="1"/>
            <a:r>
              <a:rPr lang="ru-RU" sz="1000" smtClean="0"/>
              <a:t>Осбледовано 137 детей с астмой (средний фозраст 7 лет).</a:t>
            </a:r>
          </a:p>
          <a:p>
            <a:pPr eaLnBrk="1" hangingPunct="1"/>
            <a:r>
              <a:rPr lang="ru-RU" sz="1000" smtClean="0"/>
              <a:t>Эффективность в предотвращении заболевания гриппом А(H3N2) составила 67,5%, несмотря на плохое антигенное соответствие циркулирующего и вакцинного штаммов. [60]</a:t>
            </a:r>
          </a:p>
          <a:p>
            <a:pPr eaLnBrk="1" hangingPunct="1"/>
            <a:r>
              <a:rPr lang="ru-RU" sz="1000" smtClean="0"/>
              <a:t>Это подтверждает данные других исследований, в которых отмечались высокие уровни гетероспецифического иммунитета при плохом совпадении антигенной структуры вакцинного и циркулирующего штаммов. </a:t>
            </a:r>
            <a:endParaRPr lang="ru-RU" sz="1000" smtClean="0">
              <a:latin typeface="Times New Roman Cyr" charset="-52"/>
            </a:endParaRPr>
          </a:p>
        </p:txBody>
      </p:sp>
      <p:sp>
        <p:nvSpPr>
          <p:cNvPr id="146440" name="Rectangle 7"/>
          <p:cNvSpPr>
            <a:spLocks noRot="1" noChangeArrowheads="1" noTextEdit="1"/>
          </p:cNvSpPr>
          <p:nvPr>
            <p:ph type="sldImg"/>
          </p:nvPr>
        </p:nvSpPr>
        <p:spPr>
          <a:xfrm>
            <a:off x="1292225" y="795338"/>
            <a:ext cx="4273550" cy="3205162"/>
          </a:xfrm>
          <a:ln w="12700" cap="flat">
            <a:solidFill>
              <a:schemeClr val="tx1"/>
            </a:solidFill>
          </a:ln>
        </p:spPr>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Образ слайда 1"/>
          <p:cNvSpPr>
            <a:spLocks noGrp="1" noRot="1" noChangeAspect="1" noTextEdit="1"/>
          </p:cNvSpPr>
          <p:nvPr>
            <p:ph type="sldImg"/>
          </p:nvPr>
        </p:nvSpPr>
        <p:spPr>
          <a:ln/>
        </p:spPr>
      </p:sp>
      <p:sp>
        <p:nvSpPr>
          <p:cNvPr id="147459" name="Заметки 2"/>
          <p:cNvSpPr>
            <a:spLocks noGrp="1"/>
          </p:cNvSpPr>
          <p:nvPr>
            <p:ph type="body" idx="1"/>
          </p:nvPr>
        </p:nvSpPr>
        <p:spPr>
          <a:noFill/>
          <a:ln/>
        </p:spPr>
        <p:txBody>
          <a:bodyPr/>
          <a:lstStyle/>
          <a:p>
            <a:endParaRPr lang="ru-RU" smtClean="0"/>
          </a:p>
        </p:txBody>
      </p:sp>
      <p:sp>
        <p:nvSpPr>
          <p:cNvPr id="147460" name="Номер слайда 3"/>
          <p:cNvSpPr>
            <a:spLocks noGrp="1"/>
          </p:cNvSpPr>
          <p:nvPr>
            <p:ph type="sldNum" sz="quarter" idx="5"/>
          </p:nvPr>
        </p:nvSpPr>
        <p:spPr>
          <a:noFill/>
        </p:spPr>
        <p:txBody>
          <a:bodyPr/>
          <a:lstStyle/>
          <a:p>
            <a:fld id="{F41C5B9C-BFF7-43D7-86E7-61534EF30D88}" type="slidenum">
              <a:rPr lang="ru-RU" smtClean="0"/>
              <a:pPr/>
              <a:t>69</a:t>
            </a:fld>
            <a:endParaRPr lang="ru-RU" smtClean="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Образ слайда 1"/>
          <p:cNvSpPr>
            <a:spLocks noGrp="1" noRot="1" noChangeAspect="1" noTextEdit="1"/>
          </p:cNvSpPr>
          <p:nvPr>
            <p:ph type="sldImg"/>
          </p:nvPr>
        </p:nvSpPr>
        <p:spPr>
          <a:ln/>
        </p:spPr>
      </p:sp>
      <p:sp>
        <p:nvSpPr>
          <p:cNvPr id="148483" name="Заметки 2"/>
          <p:cNvSpPr>
            <a:spLocks noGrp="1"/>
          </p:cNvSpPr>
          <p:nvPr>
            <p:ph type="body" idx="1"/>
          </p:nvPr>
        </p:nvSpPr>
        <p:spPr>
          <a:noFill/>
          <a:ln/>
        </p:spPr>
        <p:txBody>
          <a:bodyPr/>
          <a:lstStyle/>
          <a:p>
            <a:endParaRPr lang="ru-RU" smtClean="0"/>
          </a:p>
        </p:txBody>
      </p:sp>
      <p:sp>
        <p:nvSpPr>
          <p:cNvPr id="148484" name="Номер слайда 3"/>
          <p:cNvSpPr>
            <a:spLocks noGrp="1"/>
          </p:cNvSpPr>
          <p:nvPr>
            <p:ph type="sldNum" sz="quarter" idx="5"/>
          </p:nvPr>
        </p:nvSpPr>
        <p:spPr>
          <a:noFill/>
        </p:spPr>
        <p:txBody>
          <a:bodyPr/>
          <a:lstStyle/>
          <a:p>
            <a:fld id="{D3F21558-1E7D-4313-8D95-74B3E77BEB62}" type="slidenum">
              <a:rPr lang="ru-RU" smtClean="0"/>
              <a:pPr/>
              <a:t>70</a:t>
            </a:fld>
            <a:endParaRPr lang="ru-RU" smtClean="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Образ слайда 1"/>
          <p:cNvSpPr>
            <a:spLocks noGrp="1" noRot="1" noChangeAspect="1" noTextEdit="1"/>
          </p:cNvSpPr>
          <p:nvPr>
            <p:ph type="sldImg"/>
          </p:nvPr>
        </p:nvSpPr>
        <p:spPr>
          <a:ln/>
        </p:spPr>
      </p:sp>
      <p:sp>
        <p:nvSpPr>
          <p:cNvPr id="149507" name="Заметки 2"/>
          <p:cNvSpPr>
            <a:spLocks noGrp="1"/>
          </p:cNvSpPr>
          <p:nvPr>
            <p:ph type="body" idx="1"/>
          </p:nvPr>
        </p:nvSpPr>
        <p:spPr>
          <a:noFill/>
          <a:ln/>
        </p:spPr>
        <p:txBody>
          <a:bodyPr/>
          <a:lstStyle/>
          <a:p>
            <a:endParaRPr lang="ru-RU" smtClean="0"/>
          </a:p>
        </p:txBody>
      </p:sp>
      <p:sp>
        <p:nvSpPr>
          <p:cNvPr id="149508" name="Номер слайда 3"/>
          <p:cNvSpPr>
            <a:spLocks noGrp="1"/>
          </p:cNvSpPr>
          <p:nvPr>
            <p:ph type="sldNum" sz="quarter" idx="5"/>
          </p:nvPr>
        </p:nvSpPr>
        <p:spPr>
          <a:noFill/>
        </p:spPr>
        <p:txBody>
          <a:bodyPr/>
          <a:lstStyle/>
          <a:p>
            <a:fld id="{D175285C-8084-45B6-ADA6-0DB2B9E7D0DE}" type="slidenum">
              <a:rPr lang="ru-RU" smtClean="0"/>
              <a:pPr/>
              <a:t>71</a:t>
            </a:fld>
            <a:endParaRPr lang="ru-RU" smtClean="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Образ слайда 1"/>
          <p:cNvSpPr>
            <a:spLocks noGrp="1" noRot="1" noChangeAspect="1" noTextEdit="1"/>
          </p:cNvSpPr>
          <p:nvPr>
            <p:ph type="sldImg"/>
          </p:nvPr>
        </p:nvSpPr>
        <p:spPr>
          <a:ln/>
        </p:spPr>
      </p:sp>
      <p:sp>
        <p:nvSpPr>
          <p:cNvPr id="150531" name="Заметки 2"/>
          <p:cNvSpPr>
            <a:spLocks noGrp="1"/>
          </p:cNvSpPr>
          <p:nvPr>
            <p:ph type="body" idx="1"/>
          </p:nvPr>
        </p:nvSpPr>
        <p:spPr>
          <a:noFill/>
          <a:ln/>
        </p:spPr>
        <p:txBody>
          <a:bodyPr/>
          <a:lstStyle/>
          <a:p>
            <a:endParaRPr lang="ru-RU" smtClean="0"/>
          </a:p>
        </p:txBody>
      </p:sp>
      <p:sp>
        <p:nvSpPr>
          <p:cNvPr id="150532" name="Номер слайда 3"/>
          <p:cNvSpPr>
            <a:spLocks noGrp="1"/>
          </p:cNvSpPr>
          <p:nvPr>
            <p:ph type="sldNum" sz="quarter" idx="5"/>
          </p:nvPr>
        </p:nvSpPr>
        <p:spPr>
          <a:noFill/>
        </p:spPr>
        <p:txBody>
          <a:bodyPr/>
          <a:lstStyle/>
          <a:p>
            <a:fld id="{736BF80F-3209-4D30-AC01-5D6B944A7881}" type="slidenum">
              <a:rPr lang="ru-RU" smtClean="0"/>
              <a:pPr/>
              <a:t>72</a:t>
            </a:fld>
            <a:endParaRPr lang="ru-RU" smtClean="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Образ слайда 1"/>
          <p:cNvSpPr>
            <a:spLocks noGrp="1" noRot="1" noChangeAspect="1" noTextEdit="1"/>
          </p:cNvSpPr>
          <p:nvPr>
            <p:ph type="sldImg"/>
          </p:nvPr>
        </p:nvSpPr>
        <p:spPr>
          <a:ln/>
        </p:spPr>
      </p:sp>
      <p:sp>
        <p:nvSpPr>
          <p:cNvPr id="151555" name="Заметки 2"/>
          <p:cNvSpPr>
            <a:spLocks noGrp="1"/>
          </p:cNvSpPr>
          <p:nvPr>
            <p:ph type="body" idx="1"/>
          </p:nvPr>
        </p:nvSpPr>
        <p:spPr>
          <a:noFill/>
          <a:ln/>
        </p:spPr>
        <p:txBody>
          <a:bodyPr/>
          <a:lstStyle/>
          <a:p>
            <a:endParaRPr lang="ru-RU" smtClean="0"/>
          </a:p>
        </p:txBody>
      </p:sp>
      <p:sp>
        <p:nvSpPr>
          <p:cNvPr id="151556" name="Номер слайда 3"/>
          <p:cNvSpPr>
            <a:spLocks noGrp="1"/>
          </p:cNvSpPr>
          <p:nvPr>
            <p:ph type="sldNum" sz="quarter" idx="5"/>
          </p:nvPr>
        </p:nvSpPr>
        <p:spPr>
          <a:noFill/>
        </p:spPr>
        <p:txBody>
          <a:bodyPr/>
          <a:lstStyle/>
          <a:p>
            <a:fld id="{DA95243B-2AF3-416E-8E51-7B02240E1EA6}" type="slidenum">
              <a:rPr lang="ru-RU" smtClean="0"/>
              <a:pPr/>
              <a:t>73</a:t>
            </a:fld>
            <a:endParaRPr lang="ru-RU"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C77531FB-FDB4-435F-96F2-39CF187987C7}"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5AC94FBF-4B98-48C1-9F7B-CF1405714594}"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F865FF97-4B09-4CA3-BABB-45A99CDD4A4E}"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119E4545-D0D5-49E0-8FA7-B0F9DEC4B9DB}"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endParaRPr lang="ru-RU"/>
          </a:p>
        </p:txBody>
      </p:sp>
      <p:sp>
        <p:nvSpPr>
          <p:cNvPr id="8" name="Rectangle 5"/>
          <p:cNvSpPr>
            <a:spLocks noGrp="1" noChangeArrowheads="1"/>
          </p:cNvSpPr>
          <p:nvPr>
            <p:ph type="ftr" sz="quarter" idx="11"/>
          </p:nvPr>
        </p:nvSpPr>
        <p:spPr>
          <a:ln/>
        </p:spPr>
        <p:txBody>
          <a:bodyPr/>
          <a:lstStyle>
            <a:lvl1pPr>
              <a:defRPr/>
            </a:lvl1pPr>
          </a:lstStyle>
          <a:p>
            <a:pPr>
              <a:defRPr/>
            </a:pPr>
            <a:endParaRPr lang="ru-RU"/>
          </a:p>
        </p:txBody>
      </p:sp>
      <p:sp>
        <p:nvSpPr>
          <p:cNvPr id="9" name="Rectangle 6"/>
          <p:cNvSpPr>
            <a:spLocks noGrp="1" noChangeArrowheads="1"/>
          </p:cNvSpPr>
          <p:nvPr>
            <p:ph type="sldNum" sz="quarter" idx="12"/>
          </p:nvPr>
        </p:nvSpPr>
        <p:spPr>
          <a:ln/>
        </p:spPr>
        <p:txBody>
          <a:bodyPr/>
          <a:lstStyle>
            <a:lvl1pPr>
              <a:defRPr/>
            </a:lvl1pPr>
          </a:lstStyle>
          <a:p>
            <a:pPr>
              <a:defRPr/>
            </a:pPr>
            <a:fld id="{C7779B52-3F09-4709-B40B-391B654E5B91}"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p>
        </p:txBody>
      </p:sp>
      <p:sp>
        <p:nvSpPr>
          <p:cNvPr id="4" name="Rectangle 5"/>
          <p:cNvSpPr>
            <a:spLocks noGrp="1" noChangeArrowheads="1"/>
          </p:cNvSpPr>
          <p:nvPr>
            <p:ph type="ftr" sz="quarter" idx="11"/>
          </p:nvPr>
        </p:nvSpPr>
        <p:spPr>
          <a:ln/>
        </p:spPr>
        <p:txBody>
          <a:bodyPr/>
          <a:lstStyle>
            <a:lvl1pPr>
              <a:defRPr/>
            </a:lvl1pPr>
          </a:lstStyle>
          <a:p>
            <a:pPr>
              <a:defRPr/>
            </a:pPr>
            <a:endParaRPr lang="ru-RU"/>
          </a:p>
        </p:txBody>
      </p:sp>
      <p:sp>
        <p:nvSpPr>
          <p:cNvPr id="5" name="Rectangle 6"/>
          <p:cNvSpPr>
            <a:spLocks noGrp="1" noChangeArrowheads="1"/>
          </p:cNvSpPr>
          <p:nvPr>
            <p:ph type="sldNum" sz="quarter" idx="12"/>
          </p:nvPr>
        </p:nvSpPr>
        <p:spPr>
          <a:ln/>
        </p:spPr>
        <p:txBody>
          <a:bodyPr/>
          <a:lstStyle>
            <a:lvl1pPr>
              <a:defRPr/>
            </a:lvl1pPr>
          </a:lstStyle>
          <a:p>
            <a:pPr>
              <a:defRPr/>
            </a:pPr>
            <a:fld id="{B3E4A066-5A46-4FD1-9ECE-EB387DB6DFE6}"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p>
        </p:txBody>
      </p:sp>
      <p:sp>
        <p:nvSpPr>
          <p:cNvPr id="3" name="Rectangle 5"/>
          <p:cNvSpPr>
            <a:spLocks noGrp="1" noChangeArrowheads="1"/>
          </p:cNvSpPr>
          <p:nvPr>
            <p:ph type="ftr" sz="quarter" idx="11"/>
          </p:nvPr>
        </p:nvSpPr>
        <p:spPr>
          <a:ln/>
        </p:spPr>
        <p:txBody>
          <a:bodyPr/>
          <a:lstStyle>
            <a:lvl1pPr>
              <a:defRPr/>
            </a:lvl1pPr>
          </a:lstStyle>
          <a:p>
            <a:pPr>
              <a:defRPr/>
            </a:pPr>
            <a:endParaRPr lang="ru-RU"/>
          </a:p>
        </p:txBody>
      </p:sp>
      <p:sp>
        <p:nvSpPr>
          <p:cNvPr id="4" name="Rectangle 6"/>
          <p:cNvSpPr>
            <a:spLocks noGrp="1" noChangeArrowheads="1"/>
          </p:cNvSpPr>
          <p:nvPr>
            <p:ph type="sldNum" sz="quarter" idx="12"/>
          </p:nvPr>
        </p:nvSpPr>
        <p:spPr>
          <a:ln/>
        </p:spPr>
        <p:txBody>
          <a:bodyPr/>
          <a:lstStyle>
            <a:lvl1pPr>
              <a:defRPr/>
            </a:lvl1pPr>
          </a:lstStyle>
          <a:p>
            <a:pPr>
              <a:defRPr/>
            </a:pPr>
            <a:fld id="{CFBD7BA0-B377-4C41-B16C-39A5763C15B1}"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EB94AD07-3F7B-4F9E-9A28-8B7525D5609F}"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E2214DBD-1939-408F-A57C-4D741EBCBE83}"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30A3FF0D-D527-421F-A159-CC2960C6590F}"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44561F9E-B117-4CF5-9411-6FE193334B66}" type="slidenum">
              <a:rPr lang="ru-RU"/>
              <a:pPr>
                <a:defRPr/>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Таблица 2"/>
          <p:cNvSpPr>
            <a:spLocks noGrp="1"/>
          </p:cNvSpPr>
          <p:nvPr>
            <p:ph type="tbl" idx="1"/>
          </p:nvPr>
        </p:nvSpPr>
        <p:spPr>
          <a:xfrm>
            <a:off x="457200" y="1600200"/>
            <a:ext cx="8229600" cy="4525963"/>
          </a:xfrm>
        </p:spPr>
        <p:txBody>
          <a:bodyPr/>
          <a:lstStyle/>
          <a:p>
            <a:pPr lvl="0"/>
            <a:endParaRPr lang="ru-RU"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F31A6AC4-4A86-4F99-9E1D-15557FF4F51A}" type="slidenum">
              <a:rPr lang="ru-RU"/>
              <a:pPr>
                <a:defRPr/>
              </a:pPr>
              <a:t>‹#›</a:t>
            </a:fld>
            <a:endParaRPr 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hart" preserve="1">
  <p:cSld name="Заголовок и диаграмм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Диаграмма 2"/>
          <p:cNvSpPr>
            <a:spLocks noGrp="1"/>
          </p:cNvSpPr>
          <p:nvPr>
            <p:ph type="chart" idx="1"/>
          </p:nvPr>
        </p:nvSpPr>
        <p:spPr>
          <a:xfrm>
            <a:off x="457200" y="1600200"/>
            <a:ext cx="8229600" cy="4525963"/>
          </a:xfrm>
        </p:spPr>
        <p:txBody>
          <a:bodyPr/>
          <a:lstStyle/>
          <a:p>
            <a:pPr lvl="0"/>
            <a:endParaRPr lang="ru-RU"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EF0FD03A-2C27-478B-B179-25CA467182DA}"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126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ru-RU"/>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ru-RU"/>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E7425288-6FA7-410E-AA51-F9CB9765798C}"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cs typeface="Arial" pitchFamily="34" charset="0"/>
        </a:defRPr>
      </a:lvl2pPr>
      <a:lvl3pPr algn="ctr" rtl="0" eaLnBrk="0" fontAlgn="base" hangingPunct="0">
        <a:spcBef>
          <a:spcPct val="0"/>
        </a:spcBef>
        <a:spcAft>
          <a:spcPct val="0"/>
        </a:spcAft>
        <a:defRPr sz="4400">
          <a:solidFill>
            <a:schemeClr val="tx2"/>
          </a:solidFill>
          <a:latin typeface="Arial" pitchFamily="34" charset="0"/>
          <a:cs typeface="Arial" pitchFamily="34" charset="0"/>
        </a:defRPr>
      </a:lvl3pPr>
      <a:lvl4pPr algn="ctr" rtl="0" eaLnBrk="0" fontAlgn="base" hangingPunct="0">
        <a:spcBef>
          <a:spcPct val="0"/>
        </a:spcBef>
        <a:spcAft>
          <a:spcPct val="0"/>
        </a:spcAft>
        <a:defRPr sz="4400">
          <a:solidFill>
            <a:schemeClr val="tx2"/>
          </a:solidFill>
          <a:latin typeface="Arial" pitchFamily="34" charset="0"/>
          <a:cs typeface="Arial" pitchFamily="34" charset="0"/>
        </a:defRPr>
      </a:lvl4pPr>
      <a:lvl5pPr algn="ctr" rtl="0" eaLnBrk="0" fontAlgn="base" hangingPunct="0">
        <a:spcBef>
          <a:spcPct val="0"/>
        </a:spcBef>
        <a:spcAft>
          <a:spcPct val="0"/>
        </a:spcAft>
        <a:defRPr sz="4400">
          <a:solidFill>
            <a:schemeClr val="tx2"/>
          </a:solidFill>
          <a:latin typeface="Arial" pitchFamily="34" charset="0"/>
          <a:cs typeface="Arial" pitchFamily="34" charset="0"/>
        </a:defRPr>
      </a:lvl5pPr>
      <a:lvl6pPr marL="457200" algn="ctr" rtl="0" fontAlgn="base">
        <a:spcBef>
          <a:spcPct val="0"/>
        </a:spcBef>
        <a:spcAft>
          <a:spcPct val="0"/>
        </a:spcAft>
        <a:defRPr sz="4400">
          <a:solidFill>
            <a:schemeClr val="tx2"/>
          </a:solidFill>
          <a:latin typeface="Arial" pitchFamily="34" charset="0"/>
          <a:cs typeface="Arial" pitchFamily="34" charset="0"/>
        </a:defRPr>
      </a:lvl6pPr>
      <a:lvl7pPr marL="914400" algn="ctr" rtl="0" fontAlgn="base">
        <a:spcBef>
          <a:spcPct val="0"/>
        </a:spcBef>
        <a:spcAft>
          <a:spcPct val="0"/>
        </a:spcAft>
        <a:defRPr sz="4400">
          <a:solidFill>
            <a:schemeClr val="tx2"/>
          </a:solidFill>
          <a:latin typeface="Arial" pitchFamily="34" charset="0"/>
          <a:cs typeface="Arial" pitchFamily="34" charset="0"/>
        </a:defRPr>
      </a:lvl7pPr>
      <a:lvl8pPr marL="1371600" algn="ctr" rtl="0" fontAlgn="base">
        <a:spcBef>
          <a:spcPct val="0"/>
        </a:spcBef>
        <a:spcAft>
          <a:spcPct val="0"/>
        </a:spcAft>
        <a:defRPr sz="4400">
          <a:solidFill>
            <a:schemeClr val="tx2"/>
          </a:solidFill>
          <a:latin typeface="Arial" pitchFamily="34" charset="0"/>
          <a:cs typeface="Arial" pitchFamily="34" charset="0"/>
        </a:defRPr>
      </a:lvl8pPr>
      <a:lvl9pPr marL="1828800" algn="ctr" rtl="0"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www.schoolscience.co.uk/content/4/biology/abpi/immune/immune3.html" TargetMode="External"/><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3.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16.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hyperlink" Target="http://pediatrics.aappublications.org/cgi/doi/10.1542/peds.2011-2295" TargetMode="External"/><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hyperlink" Target="http://www.aapredbook.org/" TargetMode="Externa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embeddings/Microsoft_Office_Excel_Chart1.xls"/></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12.jpeg"/><Relationship Id="rId4" Type="http://schemas.openxmlformats.org/officeDocument/2006/relationships/oleObject" Target="../embeddings/Microsoft_Office_Excel_Chart2.xls"/></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6.xml"/><Relationship Id="rId1" Type="http://schemas.openxmlformats.org/officeDocument/2006/relationships/vmlDrawing" Target="../drawings/vmlDrawing4.vml"/><Relationship Id="rId4" Type="http://schemas.openxmlformats.org/officeDocument/2006/relationships/oleObject" Target="../embeddings/oleObject2.bin"/></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7.xml"/><Relationship Id="rId1" Type="http://schemas.openxmlformats.org/officeDocument/2006/relationships/vmlDrawing" Target="../drawings/vmlDrawing5.vml"/><Relationship Id="rId4" Type="http://schemas.openxmlformats.org/officeDocument/2006/relationships/oleObject" Target="../embeddings/Microsoft_Office_Excel_97-2003_Worksheet3.xls"/></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hyperlink" Target="http://pediatrics.aappublications.org/cgi/doi/10.1542/peds.2011-2295" TargetMode="External"/><Relationship Id="rId2" Type="http://schemas.openxmlformats.org/officeDocument/2006/relationships/notesSlide" Target="../notesSlides/notesSlide45.xml"/><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image" Target="../media/image8.jpeg"/><Relationship Id="rId4" Type="http://schemas.openxmlformats.org/officeDocument/2006/relationships/hyperlink" Target="http://www.aapredbook.org/" TargetMode="Externa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notesSlide" Target="../notesSlides/notesSlide54.xml"/><Relationship Id="rId1" Type="http://schemas.openxmlformats.org/officeDocument/2006/relationships/slideLayout" Target="../slideLayouts/slideLayout2.xml"/><Relationship Id="rId4" Type="http://schemas.openxmlformats.org/officeDocument/2006/relationships/image" Target="../media/image18.wmf"/></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oleObject" Target="../embeddings/oleObject3.bin"/></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7.xml"/><Relationship Id="rId1" Type="http://schemas.openxmlformats.org/officeDocument/2006/relationships/vmlDrawing" Target="../drawings/vmlDrawing7.vml"/><Relationship Id="rId4" Type="http://schemas.openxmlformats.org/officeDocument/2006/relationships/oleObject" Target="../embeddings/oleObject4.bin"/></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65.xml"/><Relationship Id="rId2" Type="http://schemas.openxmlformats.org/officeDocument/2006/relationships/slideLayout" Target="../slideLayouts/slideLayout7.xml"/><Relationship Id="rId1" Type="http://schemas.openxmlformats.org/officeDocument/2006/relationships/vmlDrawing" Target="../drawings/vmlDrawing8.vml"/><Relationship Id="rId4" Type="http://schemas.openxmlformats.org/officeDocument/2006/relationships/oleObject" Target="../embeddings/oleObject5.bin"/></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66.xml"/><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oleObject" Target="../embeddings/Microsoft_Office_Excel_Chart4.xls"/></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67.xml"/><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oleObject" Target="../embeddings/oleObject6.bin"/></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ctrTitle"/>
          </p:nvPr>
        </p:nvSpPr>
        <p:spPr>
          <a:xfrm>
            <a:off x="250825" y="1196975"/>
            <a:ext cx="8893175" cy="1470025"/>
          </a:xfrm>
        </p:spPr>
        <p:txBody>
          <a:bodyPr/>
          <a:lstStyle/>
          <a:p>
            <a:pPr eaLnBrk="1" hangingPunct="1"/>
            <a:r>
              <a:rPr lang="ru-RU" sz="4000" b="1" smtClean="0">
                <a:solidFill>
                  <a:srgbClr val="0000FF"/>
                </a:solidFill>
                <a:latin typeface="Comic Sans MS" pitchFamily="66" charset="0"/>
              </a:rPr>
              <a:t>ПРИВИВКИ ?</a:t>
            </a:r>
            <a:br>
              <a:rPr lang="ru-RU" sz="4000" b="1" smtClean="0">
                <a:solidFill>
                  <a:srgbClr val="0000FF"/>
                </a:solidFill>
                <a:latin typeface="Comic Sans MS" pitchFamily="66" charset="0"/>
              </a:rPr>
            </a:br>
            <a:r>
              <a:rPr lang="ru-RU" sz="4000" b="1" smtClean="0">
                <a:solidFill>
                  <a:srgbClr val="0000FF"/>
                </a:solidFill>
                <a:latin typeface="Comic Sans MS" pitchFamily="66" charset="0"/>
              </a:rPr>
              <a:t>ПРИВИВКИ !</a:t>
            </a:r>
            <a:br>
              <a:rPr lang="ru-RU" sz="4000" b="1" smtClean="0">
                <a:solidFill>
                  <a:srgbClr val="0000FF"/>
                </a:solidFill>
                <a:latin typeface="Comic Sans MS" pitchFamily="66" charset="0"/>
              </a:rPr>
            </a:br>
            <a:r>
              <a:rPr lang="ru-RU" sz="4000" b="1" smtClean="0">
                <a:solidFill>
                  <a:srgbClr val="0000FF"/>
                </a:solidFill>
                <a:latin typeface="Comic Sans MS" pitchFamily="66" charset="0"/>
              </a:rPr>
              <a:t>ПРИВИВКИ….</a:t>
            </a:r>
            <a:br>
              <a:rPr lang="ru-RU" sz="4000" b="1" smtClean="0">
                <a:solidFill>
                  <a:srgbClr val="0000FF"/>
                </a:solidFill>
                <a:latin typeface="Comic Sans MS" pitchFamily="66" charset="0"/>
              </a:rPr>
            </a:br>
            <a:r>
              <a:rPr lang="ru-RU" sz="4000" b="1" smtClean="0">
                <a:solidFill>
                  <a:srgbClr val="0000FF"/>
                </a:solidFill>
                <a:latin typeface="Comic Sans MS" pitchFamily="66" charset="0"/>
              </a:rPr>
              <a:t/>
            </a:r>
            <a:br>
              <a:rPr lang="ru-RU" sz="4000" b="1" smtClean="0">
                <a:solidFill>
                  <a:srgbClr val="0000FF"/>
                </a:solidFill>
                <a:latin typeface="Comic Sans MS" pitchFamily="66" charset="0"/>
              </a:rPr>
            </a:br>
            <a:r>
              <a:rPr lang="ru-RU" sz="4000" b="1" smtClean="0">
                <a:solidFill>
                  <a:srgbClr val="0000FF"/>
                </a:solidFill>
                <a:latin typeface="Comic Sans MS" pitchFamily="66" charset="0"/>
              </a:rPr>
              <a:t>Правда и мифы о вакцинации..</a:t>
            </a:r>
          </a:p>
        </p:txBody>
      </p:sp>
      <p:sp>
        <p:nvSpPr>
          <p:cNvPr id="12291" name="Rectangle 3"/>
          <p:cNvSpPr>
            <a:spLocks noGrp="1" noChangeArrowheads="1"/>
          </p:cNvSpPr>
          <p:nvPr>
            <p:ph type="subTitle" idx="1"/>
          </p:nvPr>
        </p:nvSpPr>
        <p:spPr>
          <a:xfrm>
            <a:off x="0" y="5346700"/>
            <a:ext cx="4932363" cy="1511300"/>
          </a:xfrm>
        </p:spPr>
        <p:txBody>
          <a:bodyPr/>
          <a:lstStyle/>
          <a:p>
            <a:pPr eaLnBrk="1" hangingPunct="1">
              <a:lnSpc>
                <a:spcPct val="90000"/>
              </a:lnSpc>
            </a:pPr>
            <a:r>
              <a:rPr lang="ru-RU" sz="2800" smtClean="0">
                <a:latin typeface="Comic Sans MS" pitchFamily="66" charset="0"/>
              </a:rPr>
              <a:t>С.М. Харит </a:t>
            </a:r>
          </a:p>
          <a:p>
            <a:pPr eaLnBrk="1" hangingPunct="1">
              <a:lnSpc>
                <a:spcPct val="90000"/>
              </a:lnSpc>
            </a:pPr>
            <a:r>
              <a:rPr lang="ru-RU" sz="2800" smtClean="0">
                <a:latin typeface="Comic Sans MS" pitchFamily="66" charset="0"/>
              </a:rPr>
              <a:t>ФГБУ НИИДИ ФМБА России</a:t>
            </a:r>
          </a:p>
        </p:txBody>
      </p:sp>
      <p:sp>
        <p:nvSpPr>
          <p:cNvPr id="12292" name="Прямоугольник 1"/>
          <p:cNvSpPr>
            <a:spLocks noChangeArrowheads="1"/>
          </p:cNvSpPr>
          <p:nvPr/>
        </p:nvSpPr>
        <p:spPr bwMode="auto">
          <a:xfrm>
            <a:off x="0" y="4076700"/>
            <a:ext cx="8940800" cy="942975"/>
          </a:xfrm>
          <a:prstGeom prst="rect">
            <a:avLst/>
          </a:prstGeom>
          <a:noFill/>
          <a:ln w="9525">
            <a:noFill/>
            <a:miter lim="800000"/>
            <a:headEnd/>
            <a:tailEnd/>
          </a:ln>
        </p:spPr>
        <p:txBody>
          <a:bodyPr>
            <a:spAutoFit/>
          </a:bodyPr>
          <a:lstStyle/>
          <a:p>
            <a:pPr algn="ctr" eaLnBrk="0" hangingPunct="0"/>
            <a:r>
              <a:rPr lang="ru-RU" sz="1400"/>
              <a:t>Выступление спонсируется компанией ГлаксоСмитКляйн. Информация, включенная в презентацию, отражает мнение автора и может не совпадать с позицией ГлаксоСмитКляйн. </a:t>
            </a:r>
          </a:p>
          <a:p>
            <a:pPr algn="ctr" eaLnBrk="0" hangingPunct="0"/>
            <a:r>
              <a:rPr lang="ru-RU" sz="1400"/>
              <a:t>Компания ГлаксоСмитКляйн не несет никакой ответственности за любые возможные нарушения авторских прав и иных прав третьих лиц в результате распространения данной информации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356100" y="908050"/>
            <a:ext cx="4356100" cy="1143000"/>
          </a:xfrm>
        </p:spPr>
        <p:txBody>
          <a:bodyPr/>
          <a:lstStyle/>
          <a:p>
            <a:pPr eaLnBrk="1" hangingPunct="1"/>
            <a:r>
              <a:rPr lang="ru-RU" sz="2800" smtClean="0"/>
              <a:t>Несколько общих замечаний о вакцинации в целом… или из-за чего распространяются антипрививочные взгляды</a:t>
            </a:r>
          </a:p>
        </p:txBody>
      </p:sp>
      <p:sp>
        <p:nvSpPr>
          <p:cNvPr id="13315" name="Rectangle 3"/>
          <p:cNvSpPr>
            <a:spLocks noChangeArrowheads="1"/>
          </p:cNvSpPr>
          <p:nvPr/>
        </p:nvSpPr>
        <p:spPr bwMode="auto">
          <a:xfrm>
            <a:off x="323850" y="4292600"/>
            <a:ext cx="8820150" cy="2565400"/>
          </a:xfrm>
          <a:prstGeom prst="rect">
            <a:avLst/>
          </a:prstGeom>
          <a:noFill/>
          <a:ln w="9525">
            <a:noFill/>
            <a:miter lim="800000"/>
            <a:headEnd/>
            <a:tailEnd/>
          </a:ln>
        </p:spPr>
        <p:txBody>
          <a:bodyPr/>
          <a:lstStyle/>
          <a:p>
            <a:pPr marL="342900" indent="-342900">
              <a:spcBef>
                <a:spcPct val="20000"/>
              </a:spcBef>
              <a:buFontTx/>
              <a:buChar char="•"/>
            </a:pPr>
            <a:r>
              <a:rPr lang="ru-RU" sz="2400">
                <a:solidFill>
                  <a:schemeClr val="tx2"/>
                </a:solidFill>
                <a:latin typeface="Comic Sans MS" pitchFamily="66" charset="0"/>
              </a:rPr>
              <a:t>СМИ</a:t>
            </a:r>
            <a:endParaRPr lang="ru-RU" sz="2400">
              <a:solidFill>
                <a:schemeClr val="tx2"/>
              </a:solidFill>
              <a:latin typeface="Comic Sans MS" pitchFamily="66" charset="0"/>
              <a:cs typeface="Aharoni" pitchFamily="2" charset="-79"/>
            </a:endParaRPr>
          </a:p>
          <a:p>
            <a:pPr marL="342900" indent="-342900">
              <a:spcBef>
                <a:spcPct val="20000"/>
              </a:spcBef>
              <a:buFontTx/>
              <a:buChar char="•"/>
            </a:pPr>
            <a:r>
              <a:rPr lang="ru-RU" sz="2400">
                <a:solidFill>
                  <a:schemeClr val="tx2"/>
                </a:solidFill>
                <a:latin typeface="Comic Sans MS" pitchFamily="66" charset="0"/>
              </a:rPr>
              <a:t>Интернет</a:t>
            </a:r>
            <a:r>
              <a:rPr lang="ru-RU" sz="2400">
                <a:solidFill>
                  <a:schemeClr val="tx2"/>
                </a:solidFill>
                <a:latin typeface="Comic Sans MS" pitchFamily="66" charset="0"/>
                <a:cs typeface="Aharoni" pitchFamily="2" charset="-79"/>
              </a:rPr>
              <a:t> </a:t>
            </a:r>
          </a:p>
          <a:p>
            <a:pPr marL="342900" indent="-342900">
              <a:spcBef>
                <a:spcPct val="20000"/>
              </a:spcBef>
              <a:buFontTx/>
              <a:buChar char="•"/>
            </a:pPr>
            <a:r>
              <a:rPr lang="ru-RU" sz="2400">
                <a:solidFill>
                  <a:schemeClr val="tx2"/>
                </a:solidFill>
                <a:latin typeface="Comic Sans MS" pitchFamily="66" charset="0"/>
              </a:rPr>
              <a:t>Отсутствие</a:t>
            </a:r>
            <a:r>
              <a:rPr lang="ru-RU" sz="2400">
                <a:solidFill>
                  <a:schemeClr val="tx2"/>
                </a:solidFill>
                <a:latin typeface="Comic Sans MS" pitchFamily="66" charset="0"/>
                <a:cs typeface="Aharoni" pitchFamily="2" charset="-79"/>
              </a:rPr>
              <a:t> </a:t>
            </a:r>
            <a:r>
              <a:rPr lang="ru-RU" sz="2400">
                <a:solidFill>
                  <a:schemeClr val="tx2"/>
                </a:solidFill>
                <a:latin typeface="Comic Sans MS" pitchFamily="66" charset="0"/>
              </a:rPr>
              <a:t>социальной</a:t>
            </a:r>
            <a:r>
              <a:rPr lang="ru-RU" sz="2400">
                <a:solidFill>
                  <a:schemeClr val="tx2"/>
                </a:solidFill>
                <a:latin typeface="Comic Sans MS" pitchFamily="66" charset="0"/>
                <a:cs typeface="Aharoni" pitchFamily="2" charset="-79"/>
              </a:rPr>
              <a:t> </a:t>
            </a:r>
            <a:r>
              <a:rPr lang="ru-RU" sz="2400">
                <a:solidFill>
                  <a:schemeClr val="tx2"/>
                </a:solidFill>
                <a:latin typeface="Comic Sans MS" pitchFamily="66" charset="0"/>
              </a:rPr>
              <a:t>рекламы</a:t>
            </a:r>
            <a:r>
              <a:rPr lang="ru-RU" sz="2400">
                <a:solidFill>
                  <a:schemeClr val="tx2"/>
                </a:solidFill>
                <a:latin typeface="Comic Sans MS" pitchFamily="66" charset="0"/>
                <a:cs typeface="Aharoni" pitchFamily="2" charset="-79"/>
              </a:rPr>
              <a:t> «</a:t>
            </a:r>
            <a:r>
              <a:rPr lang="ru-RU" sz="2400">
                <a:solidFill>
                  <a:schemeClr val="tx2"/>
                </a:solidFill>
                <a:latin typeface="Comic Sans MS" pitchFamily="66" charset="0"/>
              </a:rPr>
              <a:t>за</a:t>
            </a:r>
            <a:r>
              <a:rPr lang="ru-RU" sz="2400">
                <a:solidFill>
                  <a:schemeClr val="tx2"/>
                </a:solidFill>
                <a:latin typeface="Comic Sans MS" pitchFamily="66" charset="0"/>
                <a:cs typeface="Aharoni" pitchFamily="2" charset="-79"/>
              </a:rPr>
              <a:t>»</a:t>
            </a:r>
          </a:p>
          <a:p>
            <a:pPr marL="342900" indent="-342900">
              <a:spcBef>
                <a:spcPct val="20000"/>
              </a:spcBef>
              <a:buFontTx/>
              <a:buChar char="•"/>
            </a:pPr>
            <a:r>
              <a:rPr lang="ru-RU" sz="2400">
                <a:solidFill>
                  <a:schemeClr val="tx2"/>
                </a:solidFill>
                <a:latin typeface="Comic Sans MS" pitchFamily="66" charset="0"/>
              </a:rPr>
              <a:t>Отсутствие</a:t>
            </a:r>
            <a:r>
              <a:rPr lang="ru-RU" sz="2400">
                <a:solidFill>
                  <a:schemeClr val="tx2"/>
                </a:solidFill>
                <a:latin typeface="Comic Sans MS" pitchFamily="66" charset="0"/>
                <a:cs typeface="Aharoni" pitchFamily="2" charset="-79"/>
              </a:rPr>
              <a:t> </a:t>
            </a:r>
            <a:r>
              <a:rPr lang="ru-RU" sz="2400">
                <a:solidFill>
                  <a:schemeClr val="tx2"/>
                </a:solidFill>
                <a:latin typeface="Comic Sans MS" pitchFamily="66" charset="0"/>
              </a:rPr>
              <a:t>образовательно</a:t>
            </a:r>
            <a:r>
              <a:rPr lang="ru-RU" sz="2400">
                <a:solidFill>
                  <a:schemeClr val="tx2"/>
                </a:solidFill>
                <a:latin typeface="Comic Sans MS" pitchFamily="66" charset="0"/>
                <a:cs typeface="Aharoni" pitchFamily="2" charset="-79"/>
              </a:rPr>
              <a:t>-</a:t>
            </a:r>
            <a:r>
              <a:rPr lang="ru-RU" sz="2400">
                <a:solidFill>
                  <a:schemeClr val="tx2"/>
                </a:solidFill>
                <a:latin typeface="Comic Sans MS" pitchFamily="66" charset="0"/>
              </a:rPr>
              <a:t>информационных</a:t>
            </a:r>
            <a:r>
              <a:rPr lang="ru-RU" sz="2400">
                <a:solidFill>
                  <a:schemeClr val="tx2"/>
                </a:solidFill>
                <a:latin typeface="Comic Sans MS" pitchFamily="66" charset="0"/>
                <a:cs typeface="Aharoni" pitchFamily="2" charset="-79"/>
              </a:rPr>
              <a:t> </a:t>
            </a:r>
            <a:r>
              <a:rPr lang="ru-RU" sz="2400">
                <a:solidFill>
                  <a:schemeClr val="tx2"/>
                </a:solidFill>
                <a:latin typeface="Comic Sans MS" pitchFamily="66" charset="0"/>
              </a:rPr>
              <a:t>программ</a:t>
            </a:r>
            <a:r>
              <a:rPr lang="ru-RU" sz="2400">
                <a:solidFill>
                  <a:schemeClr val="tx2"/>
                </a:solidFill>
                <a:latin typeface="Comic Sans MS" pitchFamily="66" charset="0"/>
                <a:cs typeface="Aharoni" pitchFamily="2" charset="-79"/>
              </a:rPr>
              <a:t> </a:t>
            </a:r>
            <a:endParaRPr lang="ru-RU" sz="2400">
              <a:latin typeface="Comic Sans MS" pitchFamily="66" charset="0"/>
              <a:cs typeface="Aharoni" pitchFamily="2" charset="-79"/>
            </a:endParaRPr>
          </a:p>
          <a:p>
            <a:pPr marL="342900" indent="-342900">
              <a:spcBef>
                <a:spcPct val="20000"/>
              </a:spcBef>
              <a:buFontTx/>
              <a:buChar char="•"/>
            </a:pPr>
            <a:r>
              <a:rPr lang="ru-RU" sz="2400">
                <a:solidFill>
                  <a:schemeClr val="tx2"/>
                </a:solidFill>
                <a:latin typeface="Comic Sans MS" pitchFamily="66" charset="0"/>
              </a:rPr>
              <a:t>Медицинские</a:t>
            </a:r>
            <a:r>
              <a:rPr lang="ru-RU" sz="2400">
                <a:solidFill>
                  <a:schemeClr val="tx2"/>
                </a:solidFill>
                <a:latin typeface="Comic Sans MS" pitchFamily="66" charset="0"/>
                <a:cs typeface="Aharoni" pitchFamily="2" charset="-79"/>
              </a:rPr>
              <a:t> </a:t>
            </a:r>
            <a:r>
              <a:rPr lang="ru-RU" sz="2400">
                <a:solidFill>
                  <a:schemeClr val="tx2"/>
                </a:solidFill>
                <a:latin typeface="Comic Sans MS" pitchFamily="66" charset="0"/>
              </a:rPr>
              <a:t>работники</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ctrTitle"/>
          </p:nvPr>
        </p:nvSpPr>
        <p:spPr>
          <a:xfrm>
            <a:off x="250825" y="2492375"/>
            <a:ext cx="8610600" cy="1143000"/>
          </a:xfrm>
          <a:noFill/>
        </p:spPr>
        <p:txBody>
          <a:bodyPr/>
          <a:lstStyle/>
          <a:p>
            <a:pPr eaLnBrk="1" hangingPunct="1"/>
            <a:r>
              <a:rPr lang="ru-RU" sz="2400" smtClean="0">
                <a:solidFill>
                  <a:srgbClr val="6600CC"/>
                </a:solidFill>
              </a:rPr>
              <a:t>Журналисты работают не для того, чтобы сохранять ваше здоровье</a:t>
            </a:r>
            <a:r>
              <a:rPr lang="en-GB" sz="2400" smtClean="0">
                <a:solidFill>
                  <a:srgbClr val="6600CC"/>
                </a:solidFill>
              </a:rPr>
              <a:t>,</a:t>
            </a:r>
            <a:r>
              <a:rPr lang="ru-RU" sz="2400" smtClean="0">
                <a:solidFill>
                  <a:srgbClr val="6600CC"/>
                </a:solidFill>
              </a:rPr>
              <a:t> или даже информировать</a:t>
            </a:r>
            <a:r>
              <a:rPr lang="en-GB" sz="2400" smtClean="0">
                <a:solidFill>
                  <a:srgbClr val="6600CC"/>
                </a:solidFill>
              </a:rPr>
              <a:t>:</a:t>
            </a:r>
            <a:r>
              <a:rPr lang="ru-RU" sz="2400" smtClean="0">
                <a:solidFill>
                  <a:srgbClr val="6600CC"/>
                </a:solidFill>
              </a:rPr>
              <a:t> наша работа - продать читателей рекламодателям</a:t>
            </a:r>
            <a:r>
              <a:rPr lang="en-GB" sz="2400" smtClean="0">
                <a:solidFill>
                  <a:srgbClr val="6600CC"/>
                </a:solidFill>
              </a:rPr>
              <a:t>, </a:t>
            </a:r>
            <a:r>
              <a:rPr lang="ru-RU" sz="2400" smtClean="0">
                <a:solidFill>
                  <a:srgbClr val="6600CC"/>
                </a:solidFill>
              </a:rPr>
              <a:t>развлекать  вас, и опыт нас учит тому, что мы очень эффективно можем это делать с помощью запугивающих историй</a:t>
            </a:r>
            <a:r>
              <a:rPr lang="en-GB" sz="2400" smtClean="0">
                <a:solidFill>
                  <a:srgbClr val="6600CC"/>
                </a:solidFill>
              </a:rPr>
              <a:t>.</a:t>
            </a:r>
          </a:p>
        </p:txBody>
      </p:sp>
      <p:sp>
        <p:nvSpPr>
          <p:cNvPr id="14339" name="Rectangle 3"/>
          <p:cNvSpPr>
            <a:spLocks noGrp="1" noChangeArrowheads="1"/>
          </p:cNvSpPr>
          <p:nvPr>
            <p:ph type="subTitle" idx="1"/>
          </p:nvPr>
        </p:nvSpPr>
        <p:spPr>
          <a:xfrm>
            <a:off x="0" y="6477000"/>
            <a:ext cx="6400800" cy="381000"/>
          </a:xfrm>
          <a:noFill/>
        </p:spPr>
        <p:txBody>
          <a:bodyPr/>
          <a:lstStyle/>
          <a:p>
            <a:pPr eaLnBrk="1" hangingPunct="1"/>
            <a:r>
              <a:rPr lang="en-GB" sz="2000" smtClean="0"/>
              <a:t>Ben Goldacre The Guardian</a:t>
            </a:r>
            <a:r>
              <a:rPr lang="ru-RU" sz="2000" smtClean="0"/>
              <a:t> </a:t>
            </a:r>
            <a:r>
              <a:rPr lang="en-GB" sz="2000" smtClean="0"/>
              <a:t>16 </a:t>
            </a:r>
            <a:r>
              <a:rPr lang="ru-RU" sz="2000" smtClean="0"/>
              <a:t>сентября</a:t>
            </a:r>
            <a:r>
              <a:rPr lang="en-GB" sz="2000" smtClean="0"/>
              <a:t> 2003</a:t>
            </a:r>
          </a:p>
        </p:txBody>
      </p:sp>
      <p:sp>
        <p:nvSpPr>
          <p:cNvPr id="14340" name="Text Box 5"/>
          <p:cNvSpPr txBox="1">
            <a:spLocks noChangeArrowheads="1"/>
          </p:cNvSpPr>
          <p:nvPr/>
        </p:nvSpPr>
        <p:spPr bwMode="auto">
          <a:xfrm>
            <a:off x="7380288" y="0"/>
            <a:ext cx="1092200" cy="519113"/>
          </a:xfrm>
          <a:prstGeom prst="rect">
            <a:avLst/>
          </a:prstGeom>
          <a:solidFill>
            <a:schemeClr val="tx1"/>
          </a:solidFill>
          <a:ln w="9525">
            <a:noFill/>
            <a:miter lim="800000"/>
            <a:headEnd/>
            <a:tailEnd/>
          </a:ln>
        </p:spPr>
        <p:txBody>
          <a:bodyPr wrap="none">
            <a:spAutoFit/>
          </a:bodyPr>
          <a:lstStyle/>
          <a:p>
            <a:r>
              <a:rPr lang="ru-RU" sz="2800">
                <a:solidFill>
                  <a:schemeClr val="bg1"/>
                </a:solidFill>
              </a:rPr>
              <a:t> СМИ</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57200" y="274638"/>
            <a:ext cx="8229600" cy="633412"/>
          </a:xfrm>
        </p:spPr>
        <p:txBody>
          <a:bodyPr/>
          <a:lstStyle/>
          <a:p>
            <a:pPr eaLnBrk="1" hangingPunct="1"/>
            <a:r>
              <a:rPr lang="ru-RU" sz="4000" smtClean="0">
                <a:solidFill>
                  <a:schemeClr val="tx1"/>
                </a:solidFill>
              </a:rPr>
              <a:t>Мнение о прививках и  интернет</a:t>
            </a:r>
          </a:p>
        </p:txBody>
      </p:sp>
      <p:sp>
        <p:nvSpPr>
          <p:cNvPr id="15363" name="Text Box 5"/>
          <p:cNvSpPr txBox="1">
            <a:spLocks noChangeArrowheads="1"/>
          </p:cNvSpPr>
          <p:nvPr/>
        </p:nvSpPr>
        <p:spPr bwMode="auto">
          <a:xfrm>
            <a:off x="6084888" y="1341438"/>
            <a:ext cx="2370137" cy="366712"/>
          </a:xfrm>
          <a:prstGeom prst="rect">
            <a:avLst/>
          </a:prstGeom>
          <a:solidFill>
            <a:schemeClr val="bg1"/>
          </a:solidFill>
          <a:ln w="9525">
            <a:noFill/>
            <a:miter lim="800000"/>
            <a:headEnd/>
            <a:tailEnd/>
          </a:ln>
        </p:spPr>
        <p:txBody>
          <a:bodyPr>
            <a:spAutoFit/>
          </a:bodyPr>
          <a:lstStyle/>
          <a:p>
            <a:r>
              <a:rPr lang="ru-RU"/>
              <a:t>После чтения  </a:t>
            </a:r>
          </a:p>
        </p:txBody>
      </p:sp>
      <p:pic>
        <p:nvPicPr>
          <p:cNvPr id="15364" name="Picture 6"/>
          <p:cNvPicPr>
            <a:picLocks noChangeAspect="1" noChangeArrowheads="1"/>
          </p:cNvPicPr>
          <p:nvPr/>
        </p:nvPicPr>
        <p:blipFill>
          <a:blip r:embed="rId3" cstate="print"/>
          <a:srcRect/>
          <a:stretch>
            <a:fillRect/>
          </a:stretch>
        </p:blipFill>
        <p:spPr bwMode="auto">
          <a:xfrm>
            <a:off x="179388" y="6308725"/>
            <a:ext cx="8137525" cy="442913"/>
          </a:xfrm>
          <a:prstGeom prst="rect">
            <a:avLst/>
          </a:prstGeom>
          <a:noFill/>
          <a:ln w="9525">
            <a:noFill/>
            <a:miter lim="800000"/>
            <a:headEnd/>
            <a:tailEnd/>
          </a:ln>
        </p:spPr>
      </p:pic>
      <p:sp>
        <p:nvSpPr>
          <p:cNvPr id="15365" name="Text Box 8"/>
          <p:cNvSpPr txBox="1">
            <a:spLocks noChangeArrowheads="1"/>
          </p:cNvSpPr>
          <p:nvPr/>
        </p:nvSpPr>
        <p:spPr bwMode="auto">
          <a:xfrm>
            <a:off x="5508625" y="908050"/>
            <a:ext cx="3635375" cy="366713"/>
          </a:xfrm>
          <a:prstGeom prst="rect">
            <a:avLst/>
          </a:prstGeom>
          <a:solidFill>
            <a:schemeClr val="bg1"/>
          </a:solidFill>
          <a:ln w="9525">
            <a:noFill/>
            <a:miter lim="800000"/>
            <a:headEnd/>
            <a:tailEnd/>
          </a:ln>
        </p:spPr>
        <p:txBody>
          <a:bodyPr>
            <a:spAutoFit/>
          </a:bodyPr>
          <a:lstStyle/>
          <a:p>
            <a:pPr>
              <a:spcBef>
                <a:spcPct val="50000"/>
              </a:spcBef>
            </a:pPr>
            <a:endParaRPr lang="ru-RU"/>
          </a:p>
        </p:txBody>
      </p:sp>
      <p:sp>
        <p:nvSpPr>
          <p:cNvPr id="15366" name="Text Box 9"/>
          <p:cNvSpPr txBox="1">
            <a:spLocks noChangeArrowheads="1"/>
          </p:cNvSpPr>
          <p:nvPr/>
        </p:nvSpPr>
        <p:spPr bwMode="auto">
          <a:xfrm>
            <a:off x="4932363" y="928688"/>
            <a:ext cx="4211637" cy="915987"/>
          </a:xfrm>
          <a:prstGeom prst="rect">
            <a:avLst/>
          </a:prstGeom>
          <a:solidFill>
            <a:schemeClr val="bg1"/>
          </a:solidFill>
          <a:ln w="9525">
            <a:noFill/>
            <a:miter lim="800000"/>
            <a:headEnd/>
            <a:tailEnd/>
          </a:ln>
        </p:spPr>
        <p:txBody>
          <a:bodyPr>
            <a:spAutoFit/>
          </a:bodyPr>
          <a:lstStyle/>
          <a:p>
            <a:endParaRPr lang="ru-RU"/>
          </a:p>
          <a:p>
            <a:endParaRPr lang="ru-RU"/>
          </a:p>
          <a:p>
            <a:endParaRPr lang="ru-RU"/>
          </a:p>
        </p:txBody>
      </p:sp>
      <p:pic>
        <p:nvPicPr>
          <p:cNvPr id="15367" name="Picture 11"/>
          <p:cNvPicPr>
            <a:picLocks noChangeAspect="1" noChangeArrowheads="1"/>
          </p:cNvPicPr>
          <p:nvPr>
            <p:ph type="body" idx="1"/>
          </p:nvPr>
        </p:nvPicPr>
        <p:blipFill>
          <a:blip r:embed="rId4" cstate="print"/>
          <a:srcRect/>
          <a:stretch>
            <a:fillRect/>
          </a:stretch>
        </p:blipFill>
        <p:spPr>
          <a:xfrm>
            <a:off x="827088" y="1052513"/>
            <a:ext cx="7273925" cy="4586287"/>
          </a:xfr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body" idx="1"/>
          </p:nvPr>
        </p:nvSpPr>
        <p:spPr>
          <a:xfrm>
            <a:off x="0" y="1052513"/>
            <a:ext cx="8496300" cy="5330825"/>
          </a:xfrm>
        </p:spPr>
        <p:txBody>
          <a:bodyPr/>
          <a:lstStyle/>
          <a:p>
            <a:pPr eaLnBrk="1" hangingPunct="1">
              <a:buFontTx/>
              <a:buNone/>
            </a:pPr>
            <a:r>
              <a:rPr lang="ru-RU" smtClean="0"/>
              <a:t>По мере снижения управляемых инфекций, создается обманчивое впечатление, что риск вакцинации выше, чем риск заболевания, а про инфекции мы не говорим………….</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ru-RU" sz="4000" smtClean="0"/>
              <a:t>От каких инфекций делают прививки</a:t>
            </a:r>
          </a:p>
        </p:txBody>
      </p:sp>
      <p:sp>
        <p:nvSpPr>
          <p:cNvPr id="17411" name="Rectangle 3"/>
          <p:cNvSpPr>
            <a:spLocks noGrp="1" noChangeArrowheads="1"/>
          </p:cNvSpPr>
          <p:nvPr>
            <p:ph type="body" idx="1"/>
          </p:nvPr>
        </p:nvSpPr>
        <p:spPr/>
        <p:txBody>
          <a:bodyPr/>
          <a:lstStyle/>
          <a:p>
            <a:pPr eaLnBrk="1" hangingPunct="1"/>
            <a:r>
              <a:rPr lang="ru-RU" smtClean="0"/>
              <a:t>Высоко контагиозных и распространенных</a:t>
            </a:r>
          </a:p>
          <a:p>
            <a:pPr eaLnBrk="1" hangingPunct="1"/>
            <a:r>
              <a:rPr lang="ru-RU" smtClean="0"/>
              <a:t>Инвалидизирующих и вызывающих смерть</a:t>
            </a:r>
          </a:p>
          <a:p>
            <a:pPr eaLnBrk="1" hangingPunct="1"/>
            <a:r>
              <a:rPr lang="ru-RU" smtClean="0"/>
              <a:t>Нет терапии</a:t>
            </a:r>
          </a:p>
          <a:p>
            <a:pPr eaLnBrk="1" hangingPunct="1"/>
            <a:r>
              <a:rPr lang="ru-RU" smtClean="0"/>
              <a:t>Терапия- может быть не эффективна или вызывать осложнения</a:t>
            </a:r>
          </a:p>
          <a:p>
            <a:pPr eaLnBrk="1" hangingPunct="1"/>
            <a:r>
              <a:rPr lang="ru-RU" smtClean="0"/>
              <a:t>Нет других средств  предупреждения</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Содержимое 2"/>
          <p:cNvSpPr>
            <a:spLocks noGrp="1"/>
          </p:cNvSpPr>
          <p:nvPr>
            <p:ph idx="4294967295"/>
          </p:nvPr>
        </p:nvSpPr>
        <p:spPr>
          <a:xfrm>
            <a:off x="323850" y="260350"/>
            <a:ext cx="8208963" cy="6264275"/>
          </a:xfrm>
        </p:spPr>
        <p:txBody>
          <a:bodyPr/>
          <a:lstStyle/>
          <a:p>
            <a:pPr eaLnBrk="1" hangingPunct="1"/>
            <a:r>
              <a:rPr lang="ru-RU" sz="2800" smtClean="0">
                <a:latin typeface="Comic Sans MS" pitchFamily="66" charset="0"/>
              </a:rPr>
              <a:t>Не секрет, что когда речь заходит о прививках, логика нередко изменяет людям. Любое нездоровье ребенка, возникшее в течение неопределенно длительного периода времени после прививки, приписывается вакцине. </a:t>
            </a:r>
          </a:p>
          <a:p>
            <a:pPr eaLnBrk="1" hangingPunct="1"/>
            <a:r>
              <a:rPr lang="ru-RU" sz="2800" b="1" smtClean="0">
                <a:latin typeface="Comic Sans MS" pitchFamily="66" charset="0"/>
              </a:rPr>
              <a:t>Но после - не значит вследствие</a:t>
            </a:r>
          </a:p>
          <a:p>
            <a:pPr eaLnBrk="1" hangingPunct="1"/>
            <a:r>
              <a:rPr lang="ru-RU" sz="2800" smtClean="0">
                <a:latin typeface="Comic Sans MS" pitchFamily="66" charset="0"/>
              </a:rPr>
              <a:t>Несмотря на относительно частые «тривиальные» явления после прививки – болезненность и местные реакции после укола, повышение температуры, серьезные побочные эффекты возникают редко.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ru-RU" sz="2400" smtClean="0"/>
              <a:t>Вероятность летального исхода или тяжелой травмы, связанных с инфекционным заболеванием (при отсутствии вакцинации), вакцинацией и другими причинами (на 100 000 населения в год)</a:t>
            </a:r>
            <a:endParaRPr lang="en-US" sz="2400" smtClean="0"/>
          </a:p>
        </p:txBody>
      </p:sp>
      <p:sp>
        <p:nvSpPr>
          <p:cNvPr id="19459" name="Text Box 3"/>
          <p:cNvSpPr txBox="1">
            <a:spLocks noChangeArrowheads="1"/>
          </p:cNvSpPr>
          <p:nvPr/>
        </p:nvSpPr>
        <p:spPr bwMode="auto">
          <a:xfrm>
            <a:off x="533400" y="1933575"/>
            <a:ext cx="2895600" cy="4924425"/>
          </a:xfrm>
          <a:prstGeom prst="rect">
            <a:avLst/>
          </a:prstGeom>
          <a:noFill/>
          <a:ln w="9525">
            <a:noFill/>
            <a:miter lim="800000"/>
            <a:headEnd/>
            <a:tailEnd/>
          </a:ln>
        </p:spPr>
        <p:txBody>
          <a:bodyPr>
            <a:spAutoFit/>
          </a:bodyPr>
          <a:lstStyle/>
          <a:p>
            <a:pPr>
              <a:lnSpc>
                <a:spcPct val="50000"/>
              </a:lnSpc>
              <a:spcBef>
                <a:spcPct val="50000"/>
              </a:spcBef>
            </a:pPr>
            <a:r>
              <a:rPr lang="ru-RU" b="1">
                <a:latin typeface="Times New Roman" pitchFamily="18" charset="0"/>
              </a:rPr>
              <a:t>непроизвольные риски</a:t>
            </a:r>
          </a:p>
          <a:p>
            <a:pPr>
              <a:lnSpc>
                <a:spcPct val="50000"/>
              </a:lnSpc>
              <a:spcBef>
                <a:spcPct val="50000"/>
              </a:spcBef>
            </a:pPr>
            <a:endParaRPr lang="ru-RU">
              <a:latin typeface="Times New Roman" pitchFamily="18" charset="0"/>
            </a:endParaRPr>
          </a:p>
          <a:p>
            <a:pPr>
              <a:lnSpc>
                <a:spcPct val="50000"/>
              </a:lnSpc>
              <a:spcBef>
                <a:spcPct val="50000"/>
              </a:spcBef>
            </a:pPr>
            <a:r>
              <a:rPr lang="ru-RU">
                <a:latin typeface="Times New Roman" pitchFamily="18" charset="0"/>
              </a:rPr>
              <a:t>Смертность от столбняка*</a:t>
            </a:r>
          </a:p>
          <a:p>
            <a:pPr>
              <a:lnSpc>
                <a:spcPct val="50000"/>
              </a:lnSpc>
              <a:spcBef>
                <a:spcPct val="50000"/>
              </a:spcBef>
            </a:pPr>
            <a:endParaRPr lang="ru-RU">
              <a:latin typeface="Times New Roman" pitchFamily="18" charset="0"/>
            </a:endParaRPr>
          </a:p>
          <a:p>
            <a:pPr>
              <a:lnSpc>
                <a:spcPct val="50000"/>
              </a:lnSpc>
              <a:spcBef>
                <a:spcPct val="50000"/>
              </a:spcBef>
            </a:pPr>
            <a:r>
              <a:rPr lang="ru-RU">
                <a:latin typeface="Times New Roman" pitchFamily="18" charset="0"/>
              </a:rPr>
              <a:t>Смертность от дифтерии*</a:t>
            </a:r>
          </a:p>
          <a:p>
            <a:pPr>
              <a:lnSpc>
                <a:spcPct val="50000"/>
              </a:lnSpc>
              <a:spcBef>
                <a:spcPct val="50000"/>
              </a:spcBef>
            </a:pPr>
            <a:endParaRPr lang="en-US">
              <a:latin typeface="Times New Roman" pitchFamily="18" charset="0"/>
            </a:endParaRPr>
          </a:p>
          <a:p>
            <a:pPr>
              <a:lnSpc>
                <a:spcPct val="50000"/>
              </a:lnSpc>
              <a:spcBef>
                <a:spcPct val="50000"/>
              </a:spcBef>
            </a:pPr>
            <a:r>
              <a:rPr lang="ru-RU">
                <a:latin typeface="Times New Roman" pitchFamily="18" charset="0"/>
              </a:rPr>
              <a:t>Смертность от коклюша*</a:t>
            </a:r>
          </a:p>
          <a:p>
            <a:pPr>
              <a:lnSpc>
                <a:spcPct val="50000"/>
              </a:lnSpc>
              <a:spcBef>
                <a:spcPct val="50000"/>
              </a:spcBef>
            </a:pPr>
            <a:endParaRPr lang="ru-RU">
              <a:latin typeface="Times New Roman" pitchFamily="18" charset="0"/>
            </a:endParaRPr>
          </a:p>
          <a:p>
            <a:pPr>
              <a:lnSpc>
                <a:spcPct val="50000"/>
              </a:lnSpc>
              <a:spcBef>
                <a:spcPct val="50000"/>
              </a:spcBef>
            </a:pPr>
            <a:endParaRPr lang="ru-RU">
              <a:latin typeface="Times New Roman" pitchFamily="18" charset="0"/>
            </a:endParaRPr>
          </a:p>
          <a:p>
            <a:pPr>
              <a:lnSpc>
                <a:spcPct val="50000"/>
              </a:lnSpc>
              <a:spcBef>
                <a:spcPct val="50000"/>
              </a:spcBef>
            </a:pPr>
            <a:endParaRPr lang="ru-RU">
              <a:latin typeface="Times New Roman" pitchFamily="18" charset="0"/>
            </a:endParaRPr>
          </a:p>
          <a:p>
            <a:pPr>
              <a:lnSpc>
                <a:spcPct val="50000"/>
              </a:lnSpc>
              <a:spcBef>
                <a:spcPct val="50000"/>
              </a:spcBef>
            </a:pPr>
            <a:r>
              <a:rPr lang="ru-RU">
                <a:latin typeface="Times New Roman" pitchFamily="18" charset="0"/>
              </a:rPr>
              <a:t>Смертность от кори*</a:t>
            </a:r>
          </a:p>
          <a:p>
            <a:pPr>
              <a:lnSpc>
                <a:spcPct val="50000"/>
              </a:lnSpc>
              <a:spcBef>
                <a:spcPct val="50000"/>
              </a:spcBef>
            </a:pPr>
            <a:r>
              <a:rPr lang="ru-RU">
                <a:latin typeface="Times New Roman" pitchFamily="18" charset="0"/>
              </a:rPr>
              <a:t>Смертность в автомобильной аварии</a:t>
            </a:r>
          </a:p>
          <a:p>
            <a:pPr>
              <a:lnSpc>
                <a:spcPct val="50000"/>
              </a:lnSpc>
              <a:spcBef>
                <a:spcPct val="50000"/>
              </a:spcBef>
            </a:pPr>
            <a:endParaRPr lang="ru-RU">
              <a:latin typeface="Times New Roman" pitchFamily="18" charset="0"/>
            </a:endParaRPr>
          </a:p>
          <a:p>
            <a:pPr>
              <a:lnSpc>
                <a:spcPct val="50000"/>
              </a:lnSpc>
              <a:spcBef>
                <a:spcPct val="50000"/>
              </a:spcBef>
            </a:pPr>
            <a:r>
              <a:rPr lang="ru-RU">
                <a:latin typeface="Times New Roman" pitchFamily="18" charset="0"/>
              </a:rPr>
              <a:t>Тяжелые реакции АКДС</a:t>
            </a:r>
          </a:p>
          <a:p>
            <a:pPr>
              <a:lnSpc>
                <a:spcPct val="50000"/>
              </a:lnSpc>
              <a:spcBef>
                <a:spcPct val="50000"/>
              </a:spcBef>
            </a:pPr>
            <a:r>
              <a:rPr lang="ru-RU">
                <a:latin typeface="Times New Roman" pitchFamily="18" charset="0"/>
              </a:rPr>
              <a:t>Тяжелые реакции </a:t>
            </a:r>
            <a:r>
              <a:rPr lang="en-US">
                <a:latin typeface="Times New Roman" pitchFamily="18" charset="0"/>
              </a:rPr>
              <a:t>MMR</a:t>
            </a:r>
            <a:endParaRPr lang="ru-RU">
              <a:latin typeface="Times New Roman" pitchFamily="18" charset="0"/>
            </a:endParaRPr>
          </a:p>
          <a:p>
            <a:pPr>
              <a:spcBef>
                <a:spcPct val="50000"/>
              </a:spcBef>
            </a:pPr>
            <a:endParaRPr lang="en-US">
              <a:latin typeface="Times New Roman" pitchFamily="18" charset="0"/>
            </a:endParaRPr>
          </a:p>
        </p:txBody>
      </p:sp>
      <p:sp>
        <p:nvSpPr>
          <p:cNvPr id="19460" name="AutoShape 4"/>
          <p:cNvSpPr>
            <a:spLocks noChangeArrowheads="1"/>
          </p:cNvSpPr>
          <p:nvPr/>
        </p:nvSpPr>
        <p:spPr bwMode="auto">
          <a:xfrm>
            <a:off x="3276600" y="2514600"/>
            <a:ext cx="762000" cy="76200"/>
          </a:xfrm>
          <a:prstGeom prst="rightArrow">
            <a:avLst>
              <a:gd name="adj1" fmla="val 50000"/>
              <a:gd name="adj2" fmla="val 250000"/>
            </a:avLst>
          </a:prstGeom>
          <a:solidFill>
            <a:schemeClr val="accent1"/>
          </a:solidFill>
          <a:ln w="9525">
            <a:solidFill>
              <a:schemeClr val="tx1"/>
            </a:solidFill>
            <a:miter lim="800000"/>
            <a:headEnd/>
            <a:tailEnd/>
          </a:ln>
        </p:spPr>
        <p:txBody>
          <a:bodyPr wrap="none" anchor="ctr"/>
          <a:lstStyle/>
          <a:p>
            <a:endParaRPr lang="ru-RU"/>
          </a:p>
        </p:txBody>
      </p:sp>
      <p:sp>
        <p:nvSpPr>
          <p:cNvPr id="19461" name="AutoShape 5"/>
          <p:cNvSpPr>
            <a:spLocks noChangeArrowheads="1"/>
          </p:cNvSpPr>
          <p:nvPr/>
        </p:nvSpPr>
        <p:spPr bwMode="auto">
          <a:xfrm>
            <a:off x="3276600" y="3048000"/>
            <a:ext cx="762000" cy="76200"/>
          </a:xfrm>
          <a:prstGeom prst="rightArrow">
            <a:avLst>
              <a:gd name="adj1" fmla="val 50000"/>
              <a:gd name="adj2" fmla="val 250000"/>
            </a:avLst>
          </a:prstGeom>
          <a:solidFill>
            <a:schemeClr val="accent1"/>
          </a:solidFill>
          <a:ln w="9525">
            <a:solidFill>
              <a:schemeClr val="tx1"/>
            </a:solidFill>
            <a:miter lim="800000"/>
            <a:headEnd/>
            <a:tailEnd/>
          </a:ln>
        </p:spPr>
        <p:txBody>
          <a:bodyPr wrap="none" anchor="ctr"/>
          <a:lstStyle/>
          <a:p>
            <a:endParaRPr lang="ru-RU"/>
          </a:p>
        </p:txBody>
      </p:sp>
      <p:sp>
        <p:nvSpPr>
          <p:cNvPr id="19462" name="AutoShape 6"/>
          <p:cNvSpPr>
            <a:spLocks noChangeArrowheads="1"/>
          </p:cNvSpPr>
          <p:nvPr/>
        </p:nvSpPr>
        <p:spPr bwMode="auto">
          <a:xfrm>
            <a:off x="3276600" y="3581400"/>
            <a:ext cx="762000" cy="76200"/>
          </a:xfrm>
          <a:prstGeom prst="rightArrow">
            <a:avLst>
              <a:gd name="adj1" fmla="val 50000"/>
              <a:gd name="adj2" fmla="val 250000"/>
            </a:avLst>
          </a:prstGeom>
          <a:solidFill>
            <a:schemeClr val="accent1"/>
          </a:solidFill>
          <a:ln w="9525">
            <a:solidFill>
              <a:schemeClr val="tx1"/>
            </a:solidFill>
            <a:miter lim="800000"/>
            <a:headEnd/>
            <a:tailEnd/>
          </a:ln>
        </p:spPr>
        <p:txBody>
          <a:bodyPr wrap="none" anchor="ctr"/>
          <a:lstStyle/>
          <a:p>
            <a:endParaRPr lang="ru-RU"/>
          </a:p>
        </p:txBody>
      </p:sp>
      <p:sp>
        <p:nvSpPr>
          <p:cNvPr id="19463" name="AutoShape 7"/>
          <p:cNvSpPr>
            <a:spLocks noChangeArrowheads="1"/>
          </p:cNvSpPr>
          <p:nvPr/>
        </p:nvSpPr>
        <p:spPr bwMode="auto">
          <a:xfrm>
            <a:off x="3276600" y="4724400"/>
            <a:ext cx="762000" cy="76200"/>
          </a:xfrm>
          <a:prstGeom prst="rightArrow">
            <a:avLst>
              <a:gd name="adj1" fmla="val 50000"/>
              <a:gd name="adj2" fmla="val 250000"/>
            </a:avLst>
          </a:prstGeom>
          <a:solidFill>
            <a:schemeClr val="accent1"/>
          </a:solidFill>
          <a:ln w="9525">
            <a:solidFill>
              <a:schemeClr val="tx1"/>
            </a:solidFill>
            <a:miter lim="800000"/>
            <a:headEnd/>
            <a:tailEnd/>
          </a:ln>
        </p:spPr>
        <p:txBody>
          <a:bodyPr wrap="none" anchor="ctr"/>
          <a:lstStyle/>
          <a:p>
            <a:endParaRPr lang="ru-RU"/>
          </a:p>
        </p:txBody>
      </p:sp>
      <p:sp>
        <p:nvSpPr>
          <p:cNvPr id="19464" name="AutoShape 8"/>
          <p:cNvSpPr>
            <a:spLocks noChangeArrowheads="1"/>
          </p:cNvSpPr>
          <p:nvPr/>
        </p:nvSpPr>
        <p:spPr bwMode="auto">
          <a:xfrm>
            <a:off x="3276600" y="4953000"/>
            <a:ext cx="762000" cy="76200"/>
          </a:xfrm>
          <a:prstGeom prst="rightArrow">
            <a:avLst>
              <a:gd name="adj1" fmla="val 50000"/>
              <a:gd name="adj2" fmla="val 250000"/>
            </a:avLst>
          </a:prstGeom>
          <a:solidFill>
            <a:schemeClr val="accent1"/>
          </a:solidFill>
          <a:ln w="9525">
            <a:solidFill>
              <a:schemeClr val="tx1"/>
            </a:solidFill>
            <a:miter lim="800000"/>
            <a:headEnd/>
            <a:tailEnd/>
          </a:ln>
        </p:spPr>
        <p:txBody>
          <a:bodyPr wrap="none" anchor="ctr"/>
          <a:lstStyle/>
          <a:p>
            <a:endParaRPr lang="ru-RU"/>
          </a:p>
        </p:txBody>
      </p:sp>
      <p:sp>
        <p:nvSpPr>
          <p:cNvPr id="19465" name="AutoShape 9"/>
          <p:cNvSpPr>
            <a:spLocks noChangeArrowheads="1"/>
          </p:cNvSpPr>
          <p:nvPr/>
        </p:nvSpPr>
        <p:spPr bwMode="auto">
          <a:xfrm>
            <a:off x="3276600" y="5715000"/>
            <a:ext cx="762000" cy="76200"/>
          </a:xfrm>
          <a:prstGeom prst="rightArrow">
            <a:avLst>
              <a:gd name="adj1" fmla="val 50000"/>
              <a:gd name="adj2" fmla="val 250000"/>
            </a:avLst>
          </a:prstGeom>
          <a:solidFill>
            <a:schemeClr val="accent1"/>
          </a:solidFill>
          <a:ln w="9525">
            <a:solidFill>
              <a:schemeClr val="tx1"/>
            </a:solidFill>
            <a:miter lim="800000"/>
            <a:headEnd/>
            <a:tailEnd/>
          </a:ln>
        </p:spPr>
        <p:txBody>
          <a:bodyPr wrap="none" anchor="ctr"/>
          <a:lstStyle/>
          <a:p>
            <a:endParaRPr lang="ru-RU"/>
          </a:p>
        </p:txBody>
      </p:sp>
      <p:sp>
        <p:nvSpPr>
          <p:cNvPr id="19466" name="AutoShape 10"/>
          <p:cNvSpPr>
            <a:spLocks noChangeArrowheads="1"/>
          </p:cNvSpPr>
          <p:nvPr/>
        </p:nvSpPr>
        <p:spPr bwMode="auto">
          <a:xfrm>
            <a:off x="3276600" y="5943600"/>
            <a:ext cx="762000" cy="76200"/>
          </a:xfrm>
          <a:prstGeom prst="rightArrow">
            <a:avLst>
              <a:gd name="adj1" fmla="val 50000"/>
              <a:gd name="adj2" fmla="val 250000"/>
            </a:avLst>
          </a:prstGeom>
          <a:solidFill>
            <a:schemeClr val="accent1"/>
          </a:solidFill>
          <a:ln w="9525">
            <a:solidFill>
              <a:schemeClr val="tx1"/>
            </a:solidFill>
            <a:miter lim="800000"/>
            <a:headEnd/>
            <a:tailEnd/>
          </a:ln>
        </p:spPr>
        <p:txBody>
          <a:bodyPr wrap="none" anchor="ctr"/>
          <a:lstStyle/>
          <a:p>
            <a:endParaRPr lang="ru-RU"/>
          </a:p>
        </p:txBody>
      </p:sp>
      <p:sp>
        <p:nvSpPr>
          <p:cNvPr id="19467" name="Text Box 11"/>
          <p:cNvSpPr txBox="1">
            <a:spLocks noChangeArrowheads="1"/>
          </p:cNvSpPr>
          <p:nvPr/>
        </p:nvSpPr>
        <p:spPr bwMode="auto">
          <a:xfrm>
            <a:off x="4038600" y="1752600"/>
            <a:ext cx="914400" cy="4370388"/>
          </a:xfrm>
          <a:prstGeom prst="rect">
            <a:avLst/>
          </a:prstGeom>
          <a:noFill/>
          <a:ln w="9525">
            <a:noFill/>
            <a:miter lim="800000"/>
            <a:headEnd/>
            <a:tailEnd/>
          </a:ln>
        </p:spPr>
        <p:txBody>
          <a:bodyPr>
            <a:spAutoFit/>
          </a:bodyPr>
          <a:lstStyle/>
          <a:p>
            <a:pPr>
              <a:lnSpc>
                <a:spcPct val="50000"/>
              </a:lnSpc>
              <a:spcBef>
                <a:spcPct val="50000"/>
              </a:spcBef>
            </a:pPr>
            <a:endParaRPr lang="en-US" sz="1600">
              <a:latin typeface="Times New Roman" pitchFamily="18" charset="0"/>
            </a:endParaRPr>
          </a:p>
          <a:p>
            <a:pPr>
              <a:lnSpc>
                <a:spcPct val="50000"/>
              </a:lnSpc>
              <a:spcBef>
                <a:spcPct val="50000"/>
              </a:spcBef>
            </a:pPr>
            <a:endParaRPr lang="en-US" sz="1600">
              <a:latin typeface="Times New Roman" pitchFamily="18" charset="0"/>
            </a:endParaRPr>
          </a:p>
          <a:p>
            <a:pPr>
              <a:lnSpc>
                <a:spcPct val="50000"/>
              </a:lnSpc>
              <a:spcBef>
                <a:spcPct val="50000"/>
              </a:spcBef>
            </a:pPr>
            <a:endParaRPr lang="en-US" sz="1600">
              <a:latin typeface="Times New Roman" pitchFamily="18" charset="0"/>
            </a:endParaRPr>
          </a:p>
          <a:p>
            <a:pPr>
              <a:lnSpc>
                <a:spcPct val="50000"/>
              </a:lnSpc>
              <a:spcBef>
                <a:spcPct val="50000"/>
              </a:spcBef>
            </a:pPr>
            <a:r>
              <a:rPr lang="en-US" sz="1600">
                <a:latin typeface="Times New Roman" pitchFamily="18" charset="0"/>
              </a:rPr>
              <a:t> </a:t>
            </a:r>
            <a:r>
              <a:rPr lang="en-US" sz="1600" b="1">
                <a:latin typeface="Times New Roman" pitchFamily="18" charset="0"/>
              </a:rPr>
              <a:t>30.000</a:t>
            </a:r>
          </a:p>
          <a:p>
            <a:pPr>
              <a:lnSpc>
                <a:spcPct val="50000"/>
              </a:lnSpc>
              <a:spcBef>
                <a:spcPct val="50000"/>
              </a:spcBef>
            </a:pPr>
            <a:endParaRPr lang="en-US" sz="1600" b="1">
              <a:latin typeface="Times New Roman" pitchFamily="18" charset="0"/>
            </a:endParaRPr>
          </a:p>
          <a:p>
            <a:pPr>
              <a:lnSpc>
                <a:spcPct val="50000"/>
              </a:lnSpc>
              <a:spcBef>
                <a:spcPct val="50000"/>
              </a:spcBef>
            </a:pPr>
            <a:r>
              <a:rPr lang="en-US" sz="1600" b="1">
                <a:latin typeface="Times New Roman" pitchFamily="18" charset="0"/>
              </a:rPr>
              <a:t>  5.000</a:t>
            </a:r>
          </a:p>
          <a:p>
            <a:pPr>
              <a:lnSpc>
                <a:spcPct val="50000"/>
              </a:lnSpc>
              <a:spcBef>
                <a:spcPct val="50000"/>
              </a:spcBef>
            </a:pPr>
            <a:r>
              <a:rPr lang="en-US" sz="1600" b="1">
                <a:latin typeface="Times New Roman" pitchFamily="18" charset="0"/>
              </a:rPr>
              <a:t>  2.000</a:t>
            </a:r>
          </a:p>
          <a:p>
            <a:pPr>
              <a:lnSpc>
                <a:spcPct val="50000"/>
              </a:lnSpc>
              <a:spcBef>
                <a:spcPct val="50000"/>
              </a:spcBef>
            </a:pPr>
            <a:r>
              <a:rPr lang="en-US" sz="1600" b="1">
                <a:latin typeface="Times New Roman" pitchFamily="18" charset="0"/>
              </a:rPr>
              <a:t>   500</a:t>
            </a:r>
          </a:p>
          <a:p>
            <a:pPr>
              <a:lnSpc>
                <a:spcPct val="50000"/>
              </a:lnSpc>
              <a:spcBef>
                <a:spcPct val="50000"/>
              </a:spcBef>
            </a:pPr>
            <a:endParaRPr lang="ru-RU" sz="1600" b="1">
              <a:latin typeface="Times New Roman" pitchFamily="18" charset="0"/>
            </a:endParaRPr>
          </a:p>
          <a:p>
            <a:pPr>
              <a:lnSpc>
                <a:spcPct val="50000"/>
              </a:lnSpc>
              <a:spcBef>
                <a:spcPct val="50000"/>
              </a:spcBef>
            </a:pPr>
            <a:r>
              <a:rPr lang="en-US" sz="1600" b="1">
                <a:latin typeface="Times New Roman" pitchFamily="18" charset="0"/>
              </a:rPr>
              <a:t>   300</a:t>
            </a:r>
          </a:p>
          <a:p>
            <a:pPr>
              <a:lnSpc>
                <a:spcPct val="50000"/>
              </a:lnSpc>
              <a:spcBef>
                <a:spcPct val="50000"/>
              </a:spcBef>
            </a:pPr>
            <a:r>
              <a:rPr lang="en-US" sz="1600" b="1">
                <a:latin typeface="Times New Roman" pitchFamily="18" charset="0"/>
              </a:rPr>
              <a:t>   </a:t>
            </a:r>
          </a:p>
          <a:p>
            <a:pPr>
              <a:lnSpc>
                <a:spcPct val="50000"/>
              </a:lnSpc>
              <a:spcBef>
                <a:spcPct val="50000"/>
              </a:spcBef>
            </a:pPr>
            <a:r>
              <a:rPr lang="en-US" sz="1600" b="1">
                <a:latin typeface="Times New Roman" pitchFamily="18" charset="0"/>
              </a:rPr>
              <a:t>   </a:t>
            </a:r>
          </a:p>
          <a:p>
            <a:pPr>
              <a:lnSpc>
                <a:spcPct val="50000"/>
              </a:lnSpc>
              <a:spcBef>
                <a:spcPct val="50000"/>
              </a:spcBef>
            </a:pPr>
            <a:r>
              <a:rPr lang="en-US" sz="1600" b="1">
                <a:latin typeface="Times New Roman" pitchFamily="18" charset="0"/>
              </a:rPr>
              <a:t>   30</a:t>
            </a:r>
          </a:p>
          <a:p>
            <a:pPr>
              <a:lnSpc>
                <a:spcPct val="50000"/>
              </a:lnSpc>
              <a:spcBef>
                <a:spcPct val="50000"/>
              </a:spcBef>
            </a:pPr>
            <a:r>
              <a:rPr lang="en-US" sz="1600" b="1">
                <a:latin typeface="Times New Roman" pitchFamily="18" charset="0"/>
              </a:rPr>
              <a:t>   21</a:t>
            </a:r>
          </a:p>
          <a:p>
            <a:pPr>
              <a:lnSpc>
                <a:spcPct val="50000"/>
              </a:lnSpc>
              <a:spcBef>
                <a:spcPct val="50000"/>
              </a:spcBef>
            </a:pPr>
            <a:r>
              <a:rPr lang="en-US" sz="1600" b="1">
                <a:latin typeface="Times New Roman" pitchFamily="18" charset="0"/>
              </a:rPr>
              <a:t>    11</a:t>
            </a:r>
          </a:p>
          <a:p>
            <a:pPr>
              <a:lnSpc>
                <a:spcPct val="50000"/>
              </a:lnSpc>
              <a:spcBef>
                <a:spcPct val="50000"/>
              </a:spcBef>
            </a:pPr>
            <a:r>
              <a:rPr lang="en-US" sz="1600" b="1">
                <a:latin typeface="Times New Roman" pitchFamily="18" charset="0"/>
              </a:rPr>
              <a:t>    4</a:t>
            </a:r>
          </a:p>
          <a:p>
            <a:pPr>
              <a:lnSpc>
                <a:spcPct val="50000"/>
              </a:lnSpc>
              <a:spcBef>
                <a:spcPct val="50000"/>
              </a:spcBef>
            </a:pPr>
            <a:r>
              <a:rPr lang="en-US" sz="1600" b="1">
                <a:latin typeface="Times New Roman" pitchFamily="18" charset="0"/>
              </a:rPr>
              <a:t>    3</a:t>
            </a:r>
          </a:p>
          <a:p>
            <a:pPr>
              <a:lnSpc>
                <a:spcPct val="50000"/>
              </a:lnSpc>
              <a:spcBef>
                <a:spcPct val="50000"/>
              </a:spcBef>
            </a:pPr>
            <a:r>
              <a:rPr lang="en-US" sz="1600" b="1">
                <a:latin typeface="Times New Roman" pitchFamily="18" charset="0"/>
              </a:rPr>
              <a:t>    1</a:t>
            </a:r>
          </a:p>
        </p:txBody>
      </p:sp>
      <p:sp>
        <p:nvSpPr>
          <p:cNvPr id="19468" name="Text Box 12"/>
          <p:cNvSpPr txBox="1">
            <a:spLocks noChangeArrowheads="1"/>
          </p:cNvSpPr>
          <p:nvPr/>
        </p:nvSpPr>
        <p:spPr bwMode="auto">
          <a:xfrm>
            <a:off x="5105400" y="1981200"/>
            <a:ext cx="3657600" cy="457200"/>
          </a:xfrm>
          <a:prstGeom prst="rect">
            <a:avLst/>
          </a:prstGeom>
          <a:noFill/>
          <a:ln w="9525">
            <a:noFill/>
            <a:miter lim="800000"/>
            <a:headEnd/>
            <a:tailEnd/>
          </a:ln>
        </p:spPr>
        <p:txBody>
          <a:bodyPr>
            <a:spAutoFit/>
          </a:bodyPr>
          <a:lstStyle/>
          <a:p>
            <a:pPr>
              <a:spcBef>
                <a:spcPct val="50000"/>
              </a:spcBef>
            </a:pPr>
            <a:endParaRPr lang="ru-RU" sz="2400">
              <a:latin typeface="Times New Roman" pitchFamily="18" charset="0"/>
            </a:endParaRPr>
          </a:p>
        </p:txBody>
      </p:sp>
      <p:sp>
        <p:nvSpPr>
          <p:cNvPr id="19469" name="Text Box 13"/>
          <p:cNvSpPr txBox="1">
            <a:spLocks noChangeArrowheads="1"/>
          </p:cNvSpPr>
          <p:nvPr/>
        </p:nvSpPr>
        <p:spPr bwMode="auto">
          <a:xfrm>
            <a:off x="5029200" y="1905000"/>
            <a:ext cx="3657600" cy="457200"/>
          </a:xfrm>
          <a:prstGeom prst="rect">
            <a:avLst/>
          </a:prstGeom>
          <a:noFill/>
          <a:ln w="9525">
            <a:noFill/>
            <a:miter lim="800000"/>
            <a:headEnd/>
            <a:tailEnd/>
          </a:ln>
        </p:spPr>
        <p:txBody>
          <a:bodyPr>
            <a:spAutoFit/>
          </a:bodyPr>
          <a:lstStyle/>
          <a:p>
            <a:pPr>
              <a:spcBef>
                <a:spcPct val="50000"/>
              </a:spcBef>
            </a:pPr>
            <a:endParaRPr lang="ru-RU" sz="2400">
              <a:latin typeface="Times New Roman" pitchFamily="18" charset="0"/>
            </a:endParaRPr>
          </a:p>
        </p:txBody>
      </p:sp>
      <p:sp>
        <p:nvSpPr>
          <p:cNvPr id="19470" name="Text Box 14"/>
          <p:cNvSpPr txBox="1">
            <a:spLocks noChangeArrowheads="1"/>
          </p:cNvSpPr>
          <p:nvPr/>
        </p:nvSpPr>
        <p:spPr bwMode="auto">
          <a:xfrm>
            <a:off x="5105400" y="1752600"/>
            <a:ext cx="3581400" cy="457200"/>
          </a:xfrm>
          <a:prstGeom prst="rect">
            <a:avLst/>
          </a:prstGeom>
          <a:noFill/>
          <a:ln w="9525">
            <a:noFill/>
            <a:miter lim="800000"/>
            <a:headEnd/>
            <a:tailEnd/>
          </a:ln>
        </p:spPr>
        <p:txBody>
          <a:bodyPr>
            <a:spAutoFit/>
          </a:bodyPr>
          <a:lstStyle/>
          <a:p>
            <a:pPr>
              <a:spcBef>
                <a:spcPct val="50000"/>
              </a:spcBef>
            </a:pPr>
            <a:endParaRPr lang="ru-RU" sz="2400">
              <a:latin typeface="Times New Roman" pitchFamily="18" charset="0"/>
            </a:endParaRPr>
          </a:p>
        </p:txBody>
      </p:sp>
      <p:sp>
        <p:nvSpPr>
          <p:cNvPr id="19471" name="Text Box 15"/>
          <p:cNvSpPr txBox="1">
            <a:spLocks noChangeArrowheads="1"/>
          </p:cNvSpPr>
          <p:nvPr/>
        </p:nvSpPr>
        <p:spPr bwMode="auto">
          <a:xfrm>
            <a:off x="5029200" y="2133600"/>
            <a:ext cx="3276600" cy="3821113"/>
          </a:xfrm>
          <a:prstGeom prst="rect">
            <a:avLst/>
          </a:prstGeom>
          <a:noFill/>
          <a:ln w="9525">
            <a:noFill/>
            <a:miter lim="800000"/>
            <a:headEnd/>
            <a:tailEnd/>
          </a:ln>
        </p:spPr>
        <p:txBody>
          <a:bodyPr>
            <a:spAutoFit/>
          </a:bodyPr>
          <a:lstStyle/>
          <a:p>
            <a:pPr algn="ctr">
              <a:lnSpc>
                <a:spcPct val="50000"/>
              </a:lnSpc>
              <a:spcBef>
                <a:spcPct val="50000"/>
              </a:spcBef>
            </a:pPr>
            <a:r>
              <a:rPr lang="ru-RU" b="1">
                <a:latin typeface="Times New Roman" pitchFamily="18" charset="0"/>
              </a:rPr>
              <a:t>произвольные риски</a:t>
            </a:r>
          </a:p>
          <a:p>
            <a:pPr algn="ctr">
              <a:lnSpc>
                <a:spcPct val="50000"/>
              </a:lnSpc>
              <a:spcBef>
                <a:spcPct val="50000"/>
              </a:spcBef>
            </a:pPr>
            <a:endParaRPr lang="ru-RU" b="1">
              <a:latin typeface="Times New Roman" pitchFamily="18" charset="0"/>
            </a:endParaRPr>
          </a:p>
          <a:p>
            <a:pPr algn="ctr">
              <a:lnSpc>
                <a:spcPct val="50000"/>
              </a:lnSpc>
              <a:spcBef>
                <a:spcPct val="50000"/>
              </a:spcBef>
            </a:pPr>
            <a:endParaRPr lang="ru-RU" b="1">
              <a:latin typeface="Times New Roman" pitchFamily="18" charset="0"/>
            </a:endParaRPr>
          </a:p>
          <a:p>
            <a:pPr algn="ctr">
              <a:lnSpc>
                <a:spcPct val="50000"/>
              </a:lnSpc>
              <a:spcBef>
                <a:spcPct val="50000"/>
              </a:spcBef>
            </a:pPr>
            <a:endParaRPr lang="ru-RU" b="1">
              <a:latin typeface="Times New Roman" pitchFamily="18" charset="0"/>
            </a:endParaRPr>
          </a:p>
          <a:p>
            <a:pPr algn="r">
              <a:lnSpc>
                <a:spcPct val="50000"/>
              </a:lnSpc>
              <a:spcBef>
                <a:spcPct val="50000"/>
              </a:spcBef>
            </a:pPr>
            <a:r>
              <a:rPr lang="ru-RU">
                <a:latin typeface="Times New Roman" pitchFamily="18" charset="0"/>
              </a:rPr>
              <a:t>Смертность при авариях среди мотоциклистов</a:t>
            </a:r>
          </a:p>
          <a:p>
            <a:pPr algn="r">
              <a:lnSpc>
                <a:spcPct val="50000"/>
              </a:lnSpc>
              <a:spcBef>
                <a:spcPct val="50000"/>
              </a:spcBef>
            </a:pPr>
            <a:endParaRPr lang="ru-RU">
              <a:latin typeface="Times New Roman" pitchFamily="18" charset="0"/>
            </a:endParaRPr>
          </a:p>
          <a:p>
            <a:pPr algn="r">
              <a:lnSpc>
                <a:spcPct val="50000"/>
              </a:lnSpc>
              <a:spcBef>
                <a:spcPct val="50000"/>
              </a:spcBef>
            </a:pPr>
            <a:r>
              <a:rPr lang="ru-RU">
                <a:latin typeface="Times New Roman" pitchFamily="18" charset="0"/>
              </a:rPr>
              <a:t>Смертность при курении более одной пачки сигарет в день</a:t>
            </a:r>
          </a:p>
          <a:p>
            <a:pPr algn="r">
              <a:lnSpc>
                <a:spcPct val="50000"/>
              </a:lnSpc>
              <a:spcBef>
                <a:spcPct val="50000"/>
              </a:spcBef>
            </a:pPr>
            <a:endParaRPr lang="ru-RU">
              <a:latin typeface="Times New Roman" pitchFamily="18" charset="0"/>
            </a:endParaRPr>
          </a:p>
          <a:p>
            <a:pPr algn="r">
              <a:lnSpc>
                <a:spcPct val="50000"/>
              </a:lnSpc>
              <a:spcBef>
                <a:spcPct val="50000"/>
              </a:spcBef>
            </a:pPr>
            <a:endParaRPr lang="ru-RU">
              <a:latin typeface="Times New Roman" pitchFamily="18" charset="0"/>
            </a:endParaRPr>
          </a:p>
          <a:p>
            <a:pPr algn="r">
              <a:lnSpc>
                <a:spcPct val="50000"/>
              </a:lnSpc>
              <a:spcBef>
                <a:spcPct val="50000"/>
              </a:spcBef>
            </a:pPr>
            <a:endParaRPr lang="ru-RU">
              <a:latin typeface="Times New Roman" pitchFamily="18" charset="0"/>
            </a:endParaRPr>
          </a:p>
          <a:p>
            <a:pPr algn="r">
              <a:lnSpc>
                <a:spcPct val="50000"/>
              </a:lnSpc>
              <a:spcBef>
                <a:spcPct val="50000"/>
              </a:spcBef>
            </a:pPr>
            <a:r>
              <a:rPr lang="ru-RU">
                <a:latin typeface="Times New Roman" pitchFamily="18" charset="0"/>
              </a:rPr>
              <a:t>Материнская смертность</a:t>
            </a:r>
          </a:p>
          <a:p>
            <a:pPr algn="r">
              <a:lnSpc>
                <a:spcPct val="50000"/>
              </a:lnSpc>
              <a:spcBef>
                <a:spcPct val="50000"/>
              </a:spcBef>
            </a:pPr>
            <a:r>
              <a:rPr lang="ru-RU">
                <a:latin typeface="Times New Roman" pitchFamily="18" charset="0"/>
              </a:rPr>
              <a:t>Смертность среди футболистов</a:t>
            </a:r>
            <a:endParaRPr lang="en-US">
              <a:latin typeface="Times New Roman" pitchFamily="18" charset="0"/>
            </a:endParaRPr>
          </a:p>
        </p:txBody>
      </p:sp>
      <p:sp>
        <p:nvSpPr>
          <p:cNvPr id="19472" name="AutoShape 16"/>
          <p:cNvSpPr>
            <a:spLocks noChangeArrowheads="1"/>
          </p:cNvSpPr>
          <p:nvPr/>
        </p:nvSpPr>
        <p:spPr bwMode="auto">
          <a:xfrm>
            <a:off x="4724400" y="3276600"/>
            <a:ext cx="381000" cy="76200"/>
          </a:xfrm>
          <a:prstGeom prst="leftArrow">
            <a:avLst>
              <a:gd name="adj1" fmla="val 50000"/>
              <a:gd name="adj2" fmla="val 125000"/>
            </a:avLst>
          </a:prstGeom>
          <a:solidFill>
            <a:schemeClr val="accent1"/>
          </a:solidFill>
          <a:ln w="9525">
            <a:solidFill>
              <a:schemeClr val="tx1"/>
            </a:solidFill>
            <a:miter lim="800000"/>
            <a:headEnd/>
            <a:tailEnd/>
          </a:ln>
        </p:spPr>
        <p:txBody>
          <a:bodyPr wrap="none" anchor="ctr"/>
          <a:lstStyle/>
          <a:p>
            <a:endParaRPr lang="ru-RU"/>
          </a:p>
        </p:txBody>
      </p:sp>
      <p:sp>
        <p:nvSpPr>
          <p:cNvPr id="19473" name="AutoShape 17"/>
          <p:cNvSpPr>
            <a:spLocks noChangeArrowheads="1"/>
          </p:cNvSpPr>
          <p:nvPr/>
        </p:nvSpPr>
        <p:spPr bwMode="auto">
          <a:xfrm>
            <a:off x="4724400" y="3962400"/>
            <a:ext cx="381000" cy="76200"/>
          </a:xfrm>
          <a:prstGeom prst="leftArrow">
            <a:avLst>
              <a:gd name="adj1" fmla="val 50000"/>
              <a:gd name="adj2" fmla="val 125000"/>
            </a:avLst>
          </a:prstGeom>
          <a:solidFill>
            <a:schemeClr val="accent1"/>
          </a:solidFill>
          <a:ln w="9525">
            <a:solidFill>
              <a:schemeClr val="tx1"/>
            </a:solidFill>
            <a:miter lim="800000"/>
            <a:headEnd/>
            <a:tailEnd/>
          </a:ln>
        </p:spPr>
        <p:txBody>
          <a:bodyPr wrap="none" anchor="ctr"/>
          <a:lstStyle/>
          <a:p>
            <a:endParaRPr lang="ru-RU"/>
          </a:p>
        </p:txBody>
      </p:sp>
      <p:sp>
        <p:nvSpPr>
          <p:cNvPr id="19474" name="AutoShape 18"/>
          <p:cNvSpPr>
            <a:spLocks noChangeArrowheads="1"/>
          </p:cNvSpPr>
          <p:nvPr/>
        </p:nvSpPr>
        <p:spPr bwMode="auto">
          <a:xfrm>
            <a:off x="4724400" y="5181600"/>
            <a:ext cx="381000" cy="76200"/>
          </a:xfrm>
          <a:prstGeom prst="leftArrow">
            <a:avLst>
              <a:gd name="adj1" fmla="val 50000"/>
              <a:gd name="adj2" fmla="val 125000"/>
            </a:avLst>
          </a:prstGeom>
          <a:solidFill>
            <a:schemeClr val="accent1"/>
          </a:solidFill>
          <a:ln w="9525">
            <a:solidFill>
              <a:schemeClr val="tx1"/>
            </a:solidFill>
            <a:miter lim="800000"/>
            <a:headEnd/>
            <a:tailEnd/>
          </a:ln>
        </p:spPr>
        <p:txBody>
          <a:bodyPr wrap="none" anchor="ctr"/>
          <a:lstStyle/>
          <a:p>
            <a:endParaRPr lang="ru-RU"/>
          </a:p>
        </p:txBody>
      </p:sp>
      <p:sp>
        <p:nvSpPr>
          <p:cNvPr id="19475" name="AutoShape 19"/>
          <p:cNvSpPr>
            <a:spLocks noChangeArrowheads="1"/>
          </p:cNvSpPr>
          <p:nvPr/>
        </p:nvSpPr>
        <p:spPr bwMode="auto">
          <a:xfrm>
            <a:off x="4724400" y="5486400"/>
            <a:ext cx="381000" cy="76200"/>
          </a:xfrm>
          <a:prstGeom prst="leftArrow">
            <a:avLst>
              <a:gd name="adj1" fmla="val 50000"/>
              <a:gd name="adj2" fmla="val 125000"/>
            </a:avLst>
          </a:prstGeom>
          <a:solidFill>
            <a:schemeClr val="accent1"/>
          </a:solidFill>
          <a:ln w="9525">
            <a:solidFill>
              <a:schemeClr val="tx1"/>
            </a:solidFill>
            <a:miter lim="800000"/>
            <a:headEnd/>
            <a:tailEnd/>
          </a:ln>
        </p:spPr>
        <p:txBody>
          <a:bodyPr wrap="none" anchor="ctr"/>
          <a:lstStyle/>
          <a:p>
            <a:endParaRPr lang="ru-RU"/>
          </a:p>
        </p:txBody>
      </p:sp>
      <p:sp>
        <p:nvSpPr>
          <p:cNvPr id="19476" name="Text Box 20"/>
          <p:cNvSpPr txBox="1">
            <a:spLocks noChangeArrowheads="1"/>
          </p:cNvSpPr>
          <p:nvPr/>
        </p:nvSpPr>
        <p:spPr bwMode="auto">
          <a:xfrm>
            <a:off x="4572000" y="6172200"/>
            <a:ext cx="4038600" cy="581025"/>
          </a:xfrm>
          <a:prstGeom prst="rect">
            <a:avLst/>
          </a:prstGeom>
          <a:noFill/>
          <a:ln w="9525">
            <a:noFill/>
            <a:miter lim="800000"/>
            <a:headEnd/>
            <a:tailEnd/>
          </a:ln>
        </p:spPr>
        <p:txBody>
          <a:bodyPr>
            <a:spAutoFit/>
          </a:bodyPr>
          <a:lstStyle/>
          <a:p>
            <a:pPr>
              <a:spcBef>
                <a:spcPct val="50000"/>
              </a:spcBef>
            </a:pPr>
            <a:r>
              <a:rPr lang="ru-RU" sz="1600">
                <a:latin typeface="Times New Roman" pitchFamily="18" charset="0"/>
              </a:rPr>
              <a:t>* - Риск летального исхода при заражении</a:t>
            </a:r>
            <a:endParaRPr lang="en-US" sz="1600">
              <a:latin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idx="4294967295"/>
          </p:nvPr>
        </p:nvSpPr>
        <p:spPr>
          <a:xfrm>
            <a:off x="179388" y="0"/>
            <a:ext cx="8715375" cy="785813"/>
          </a:xfrm>
        </p:spPr>
        <p:txBody>
          <a:bodyPr/>
          <a:lstStyle/>
          <a:p>
            <a:pPr marL="53975" eaLnBrk="1" hangingPunct="1"/>
            <a:r>
              <a:rPr lang="ru-RU" sz="3200" b="1" smtClean="0">
                <a:solidFill>
                  <a:srgbClr val="002060"/>
                </a:solidFill>
              </a:rPr>
              <a:t>Польза-риск вакцинации</a:t>
            </a:r>
          </a:p>
        </p:txBody>
      </p:sp>
      <p:graphicFrame>
        <p:nvGraphicFramePr>
          <p:cNvPr id="338947" name="Group 3"/>
          <p:cNvGraphicFramePr>
            <a:graphicFrameLocks noGrp="1"/>
          </p:cNvGraphicFramePr>
          <p:nvPr>
            <p:ph idx="4294967295"/>
          </p:nvPr>
        </p:nvGraphicFramePr>
        <p:xfrm>
          <a:off x="71438" y="788988"/>
          <a:ext cx="9072562" cy="5660327"/>
        </p:xfrm>
        <a:graphic>
          <a:graphicData uri="http://schemas.openxmlformats.org/drawingml/2006/table">
            <a:tbl>
              <a:tblPr/>
              <a:tblGrid>
                <a:gridCol w="1979612"/>
                <a:gridCol w="4033838"/>
                <a:gridCol w="3059112"/>
              </a:tblGrid>
              <a:tr h="71755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ru-RU" sz="2000" b="0" i="0" u="none" strike="noStrike" cap="none" normalizeH="0" baseline="0" smtClean="0">
                          <a:ln>
                            <a:noFill/>
                          </a:ln>
                          <a:solidFill>
                            <a:schemeClr val="tx1"/>
                          </a:solidFill>
                          <a:effectLst/>
                          <a:latin typeface="Arial" pitchFamily="34" charset="0"/>
                          <a:cs typeface="Arial" pitchFamily="34" charset="0"/>
                        </a:rPr>
                        <a:t>Заболевание</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ru-RU" sz="2000" b="0" i="0" u="none" strike="noStrike" cap="none" normalizeH="0" baseline="0" smtClean="0">
                          <a:ln>
                            <a:noFill/>
                          </a:ln>
                          <a:solidFill>
                            <a:schemeClr val="tx1"/>
                          </a:solidFill>
                          <a:effectLst/>
                          <a:latin typeface="Arial" pitchFamily="34" charset="0"/>
                          <a:cs typeface="Arial" pitchFamily="34" charset="0"/>
                        </a:rPr>
                        <a:t>Осложнения при заболевании</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ru-RU" sz="2000" b="0" i="0" u="none" strike="noStrike" cap="none" normalizeH="0" baseline="0" smtClean="0">
                          <a:ln>
                            <a:noFill/>
                          </a:ln>
                          <a:solidFill>
                            <a:schemeClr val="tx1"/>
                          </a:solidFill>
                          <a:effectLst/>
                          <a:latin typeface="Arial" pitchFamily="34" charset="0"/>
                          <a:cs typeface="Arial" pitchFamily="34" charset="0"/>
                        </a:rPr>
                        <a:t>Осложнения после прививки</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82638">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ru-RU" sz="1800" b="0" i="0" u="none" strike="noStrike" cap="none" normalizeH="0" baseline="0" smtClean="0">
                          <a:ln>
                            <a:noFill/>
                          </a:ln>
                          <a:solidFill>
                            <a:schemeClr val="tx1"/>
                          </a:solidFill>
                          <a:effectLst/>
                          <a:latin typeface="Arial" pitchFamily="34" charset="0"/>
                          <a:cs typeface="Arial" pitchFamily="34" charset="0"/>
                        </a:rPr>
                        <a:t>Столбняк</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ru-RU" sz="1600" b="0" i="0" u="none" strike="noStrike" cap="none" normalizeH="0" baseline="0" smtClean="0">
                          <a:ln>
                            <a:noFill/>
                          </a:ln>
                          <a:solidFill>
                            <a:schemeClr val="tx1"/>
                          </a:solidFill>
                          <a:effectLst/>
                          <a:latin typeface="Arial" pitchFamily="34" charset="0"/>
                          <a:cs typeface="Arial" pitchFamily="34" charset="0"/>
                        </a:rPr>
                        <a:t>Летальность – 25-70 %</a:t>
                      </a:r>
                    </a:p>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ru-RU" sz="1600" b="0" i="0" u="none" strike="noStrike" cap="none" normalizeH="0" baseline="0" smtClean="0">
                          <a:ln>
                            <a:noFill/>
                          </a:ln>
                          <a:solidFill>
                            <a:schemeClr val="tx1"/>
                          </a:solidFill>
                          <a:effectLst/>
                          <a:latin typeface="Arial" pitchFamily="34" charset="0"/>
                          <a:cs typeface="Arial" pitchFamily="34" charset="0"/>
                        </a:rPr>
                        <a:t>Осложнения ранние и поздние очень часто</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ru-RU" sz="1600" b="0" i="0" u="none" strike="noStrike" cap="none" normalizeH="0" baseline="0" smtClean="0">
                          <a:ln>
                            <a:noFill/>
                          </a:ln>
                          <a:solidFill>
                            <a:schemeClr val="tx1"/>
                          </a:solidFill>
                          <a:effectLst/>
                          <a:latin typeface="Arial" pitchFamily="34" charset="0"/>
                          <a:cs typeface="Arial" pitchFamily="34" charset="0"/>
                        </a:rPr>
                        <a:t>В 5% случаев - температура до 38, кашель, в 11% - местные</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00125">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ru-RU" sz="1800" b="0" i="0" u="none" strike="noStrike" cap="none" normalizeH="0" baseline="0" smtClean="0">
                          <a:ln>
                            <a:noFill/>
                          </a:ln>
                          <a:solidFill>
                            <a:schemeClr val="tx1"/>
                          </a:solidFill>
                          <a:effectLst/>
                          <a:latin typeface="Arial" pitchFamily="34" charset="0"/>
                          <a:cs typeface="Arial" pitchFamily="34" charset="0"/>
                        </a:rPr>
                        <a:t>Дифтерия</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ru-RU" sz="1600" b="0" i="0" u="none" strike="noStrike" cap="none" normalizeH="0" baseline="0" smtClean="0">
                          <a:ln>
                            <a:noFill/>
                          </a:ln>
                          <a:solidFill>
                            <a:schemeClr val="tx1"/>
                          </a:solidFill>
                          <a:effectLst/>
                          <a:latin typeface="Arial" pitchFamily="34" charset="0"/>
                          <a:cs typeface="Arial" pitchFamily="34" charset="0"/>
                        </a:rPr>
                        <a:t>Летальность – более 30% при токсических формах</a:t>
                      </a:r>
                    </a:p>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ru-RU" sz="1600" b="0" i="0" u="none" strike="noStrike" cap="none" normalizeH="0" baseline="0" smtClean="0">
                          <a:ln>
                            <a:noFill/>
                          </a:ln>
                          <a:solidFill>
                            <a:schemeClr val="tx1"/>
                          </a:solidFill>
                          <a:effectLst/>
                          <a:latin typeface="Arial" pitchFamily="34" charset="0"/>
                          <a:cs typeface="Arial" pitchFamily="34" charset="0"/>
                        </a:rPr>
                        <a:t>Осложнения: поражение сердца до 60%, поражение нервной системы до 75%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ru-RU" sz="1600" b="0" i="0" u="none" strike="noStrike" cap="none" normalizeH="0" baseline="0" smtClean="0">
                          <a:ln>
                            <a:noFill/>
                          </a:ln>
                          <a:solidFill>
                            <a:schemeClr val="tx1"/>
                          </a:solidFill>
                          <a:effectLst/>
                          <a:latin typeface="Arial" pitchFamily="34" charset="0"/>
                          <a:cs typeface="Arial" pitchFamily="34" charset="0"/>
                        </a:rPr>
                        <a:t>В 5% случаев - повышение температуры до 38, кашель, в 11% - местные</a:t>
                      </a:r>
                      <a:endParaRPr kumimoji="0" lang="ru-RU" sz="36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39913">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ru-RU" sz="1800" b="0" i="0" u="none" strike="noStrike" cap="none" normalizeH="0" baseline="0" smtClean="0">
                          <a:ln>
                            <a:noFill/>
                          </a:ln>
                          <a:solidFill>
                            <a:schemeClr val="tx1"/>
                          </a:solidFill>
                          <a:effectLst/>
                          <a:latin typeface="Arial" pitchFamily="34" charset="0"/>
                          <a:cs typeface="Arial" pitchFamily="34" charset="0"/>
                        </a:rPr>
                        <a:t>Коклюш</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ru-RU" sz="1600" b="0" i="0" u="none" strike="noStrike" cap="none" normalizeH="0" baseline="0" smtClean="0">
                          <a:ln>
                            <a:noFill/>
                          </a:ln>
                          <a:solidFill>
                            <a:schemeClr val="tx1"/>
                          </a:solidFill>
                          <a:effectLst/>
                          <a:latin typeface="Arial" pitchFamily="34" charset="0"/>
                          <a:cs typeface="Arial" pitchFamily="34" charset="0"/>
                        </a:rPr>
                        <a:t>Летальность – 0,25-4%</a:t>
                      </a:r>
                    </a:p>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ru-RU" sz="1600" b="0" i="0" u="none" strike="noStrike" cap="none" normalizeH="0" baseline="0" smtClean="0">
                          <a:ln>
                            <a:noFill/>
                          </a:ln>
                          <a:solidFill>
                            <a:schemeClr val="tx1"/>
                          </a:solidFill>
                          <a:effectLst/>
                          <a:latin typeface="Arial" pitchFamily="34" charset="0"/>
                          <a:cs typeface="Arial" pitchFamily="34" charset="0"/>
                        </a:rPr>
                        <a:t>Пневмония – 20% </a:t>
                      </a:r>
                    </a:p>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ru-RU" sz="1600" b="0" i="0" u="none" strike="noStrike" cap="none" normalizeH="0" baseline="0" smtClean="0">
                          <a:ln>
                            <a:noFill/>
                          </a:ln>
                          <a:solidFill>
                            <a:schemeClr val="tx1"/>
                          </a:solidFill>
                          <a:effectLst/>
                          <a:latin typeface="Arial" pitchFamily="34" charset="0"/>
                          <a:cs typeface="Arial" pitchFamily="34" charset="0"/>
                        </a:rPr>
                        <a:t>Затяжные  пневмонии и хвзл – 14,2%</a:t>
                      </a:r>
                    </a:p>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ru-RU" sz="1600" b="0" i="0" u="none" strike="noStrike" cap="none" normalizeH="0" baseline="0" smtClean="0">
                          <a:ln>
                            <a:noFill/>
                          </a:ln>
                          <a:solidFill>
                            <a:schemeClr val="tx1"/>
                          </a:solidFill>
                          <a:effectLst/>
                          <a:latin typeface="Arial" pitchFamily="34" charset="0"/>
                          <a:cs typeface="Arial" pitchFamily="34" charset="0"/>
                        </a:rPr>
                        <a:t>Апноэ – до 10%</a:t>
                      </a:r>
                    </a:p>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ru-RU" sz="1600" b="0" i="0" u="none" strike="noStrike" cap="none" normalizeH="0" baseline="0" smtClean="0">
                          <a:ln>
                            <a:noFill/>
                          </a:ln>
                          <a:solidFill>
                            <a:schemeClr val="tx1"/>
                          </a:solidFill>
                          <a:effectLst/>
                          <a:latin typeface="Arial" pitchFamily="34" charset="0"/>
                          <a:cs typeface="Arial" pitchFamily="34" charset="0"/>
                        </a:rPr>
                        <a:t>Поражение нервной системы – 0,7-76%</a:t>
                      </a:r>
                    </a:p>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ru-RU" sz="1600" b="0" i="0" u="none" strike="noStrike" cap="none" normalizeH="0" baseline="0" smtClean="0">
                          <a:ln>
                            <a:noFill/>
                          </a:ln>
                          <a:solidFill>
                            <a:schemeClr val="tx1"/>
                          </a:solidFill>
                          <a:effectLst/>
                          <a:latin typeface="Arial" pitchFamily="34" charset="0"/>
                          <a:cs typeface="Arial" pitchFamily="34" charset="0"/>
                        </a:rPr>
                        <a:t>Геморрагический синдром – 3,4%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ru-RU" sz="1600" b="0" i="0" u="none" strike="noStrike" cap="none" normalizeH="0" baseline="0" smtClean="0">
                          <a:ln>
                            <a:noFill/>
                          </a:ln>
                          <a:solidFill>
                            <a:schemeClr val="tx1"/>
                          </a:solidFill>
                          <a:effectLst/>
                          <a:latin typeface="Arial" pitchFamily="34" charset="0"/>
                          <a:cs typeface="Arial" pitchFamily="34" charset="0"/>
                        </a:rPr>
                        <a:t>Тяжелые реакции менее 0,1%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25488">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ru-RU" sz="1800" b="0" i="0" u="none" strike="noStrike" cap="none" normalizeH="0" baseline="0" smtClean="0">
                          <a:ln>
                            <a:noFill/>
                          </a:ln>
                          <a:solidFill>
                            <a:schemeClr val="tx1"/>
                          </a:solidFill>
                          <a:effectLst/>
                          <a:latin typeface="Arial" pitchFamily="34" charset="0"/>
                          <a:cs typeface="Arial" pitchFamily="34" charset="0"/>
                        </a:rPr>
                        <a:t>Полиомиелит</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ru-RU" sz="1600" b="0" i="0" u="none" strike="noStrike" cap="none" normalizeH="0" baseline="0" smtClean="0">
                          <a:ln>
                            <a:noFill/>
                          </a:ln>
                          <a:solidFill>
                            <a:schemeClr val="tx1"/>
                          </a:solidFill>
                          <a:effectLst/>
                          <a:latin typeface="Arial" pitchFamily="34" charset="0"/>
                          <a:cs typeface="Arial" pitchFamily="34" charset="0"/>
                        </a:rPr>
                        <a:t>Летальность -4,54% (Чечня, 1995 г.)</a:t>
                      </a:r>
                    </a:p>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ru-RU" sz="1600" b="0" i="0" u="none" strike="noStrike" cap="none" normalizeH="0" baseline="0" smtClean="0">
                          <a:ln>
                            <a:noFill/>
                          </a:ln>
                          <a:solidFill>
                            <a:schemeClr val="tx1"/>
                          </a:solidFill>
                          <a:effectLst/>
                          <a:latin typeface="Arial" pitchFamily="34" charset="0"/>
                          <a:cs typeface="Arial" pitchFamily="34" charset="0"/>
                        </a:rPr>
                        <a:t>Остаточные явления – 100%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ru-RU" sz="1600" b="0" i="0" u="none" strike="noStrike" cap="none" normalizeH="0" baseline="0" smtClean="0">
                          <a:ln>
                            <a:noFill/>
                          </a:ln>
                          <a:solidFill>
                            <a:schemeClr val="tx1"/>
                          </a:solidFill>
                          <a:effectLst/>
                          <a:latin typeface="Arial" pitchFamily="34" charset="0"/>
                          <a:cs typeface="Arial" pitchFamily="34" charset="0"/>
                        </a:rPr>
                        <a:t>ВАПП – 1: 1 000 000 доз</a:t>
                      </a:r>
                    </a:p>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ru-RU" sz="1600" b="0" i="0" u="none" strike="noStrike" cap="none" normalizeH="0" baseline="0" smtClean="0">
                          <a:ln>
                            <a:noFill/>
                          </a:ln>
                          <a:solidFill>
                            <a:schemeClr val="tx1"/>
                          </a:solidFill>
                          <a:effectLst/>
                          <a:latin typeface="Arial" pitchFamily="34" charset="0"/>
                          <a:cs typeface="Arial" pitchFamily="34" charset="0"/>
                        </a:rPr>
                        <a:t>ИПВ – осложнений практически нет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41016" name="Group 24"/>
          <p:cNvGraphicFramePr>
            <a:graphicFrameLocks noGrp="1"/>
          </p:cNvGraphicFramePr>
          <p:nvPr/>
        </p:nvGraphicFramePr>
        <p:xfrm>
          <a:off x="214313" y="0"/>
          <a:ext cx="8929687" cy="6278880"/>
        </p:xfrm>
        <a:graphic>
          <a:graphicData uri="http://schemas.openxmlformats.org/drawingml/2006/table">
            <a:tbl>
              <a:tblPr/>
              <a:tblGrid>
                <a:gridCol w="1477962"/>
                <a:gridCol w="4319588"/>
                <a:gridCol w="3132137"/>
              </a:tblGrid>
              <a:tr h="1844675">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ru-RU" sz="2000" b="0" i="0" u="none" strike="noStrike" cap="none" normalizeH="0" baseline="0" smtClean="0">
                          <a:ln>
                            <a:noFill/>
                          </a:ln>
                          <a:solidFill>
                            <a:schemeClr val="tx1"/>
                          </a:solidFill>
                          <a:effectLst/>
                          <a:latin typeface="Arial" pitchFamily="34" charset="0"/>
                          <a:cs typeface="Arial" pitchFamily="34" charset="0"/>
                        </a:rPr>
                        <a:t>Корь</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ru-RU" sz="2000" b="0" i="0" u="none" strike="noStrike" cap="none" normalizeH="0" baseline="0" smtClean="0">
                          <a:ln>
                            <a:noFill/>
                          </a:ln>
                          <a:solidFill>
                            <a:schemeClr val="tx1"/>
                          </a:solidFill>
                          <a:effectLst/>
                          <a:latin typeface="Arial" pitchFamily="34" charset="0"/>
                          <a:cs typeface="Arial" pitchFamily="34" charset="0"/>
                        </a:rPr>
                        <a:t>Летальность – от 0,3% (США) до 10% (развивающиеся страны)</a:t>
                      </a:r>
                    </a:p>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ru-RU" sz="2000" b="0" i="0" u="none" strike="noStrike" cap="none" normalizeH="0" baseline="0" smtClean="0">
                          <a:ln>
                            <a:noFill/>
                          </a:ln>
                          <a:solidFill>
                            <a:schemeClr val="tx1"/>
                          </a:solidFill>
                          <a:effectLst/>
                          <a:latin typeface="Arial" pitchFamily="34" charset="0"/>
                          <a:cs typeface="Arial" pitchFamily="34" charset="0"/>
                        </a:rPr>
                        <a:t>Поражение легких – 38%</a:t>
                      </a:r>
                    </a:p>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ru-RU" sz="2000" b="0" i="0" u="none" strike="noStrike" cap="none" normalizeH="0" baseline="0" smtClean="0">
                          <a:ln>
                            <a:noFill/>
                          </a:ln>
                          <a:solidFill>
                            <a:schemeClr val="tx1"/>
                          </a:solidFill>
                          <a:effectLst/>
                          <a:latin typeface="Arial" pitchFamily="34" charset="0"/>
                          <a:cs typeface="Arial" pitchFamily="34" charset="0"/>
                        </a:rPr>
                        <a:t>Энцефалит –1 :1000</a:t>
                      </a:r>
                    </a:p>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ru-RU" sz="2000" b="0" i="0" u="none" strike="noStrike" cap="none" normalizeH="0" baseline="0" smtClean="0">
                          <a:ln>
                            <a:noFill/>
                          </a:ln>
                          <a:solidFill>
                            <a:schemeClr val="tx1"/>
                          </a:solidFill>
                          <a:effectLst/>
                          <a:latin typeface="Arial" pitchFamily="34" charset="0"/>
                          <a:cs typeface="Arial" pitchFamily="34" charset="0"/>
                        </a:rPr>
                        <a:t>ПСПЭ – 5-6:1000000 (по другим данным 1:8000)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ru-RU" sz="2000" b="0" i="0" u="none" strike="noStrike" cap="none" normalizeH="0" baseline="0" smtClean="0">
                          <a:ln>
                            <a:noFill/>
                          </a:ln>
                          <a:solidFill>
                            <a:schemeClr val="tx1"/>
                          </a:solidFill>
                          <a:effectLst/>
                          <a:latin typeface="Arial" pitchFamily="34" charset="0"/>
                          <a:cs typeface="Arial" pitchFamily="34" charset="0"/>
                        </a:rPr>
                        <a:t>Энцефалит  менее 1:1000 000</a:t>
                      </a:r>
                    </a:p>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ru-RU" sz="2000" b="0" i="0" u="none" strike="noStrike" cap="none" normalizeH="0" baseline="0" smtClean="0">
                          <a:ln>
                            <a:noFill/>
                          </a:ln>
                          <a:solidFill>
                            <a:schemeClr val="tx1"/>
                          </a:solidFill>
                          <a:effectLst/>
                          <a:latin typeface="Arial" pitchFamily="34" charset="0"/>
                          <a:cs typeface="Arial" pitchFamily="34" charset="0"/>
                        </a:rPr>
                        <a:t> Тромбоцитопения 1:300 000</a:t>
                      </a:r>
                    </a:p>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ru-RU" sz="20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44588">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ru-RU" sz="2000" b="0" i="0" u="none" strike="noStrike" cap="none" normalizeH="0" baseline="0" smtClean="0">
                          <a:ln>
                            <a:noFill/>
                          </a:ln>
                          <a:solidFill>
                            <a:schemeClr val="tx1"/>
                          </a:solidFill>
                          <a:effectLst/>
                          <a:latin typeface="Arial" pitchFamily="34" charset="0"/>
                          <a:cs typeface="Arial" pitchFamily="34" charset="0"/>
                        </a:rPr>
                        <a:t>Краснуха</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ru-RU" sz="2000" b="0" i="0" u="none" strike="noStrike" cap="none" normalizeH="0" baseline="0" smtClean="0">
                          <a:ln>
                            <a:noFill/>
                          </a:ln>
                          <a:solidFill>
                            <a:schemeClr val="tx1"/>
                          </a:solidFill>
                          <a:effectLst/>
                          <a:latin typeface="Arial" pitchFamily="34" charset="0"/>
                          <a:cs typeface="Arial" pitchFamily="34" charset="0"/>
                        </a:rPr>
                        <a:t>Энцефалит – 0,2-0,3% </a:t>
                      </a:r>
                    </a:p>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ru-RU" sz="2000" b="0" i="0" u="none" strike="noStrike" cap="none" normalizeH="0" baseline="0" smtClean="0">
                          <a:ln>
                            <a:noFill/>
                          </a:ln>
                          <a:solidFill>
                            <a:schemeClr val="tx1"/>
                          </a:solidFill>
                          <a:effectLst/>
                          <a:latin typeface="Arial" pitchFamily="34" charset="0"/>
                          <a:cs typeface="Arial" pitchFamily="34" charset="0"/>
                        </a:rPr>
                        <a:t>Артриты – около 50%</a:t>
                      </a:r>
                    </a:p>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ru-RU" sz="2000" b="0" i="0" u="none" strike="noStrike" cap="none" normalizeH="0" baseline="0" smtClean="0">
                          <a:ln>
                            <a:noFill/>
                          </a:ln>
                          <a:solidFill>
                            <a:schemeClr val="tx1"/>
                          </a:solidFill>
                          <a:effectLst/>
                          <a:latin typeface="Arial" pitchFamily="34" charset="0"/>
                          <a:cs typeface="Arial" pitchFamily="34" charset="0"/>
                        </a:rPr>
                        <a:t>СВК у 15,9 - 59%, самопроизвольные аборты  -40%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ru-RU" sz="2000" b="0" i="0" u="none" strike="noStrike" cap="none" normalizeH="0" baseline="0" smtClean="0">
                          <a:ln>
                            <a:noFill/>
                          </a:ln>
                          <a:solidFill>
                            <a:schemeClr val="tx1"/>
                          </a:solidFill>
                          <a:effectLst/>
                          <a:latin typeface="Arial" pitchFamily="34" charset="0"/>
                          <a:cs typeface="Arial" pitchFamily="34" charset="0"/>
                        </a:rPr>
                        <a:t>Тромбоцитопения 1:300 000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92213">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ru-RU" sz="2000" b="0" i="0" u="none" strike="noStrike" cap="none" normalizeH="0" baseline="0" smtClean="0">
                          <a:ln>
                            <a:noFill/>
                          </a:ln>
                          <a:solidFill>
                            <a:schemeClr val="tx1"/>
                          </a:solidFill>
                          <a:effectLst/>
                          <a:latin typeface="Arial" pitchFamily="34" charset="0"/>
                          <a:cs typeface="Arial" pitchFamily="34" charset="0"/>
                        </a:rPr>
                        <a:t>Паротит</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ru-RU" sz="2000" b="0" i="0" u="none" strike="noStrike" cap="none" normalizeH="0" baseline="0" smtClean="0">
                          <a:ln>
                            <a:noFill/>
                          </a:ln>
                          <a:solidFill>
                            <a:schemeClr val="tx1"/>
                          </a:solidFill>
                          <a:effectLst/>
                          <a:latin typeface="Arial" pitchFamily="34" charset="0"/>
                          <a:cs typeface="Arial" pitchFamily="34" charset="0"/>
                        </a:rPr>
                        <a:t>Летальность минимальная</a:t>
                      </a:r>
                    </a:p>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ru-RU" sz="2000" b="0" i="0" u="none" strike="noStrike" cap="none" normalizeH="0" baseline="0" smtClean="0">
                          <a:ln>
                            <a:noFill/>
                          </a:ln>
                          <a:solidFill>
                            <a:schemeClr val="tx1"/>
                          </a:solidFill>
                          <a:effectLst/>
                          <a:latin typeface="Arial" pitchFamily="34" charset="0"/>
                          <a:cs typeface="Arial" pitchFamily="34" charset="0"/>
                        </a:rPr>
                        <a:t>Орхиты – 50% при среднетяжелых и тяжелых формах</a:t>
                      </a:r>
                    </a:p>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ru-RU" sz="2000" b="0" i="0" u="none" strike="noStrike" cap="none" normalizeH="0" baseline="0" smtClean="0">
                          <a:ln>
                            <a:noFill/>
                          </a:ln>
                          <a:solidFill>
                            <a:schemeClr val="tx1"/>
                          </a:solidFill>
                          <a:effectLst/>
                          <a:latin typeface="Arial" pitchFamily="34" charset="0"/>
                          <a:cs typeface="Arial" pitchFamily="34" charset="0"/>
                        </a:rPr>
                        <a:t>Мужское бесплодие – 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ru-RU" sz="2000" b="0" i="0" u="none" strike="noStrike" cap="none" normalizeH="0" baseline="0" smtClean="0">
                          <a:ln>
                            <a:noFill/>
                          </a:ln>
                          <a:solidFill>
                            <a:schemeClr val="tx1"/>
                          </a:solidFill>
                          <a:effectLst/>
                          <a:latin typeface="Arial" pitchFamily="34" charset="0"/>
                          <a:cs typeface="Arial" pitchFamily="34" charset="0"/>
                        </a:rPr>
                        <a:t>Менингит 1:500 000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76350">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ru-RU" sz="2000" b="0" i="0" u="none" strike="noStrike" cap="none" normalizeH="0" baseline="0" smtClean="0">
                          <a:ln>
                            <a:noFill/>
                          </a:ln>
                          <a:solidFill>
                            <a:schemeClr val="tx1"/>
                          </a:solidFill>
                          <a:effectLst/>
                          <a:latin typeface="Arial" pitchFamily="34" charset="0"/>
                          <a:cs typeface="Arial" pitchFamily="34" charset="0"/>
                        </a:rPr>
                        <a:t>Гепатит В</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ru-RU" sz="2000" b="0" i="0" u="none" strike="noStrike" cap="none" normalizeH="0" baseline="0" smtClean="0">
                          <a:ln>
                            <a:noFill/>
                          </a:ln>
                          <a:solidFill>
                            <a:schemeClr val="tx1"/>
                          </a:solidFill>
                          <a:effectLst/>
                          <a:latin typeface="Arial" pitchFamily="34" charset="0"/>
                          <a:cs typeface="Arial" pitchFamily="34" charset="0"/>
                        </a:rPr>
                        <a:t>Летальность менее 1%, хронизация -5-10%, цирроз, первичный рак печени – 15-40 %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ru-RU" sz="2000" b="0" i="0" u="none" strike="noStrike" cap="none" normalizeH="0" baseline="0" smtClean="0">
                          <a:ln>
                            <a:noFill/>
                          </a:ln>
                          <a:solidFill>
                            <a:schemeClr val="tx1"/>
                          </a:solidFill>
                          <a:effectLst/>
                          <a:latin typeface="Arial" pitchFamily="34" charset="0"/>
                          <a:cs typeface="Arial" pitchFamily="34" charset="0"/>
                        </a:rPr>
                        <a:t>Местные р-ии- 16,7%, температуры 3%, утомляемость 4%, головная боль 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3"/>
          <p:cNvSpPr txBox="1">
            <a:spLocks noGrp="1"/>
          </p:cNvSpPr>
          <p:nvPr/>
        </p:nvSpPr>
        <p:spPr bwMode="auto">
          <a:xfrm>
            <a:off x="2987675" y="6308725"/>
            <a:ext cx="2895600" cy="549275"/>
          </a:xfrm>
          <a:prstGeom prst="rect">
            <a:avLst/>
          </a:prstGeom>
          <a:noFill/>
          <a:ln>
            <a:miter lim="800000"/>
            <a:headEnd/>
            <a:tailEnd/>
          </a:ln>
        </p:spPr>
        <p:txBody>
          <a:bodyPr/>
          <a:lstStyle/>
          <a:p>
            <a:pPr algn="ctr">
              <a:defRPr/>
            </a:pPr>
            <a:endParaRPr lang="en-GB" sz="900">
              <a:latin typeface="+mn-lt"/>
              <a:cs typeface="+mn-cs"/>
            </a:endParaRPr>
          </a:p>
          <a:p>
            <a:pPr algn="ctr">
              <a:defRPr/>
            </a:pPr>
            <a:r>
              <a:rPr lang="en-GB" sz="900">
                <a:latin typeface="+mn-lt"/>
                <a:cs typeface="+mn-cs"/>
              </a:rPr>
              <a:t>Immunisation Department, Centre for Infections</a:t>
            </a:r>
          </a:p>
          <a:p>
            <a:pPr algn="ctr">
              <a:defRPr/>
            </a:pPr>
            <a:r>
              <a:rPr lang="en-GB" sz="900">
                <a:latin typeface="+mn-lt"/>
                <a:cs typeface="+mn-cs"/>
              </a:rPr>
              <a:t>© Health Protection Agency</a:t>
            </a:r>
          </a:p>
          <a:p>
            <a:pPr algn="ctr">
              <a:defRPr/>
            </a:pPr>
            <a:r>
              <a:rPr lang="en-GB" sz="900">
                <a:latin typeface="+mn-lt"/>
                <a:cs typeface="+mn-cs"/>
              </a:rPr>
              <a:t>        </a:t>
            </a:r>
          </a:p>
        </p:txBody>
      </p:sp>
      <p:sp>
        <p:nvSpPr>
          <p:cNvPr id="22531" name="Rectangle 2"/>
          <p:cNvSpPr>
            <a:spLocks noGrp="1" noChangeArrowheads="1"/>
          </p:cNvSpPr>
          <p:nvPr>
            <p:ph type="title" idx="4294967295"/>
          </p:nvPr>
        </p:nvSpPr>
        <p:spPr>
          <a:xfrm>
            <a:off x="431800" y="115888"/>
            <a:ext cx="8532813" cy="1009650"/>
          </a:xfrm>
        </p:spPr>
        <p:txBody>
          <a:bodyPr lIns="72000" tIns="72000" rIns="72000" bIns="72000" anchor="t"/>
          <a:lstStyle/>
          <a:p>
            <a:pPr eaLnBrk="1" hangingPunct="1"/>
            <a:r>
              <a:rPr lang="ru-RU" sz="3200" smtClean="0"/>
              <a:t>Не слишком ли много антигенов мы вводим детям</a:t>
            </a:r>
            <a:r>
              <a:rPr lang="en-GB" sz="3200" smtClean="0"/>
              <a:t>?</a:t>
            </a:r>
          </a:p>
        </p:txBody>
      </p:sp>
      <p:sp>
        <p:nvSpPr>
          <p:cNvPr id="22532" name="Rectangle 3"/>
          <p:cNvSpPr>
            <a:spLocks noGrp="1" noChangeArrowheads="1"/>
          </p:cNvSpPr>
          <p:nvPr>
            <p:ph type="body" idx="4294967295"/>
          </p:nvPr>
        </p:nvSpPr>
        <p:spPr>
          <a:xfrm>
            <a:off x="395288" y="1268413"/>
            <a:ext cx="8307387" cy="4751387"/>
          </a:xfrm>
        </p:spPr>
        <p:txBody>
          <a:bodyPr lIns="72000" tIns="72000" rIns="72000" bIns="72000"/>
          <a:lstStyle/>
          <a:p>
            <a:pPr eaLnBrk="1" hangingPunct="1">
              <a:lnSpc>
                <a:spcPct val="80000"/>
              </a:lnSpc>
            </a:pPr>
            <a:r>
              <a:rPr lang="ru-RU" sz="2400" b="1" smtClean="0"/>
              <a:t>Бактерии нашего тела и наши клетки</a:t>
            </a:r>
            <a:endParaRPr lang="en-GB" sz="2400" b="1" smtClean="0"/>
          </a:p>
          <a:p>
            <a:pPr marL="1588" lvl="1" indent="455613" eaLnBrk="1" hangingPunct="1">
              <a:lnSpc>
                <a:spcPct val="80000"/>
              </a:lnSpc>
            </a:pPr>
            <a:r>
              <a:rPr lang="ru-RU" sz="2400" smtClean="0"/>
              <a:t>Тело человека состоит из</a:t>
            </a:r>
            <a:r>
              <a:rPr lang="en-GB" sz="2400" smtClean="0"/>
              <a:t> 10 </a:t>
            </a:r>
            <a:r>
              <a:rPr lang="ru-RU" sz="2400" smtClean="0"/>
              <a:t>триллионов клеток и содержит</a:t>
            </a:r>
            <a:r>
              <a:rPr lang="en-GB" sz="2400" smtClean="0"/>
              <a:t> 100 </a:t>
            </a:r>
            <a:r>
              <a:rPr lang="ru-RU" sz="2400" smtClean="0"/>
              <a:t>триллионов бактерий</a:t>
            </a:r>
            <a:endParaRPr lang="en-GB" sz="2400" smtClean="0"/>
          </a:p>
          <a:p>
            <a:pPr marL="1588" lvl="1" indent="455613" eaLnBrk="1" hangingPunct="1">
              <a:lnSpc>
                <a:spcPct val="80000"/>
              </a:lnSpc>
            </a:pPr>
            <a:endParaRPr lang="en-GB" sz="2400" smtClean="0"/>
          </a:p>
          <a:p>
            <a:pPr eaLnBrk="1" hangingPunct="1">
              <a:lnSpc>
                <a:spcPct val="80000"/>
              </a:lnSpc>
            </a:pPr>
            <a:r>
              <a:rPr lang="ru-RU" sz="2400" b="1" smtClean="0"/>
              <a:t>В среднем</a:t>
            </a:r>
            <a:r>
              <a:rPr lang="en-GB" sz="2400" b="1" smtClean="0"/>
              <a:t>:</a:t>
            </a:r>
          </a:p>
          <a:p>
            <a:pPr marL="1588" lvl="1" indent="455613" eaLnBrk="1" hangingPunct="1">
              <a:lnSpc>
                <a:spcPct val="80000"/>
              </a:lnSpc>
            </a:pPr>
            <a:r>
              <a:rPr lang="en-GB" sz="2400" smtClean="0"/>
              <a:t>1000 </a:t>
            </a:r>
            <a:r>
              <a:rPr lang="ru-RU" sz="2400" smtClean="0"/>
              <a:t>бактерий на 1 см</a:t>
            </a:r>
            <a:r>
              <a:rPr lang="ru-RU" sz="2400" baseline="30000" smtClean="0"/>
              <a:t>2</a:t>
            </a:r>
            <a:r>
              <a:rPr lang="en-GB" sz="2400" smtClean="0"/>
              <a:t> </a:t>
            </a:r>
            <a:r>
              <a:rPr lang="ru-RU" sz="2400" smtClean="0"/>
              <a:t> кожи</a:t>
            </a:r>
            <a:endParaRPr lang="en-GB" sz="2400" smtClean="0"/>
          </a:p>
          <a:p>
            <a:pPr marL="1588" lvl="1" indent="455613" eaLnBrk="1" hangingPunct="1">
              <a:lnSpc>
                <a:spcPct val="80000"/>
              </a:lnSpc>
            </a:pPr>
            <a:r>
              <a:rPr lang="en-GB" sz="2400" smtClean="0"/>
              <a:t>1,000,000 </a:t>
            </a:r>
            <a:r>
              <a:rPr lang="ru-RU" sz="2400" smtClean="0"/>
              <a:t>бактерий на 1 см</a:t>
            </a:r>
            <a:r>
              <a:rPr lang="ru-RU" sz="2400" baseline="30000" smtClean="0"/>
              <a:t>2</a:t>
            </a:r>
            <a:r>
              <a:rPr lang="en-GB" sz="2400" smtClean="0"/>
              <a:t> </a:t>
            </a:r>
            <a:r>
              <a:rPr lang="ru-RU" sz="2400" smtClean="0"/>
              <a:t>головы </a:t>
            </a:r>
            <a:endParaRPr lang="en-GB" sz="2400" smtClean="0"/>
          </a:p>
          <a:p>
            <a:pPr marL="1588" lvl="1" indent="455613" eaLnBrk="1" hangingPunct="1">
              <a:lnSpc>
                <a:spcPct val="80000"/>
              </a:lnSpc>
            </a:pPr>
            <a:r>
              <a:rPr lang="en-GB" sz="2400" smtClean="0"/>
              <a:t>100,000,000 </a:t>
            </a:r>
            <a:r>
              <a:rPr lang="ru-RU" sz="2400" smtClean="0"/>
              <a:t>бактерий в 1 грамме слюны</a:t>
            </a:r>
            <a:r>
              <a:rPr lang="en-GB" sz="2400" smtClean="0"/>
              <a:t> </a:t>
            </a:r>
          </a:p>
          <a:p>
            <a:pPr marL="1588" lvl="1" indent="455613" eaLnBrk="1" hangingPunct="1">
              <a:lnSpc>
                <a:spcPct val="80000"/>
              </a:lnSpc>
            </a:pPr>
            <a:r>
              <a:rPr lang="en-GB" sz="2400" smtClean="0"/>
              <a:t>10,000,000 </a:t>
            </a:r>
            <a:r>
              <a:rPr lang="ru-RU" sz="2400" smtClean="0"/>
              <a:t>бактерий в 1 грамме слизистой носа</a:t>
            </a:r>
            <a:r>
              <a:rPr lang="en-GB" sz="2400" smtClean="0"/>
              <a:t> * </a:t>
            </a:r>
          </a:p>
          <a:p>
            <a:pPr marL="1588" lvl="1" indent="455613" eaLnBrk="1" hangingPunct="1">
              <a:lnSpc>
                <a:spcPct val="80000"/>
              </a:lnSpc>
            </a:pPr>
            <a:endParaRPr lang="en-GB" sz="2400" smtClean="0"/>
          </a:p>
          <a:p>
            <a:pPr eaLnBrk="1" hangingPunct="1">
              <a:lnSpc>
                <a:spcPct val="80000"/>
              </a:lnSpc>
            </a:pPr>
            <a:r>
              <a:rPr lang="ru-RU" sz="2400" b="1" smtClean="0"/>
              <a:t>Максимальное число антигенов в вакцинах календаря около</a:t>
            </a:r>
            <a:r>
              <a:rPr lang="en-GB" sz="2400" b="1" smtClean="0"/>
              <a:t> ~3000 (</a:t>
            </a:r>
            <a:r>
              <a:rPr lang="ru-RU" sz="2400" b="1" smtClean="0"/>
              <a:t>а если использовать бесклеточную коклюшную десятки</a:t>
            </a:r>
            <a:r>
              <a:rPr lang="en-GB" sz="2400" b="1" smtClean="0"/>
              <a:t>) </a:t>
            </a:r>
          </a:p>
          <a:p>
            <a:pPr eaLnBrk="1" hangingPunct="1">
              <a:lnSpc>
                <a:spcPct val="80000"/>
              </a:lnSpc>
            </a:pPr>
            <a:r>
              <a:rPr lang="en-GB" sz="1800" smtClean="0"/>
              <a:t>*</a:t>
            </a:r>
            <a:r>
              <a:rPr lang="en-GB" sz="1600" smtClean="0"/>
              <a:t>The Human Immune System: Schoolscience Website </a:t>
            </a:r>
          </a:p>
          <a:p>
            <a:pPr eaLnBrk="1" hangingPunct="1">
              <a:lnSpc>
                <a:spcPct val="80000"/>
              </a:lnSpc>
            </a:pPr>
            <a:r>
              <a:rPr lang="en-GB" sz="1600" smtClean="0"/>
              <a:t> </a:t>
            </a:r>
            <a:r>
              <a:rPr lang="en-GB" sz="1600" smtClean="0">
                <a:hlinkClick r:id="rId3"/>
              </a:rPr>
              <a:t>http://www.schoolscience.co.uk/content/4/biology/abpi/immune/immune3.html</a:t>
            </a:r>
            <a:endParaRPr lang="en-GB" sz="160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idx="4294967295"/>
          </p:nvPr>
        </p:nvSpPr>
        <p:spPr>
          <a:xfrm>
            <a:off x="684213" y="188913"/>
            <a:ext cx="7772400" cy="777875"/>
          </a:xfrm>
        </p:spPr>
        <p:txBody>
          <a:bodyPr/>
          <a:lstStyle/>
          <a:p>
            <a:pPr eaLnBrk="1" hangingPunct="1"/>
            <a:r>
              <a:rPr lang="ru-RU" sz="4000" smtClean="0"/>
              <a:t>Сколько вакцин можно вводить и когда ?</a:t>
            </a:r>
          </a:p>
        </p:txBody>
      </p:sp>
      <p:sp>
        <p:nvSpPr>
          <p:cNvPr id="23555" name="Rectangle 3"/>
          <p:cNvSpPr>
            <a:spLocks noGrp="1" noChangeArrowheads="1"/>
          </p:cNvSpPr>
          <p:nvPr>
            <p:ph type="body" idx="4294967295"/>
          </p:nvPr>
        </p:nvSpPr>
        <p:spPr>
          <a:xfrm>
            <a:off x="468313" y="1196975"/>
            <a:ext cx="8229600" cy="5661025"/>
          </a:xfrm>
        </p:spPr>
        <p:txBody>
          <a:bodyPr/>
          <a:lstStyle/>
          <a:p>
            <a:pPr eaLnBrk="1" hangingPunct="1">
              <a:buFontTx/>
              <a:buNone/>
            </a:pPr>
            <a:r>
              <a:rPr lang="ru-RU" sz="2800" smtClean="0"/>
              <a:t>….Теоретически индивид может синтезировать 10</a:t>
            </a:r>
            <a:r>
              <a:rPr lang="ru-RU" sz="2800" baseline="30000" smtClean="0"/>
              <a:t>9</a:t>
            </a:r>
            <a:r>
              <a:rPr lang="ru-RU" sz="2800" smtClean="0"/>
              <a:t>-10</a:t>
            </a:r>
            <a:r>
              <a:rPr lang="ru-RU" sz="2800" baseline="30000" smtClean="0"/>
              <a:t>11 </a:t>
            </a:r>
            <a:r>
              <a:rPr lang="ru-RU" sz="2800" smtClean="0"/>
              <a:t>разных антител,  для формирования ответа на 1 вакцину, содержащую около 10</a:t>
            </a:r>
            <a:r>
              <a:rPr lang="ru-RU" sz="2800" baseline="30000" smtClean="0"/>
              <a:t>2 </a:t>
            </a:r>
            <a:r>
              <a:rPr lang="ru-RU" sz="2800" smtClean="0"/>
              <a:t> эпитопов необходимо около 10</a:t>
            </a:r>
            <a:r>
              <a:rPr lang="ru-RU" sz="2800" baseline="30000" smtClean="0"/>
              <a:t>7</a:t>
            </a:r>
            <a:r>
              <a:rPr lang="ru-RU" sz="2800" smtClean="0"/>
              <a:t> В-клеток, их столько примерно в 1 мл крови. </a:t>
            </a:r>
            <a:r>
              <a:rPr lang="ru-RU" sz="2800" b="1" smtClean="0">
                <a:solidFill>
                  <a:srgbClr val="A50021"/>
                </a:solidFill>
              </a:rPr>
              <a:t>Расчеты показывают, что индивид может ответить на 10</a:t>
            </a:r>
            <a:r>
              <a:rPr lang="ru-RU" sz="2800" b="1" baseline="30000" smtClean="0">
                <a:solidFill>
                  <a:srgbClr val="A50021"/>
                </a:solidFill>
              </a:rPr>
              <a:t>5</a:t>
            </a:r>
            <a:r>
              <a:rPr lang="ru-RU" sz="2800" b="1" smtClean="0">
                <a:solidFill>
                  <a:srgbClr val="A50021"/>
                </a:solidFill>
              </a:rPr>
              <a:t> вакцин одномоментно….</a:t>
            </a:r>
          </a:p>
          <a:p>
            <a:pPr eaLnBrk="1" hangingPunct="1">
              <a:buFontTx/>
              <a:buNone/>
            </a:pPr>
            <a:r>
              <a:rPr lang="ru-RU" sz="2800" b="1" smtClean="0">
                <a:solidFill>
                  <a:srgbClr val="A50021"/>
                </a:solidFill>
              </a:rPr>
              <a:t> ….</a:t>
            </a:r>
            <a:r>
              <a:rPr lang="ru-RU" sz="2800" smtClean="0"/>
              <a:t>В первые часы после рождения происходит колонизация микроорганизмами и новорожденный уже способен ответить на них…. </a:t>
            </a:r>
            <a:endParaRPr lang="ru-RU" sz="2800" b="1" smtClean="0">
              <a:solidFill>
                <a:srgbClr val="A50021"/>
              </a:solidFill>
            </a:endParaRPr>
          </a:p>
          <a:p>
            <a:pPr algn="ctr" eaLnBrk="1" hangingPunct="1">
              <a:buFontTx/>
              <a:buNone/>
            </a:pPr>
            <a:r>
              <a:rPr lang="ru-RU" sz="2000" smtClean="0"/>
              <a:t>Вакцины, Плоткин С., Оренштейн М, 2004, с.1583-1585</a:t>
            </a:r>
          </a:p>
          <a:p>
            <a:pPr eaLnBrk="1" hangingPunct="1">
              <a:buFontTx/>
              <a:buNone/>
            </a:pPr>
            <a:endParaRPr lang="ru-RU" sz="200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0" y="260350"/>
            <a:ext cx="8686800" cy="157163"/>
          </a:xfrm>
        </p:spPr>
        <p:txBody>
          <a:bodyPr/>
          <a:lstStyle/>
          <a:p>
            <a:pPr eaLnBrk="1" hangingPunct="1"/>
            <a:r>
              <a:rPr lang="ru-RU" sz="2400" smtClean="0"/>
              <a:t>Число антигенов, получаемых ребенком при вакцинации </a:t>
            </a:r>
            <a:br>
              <a:rPr lang="ru-RU" sz="2400" smtClean="0"/>
            </a:br>
            <a:r>
              <a:rPr lang="ru-RU" sz="2400" smtClean="0"/>
              <a:t>(</a:t>
            </a:r>
            <a:r>
              <a:rPr lang="ru-RU" sz="1800" smtClean="0"/>
              <a:t>Вакцины</a:t>
            </a:r>
            <a:r>
              <a:rPr lang="ru-RU" sz="2400" smtClean="0"/>
              <a:t>, </a:t>
            </a:r>
            <a:r>
              <a:rPr lang="ru-RU" sz="1800" smtClean="0"/>
              <a:t>Плоткин С., Оренштейн М, 2004)</a:t>
            </a:r>
          </a:p>
        </p:txBody>
      </p:sp>
      <p:graphicFrame>
        <p:nvGraphicFramePr>
          <p:cNvPr id="462851" name="Group 3"/>
          <p:cNvGraphicFramePr>
            <a:graphicFrameLocks noGrp="1"/>
          </p:cNvGraphicFramePr>
          <p:nvPr>
            <p:ph type="tbl" idx="1"/>
          </p:nvPr>
        </p:nvGraphicFramePr>
        <p:xfrm>
          <a:off x="179388" y="765175"/>
          <a:ext cx="8785225" cy="5730240"/>
        </p:xfrm>
        <a:graphic>
          <a:graphicData uri="http://schemas.openxmlformats.org/drawingml/2006/table">
            <a:tbl>
              <a:tblPr/>
              <a:tblGrid>
                <a:gridCol w="3240087"/>
                <a:gridCol w="1628775"/>
                <a:gridCol w="3916363"/>
              </a:tblGrid>
              <a:tr h="174625">
                <a:tc>
                  <a:txBody>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Comic Sans MS" pitchFamily="66" charset="0"/>
                          <a:cs typeface="Arial" pitchFamily="34" charset="0"/>
                        </a:rPr>
                        <a:t>Вакцина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80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Comic Sans MS" pitchFamily="66" charset="0"/>
                          <a:cs typeface="Arial" pitchFamily="34" charset="0"/>
                        </a:rPr>
                        <a:t>Год введения</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80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Comic Sans MS" pitchFamily="66" charset="0"/>
                          <a:cs typeface="Arial" pitchFamily="34" charset="0"/>
                        </a:rPr>
                        <a:t>Число протеинов и полисахаридов</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03200">
                <a:tc>
                  <a:txBody>
                    <a:bodyPr/>
                    <a:lstStyle/>
                    <a:p>
                      <a:pPr marL="0" marR="0" lvl="0" indent="0" algn="l" defTabSz="914400" rtl="0" eaLnBrk="1" fontAlgn="base" latinLnBrk="0" hangingPunct="1">
                        <a:lnSpc>
                          <a:spcPct val="80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Comic Sans MS" pitchFamily="66" charset="0"/>
                          <a:cs typeface="Arial" pitchFamily="34" charset="0"/>
                        </a:rPr>
                        <a:t>Оспа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Comic Sans MS" pitchFamily="66" charset="0"/>
                          <a:cs typeface="Arial" pitchFamily="34" charset="0"/>
                        </a:rPr>
                        <a:t>1796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ru-RU" sz="1600" b="1" i="0" u="none" strike="noStrike" cap="none" normalizeH="0" baseline="0" smtClean="0">
                          <a:ln>
                            <a:noFill/>
                          </a:ln>
                          <a:solidFill>
                            <a:srgbClr val="CC0066"/>
                          </a:solidFill>
                          <a:effectLst/>
                          <a:latin typeface="Comic Sans MS" pitchFamily="66" charset="0"/>
                          <a:cs typeface="Arial" pitchFamily="34" charset="0"/>
                        </a:rPr>
                        <a:t>198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17488">
                <a:tc>
                  <a:txBody>
                    <a:bodyPr/>
                    <a:lstStyle/>
                    <a:p>
                      <a:pPr marL="0" marR="0" lvl="0" indent="0" algn="l" defTabSz="914400" rtl="0" eaLnBrk="1" fontAlgn="base" latinLnBrk="0" hangingPunct="1">
                        <a:lnSpc>
                          <a:spcPct val="80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Comic Sans MS" pitchFamily="66" charset="0"/>
                          <a:cs typeface="Arial" pitchFamily="34" charset="0"/>
                        </a:rPr>
                        <a:t>Бешенство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Comic Sans MS" pitchFamily="66" charset="0"/>
                          <a:cs typeface="Arial" pitchFamily="34" charset="0"/>
                        </a:rPr>
                        <a:t>1885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Comic Sans MS" pitchFamily="66" charset="0"/>
                          <a:cs typeface="Arial" pitchFamily="34" charset="0"/>
                        </a:rPr>
                        <a:t>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180975">
                <a:tc>
                  <a:txBody>
                    <a:bodyPr/>
                    <a:lstStyle/>
                    <a:p>
                      <a:pPr marL="0" marR="0" lvl="0" indent="0" algn="l" defTabSz="914400" rtl="0" eaLnBrk="1" fontAlgn="base" latinLnBrk="0" hangingPunct="1">
                        <a:lnSpc>
                          <a:spcPct val="80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Comic Sans MS" pitchFamily="66" charset="0"/>
                          <a:cs typeface="Arial" pitchFamily="34" charset="0"/>
                        </a:rPr>
                        <a:t>Дифтерия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Comic Sans MS" pitchFamily="66" charset="0"/>
                          <a:cs typeface="Arial" pitchFamily="34" charset="0"/>
                        </a:rPr>
                        <a:t>1923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ru-RU" sz="1600" b="1" i="0" u="none" strike="noStrike" cap="none" normalizeH="0" baseline="0" smtClean="0">
                          <a:ln>
                            <a:noFill/>
                          </a:ln>
                          <a:solidFill>
                            <a:srgbClr val="990000"/>
                          </a:solidFill>
                          <a:effectLst/>
                          <a:latin typeface="Comic Sans MS" pitchFamily="66" charset="0"/>
                          <a:cs typeface="Arial" pitchFamily="34"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180975">
                <a:tc>
                  <a:txBody>
                    <a:bodyPr/>
                    <a:lstStyle/>
                    <a:p>
                      <a:pPr marL="0" marR="0" lvl="0" indent="0" algn="l" defTabSz="914400" rtl="0" eaLnBrk="1" fontAlgn="base" latinLnBrk="0" hangingPunct="1">
                        <a:lnSpc>
                          <a:spcPct val="80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Comic Sans MS" pitchFamily="66" charset="0"/>
                          <a:cs typeface="Arial" pitchFamily="34" charset="0"/>
                        </a:rPr>
                        <a:t>Цельноклеточная коклюшная</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Comic Sans MS" pitchFamily="66" charset="0"/>
                          <a:cs typeface="Arial" pitchFamily="34" charset="0"/>
                        </a:rPr>
                        <a:t>1926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Comic Sans MS" pitchFamily="66" charset="0"/>
                          <a:cs typeface="Arial" pitchFamily="34" charset="0"/>
                        </a:rPr>
                        <a:t>около   </a:t>
                      </a:r>
                      <a:r>
                        <a:rPr kumimoji="0" lang="ru-RU" sz="1600" b="1" i="0" u="none" strike="noStrike" cap="none" normalizeH="0" baseline="0" smtClean="0">
                          <a:ln>
                            <a:noFill/>
                          </a:ln>
                          <a:solidFill>
                            <a:srgbClr val="990000"/>
                          </a:solidFill>
                          <a:effectLst/>
                          <a:latin typeface="Comic Sans MS" pitchFamily="66" charset="0"/>
                          <a:cs typeface="Arial" pitchFamily="34" charset="0"/>
                        </a:rPr>
                        <a:t>3000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01613">
                <a:tc>
                  <a:txBody>
                    <a:bodyPr/>
                    <a:lstStyle/>
                    <a:p>
                      <a:pPr marL="0" marR="0" lvl="0" indent="0" algn="l" defTabSz="914400" rtl="0" eaLnBrk="1" fontAlgn="base" latinLnBrk="0" hangingPunct="1">
                        <a:lnSpc>
                          <a:spcPct val="80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Comic Sans MS" pitchFamily="66" charset="0"/>
                          <a:cs typeface="Arial" pitchFamily="34" charset="0"/>
                        </a:rPr>
                        <a:t>Столбняк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Comic Sans MS" pitchFamily="66" charset="0"/>
                          <a:cs typeface="Arial" pitchFamily="34" charset="0"/>
                        </a:rPr>
                        <a:t>1927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ru-RU" sz="1600" b="1" i="0" u="none" strike="noStrike" cap="none" normalizeH="0" baseline="0" smtClean="0">
                          <a:ln>
                            <a:noFill/>
                          </a:ln>
                          <a:solidFill>
                            <a:srgbClr val="990000"/>
                          </a:solidFill>
                          <a:effectLst/>
                          <a:latin typeface="Comic Sans MS" pitchFamily="66" charset="0"/>
                          <a:cs typeface="Arial" pitchFamily="34"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180975">
                <a:tc>
                  <a:txBody>
                    <a:bodyPr/>
                    <a:lstStyle/>
                    <a:p>
                      <a:pPr marL="0" marR="0" lvl="0" indent="0" algn="l" defTabSz="914400" rtl="0" eaLnBrk="1" fontAlgn="base" latinLnBrk="0" hangingPunct="1">
                        <a:lnSpc>
                          <a:spcPct val="80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Comic Sans MS" pitchFamily="66" charset="0"/>
                          <a:cs typeface="Arial" pitchFamily="34" charset="0"/>
                        </a:rPr>
                        <a:t>Желтая лихорадка</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Comic Sans MS" pitchFamily="66" charset="0"/>
                          <a:cs typeface="Arial" pitchFamily="34" charset="0"/>
                        </a:rPr>
                        <a:t>1936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Comic Sans MS" pitchFamily="66" charset="0"/>
                          <a:cs typeface="Arial" pitchFamily="34" charset="0"/>
                        </a:rPr>
                        <a:t>11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25425">
                <a:tc>
                  <a:txBody>
                    <a:bodyPr/>
                    <a:lstStyle/>
                    <a:p>
                      <a:pPr marL="0" marR="0" lvl="0" indent="0" algn="l" defTabSz="914400" rtl="0" eaLnBrk="1" fontAlgn="base" latinLnBrk="0" hangingPunct="1">
                        <a:lnSpc>
                          <a:spcPct val="80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Comic Sans MS" pitchFamily="66" charset="0"/>
                          <a:cs typeface="Arial" pitchFamily="34" charset="0"/>
                        </a:rPr>
                        <a:t>Грипп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Comic Sans MS" pitchFamily="66" charset="0"/>
                          <a:cs typeface="Arial" pitchFamily="34" charset="0"/>
                        </a:rPr>
                        <a:t>1945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Comic Sans MS" pitchFamily="66" charset="0"/>
                          <a:cs typeface="Arial" pitchFamily="34" charset="0"/>
                        </a:rPr>
                        <a:t>10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01613">
                <a:tc>
                  <a:txBody>
                    <a:bodyPr/>
                    <a:lstStyle/>
                    <a:p>
                      <a:pPr marL="0" marR="0" lvl="0" indent="0" algn="l" defTabSz="914400" rtl="0" eaLnBrk="1" fontAlgn="base" latinLnBrk="0" hangingPunct="1">
                        <a:lnSpc>
                          <a:spcPct val="80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Comic Sans MS" pitchFamily="66" charset="0"/>
                          <a:cs typeface="Arial" pitchFamily="34" charset="0"/>
                        </a:rPr>
                        <a:t>Полио (инактивированная)</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Comic Sans MS" pitchFamily="66" charset="0"/>
                          <a:cs typeface="Arial" pitchFamily="34" charset="0"/>
                        </a:rPr>
                        <a:t>1955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ru-RU" sz="1600" b="1" i="0" u="none" strike="noStrike" cap="none" normalizeH="0" baseline="0" smtClean="0">
                          <a:ln>
                            <a:noFill/>
                          </a:ln>
                          <a:solidFill>
                            <a:srgbClr val="990000"/>
                          </a:solidFill>
                          <a:effectLst/>
                          <a:latin typeface="Comic Sans MS" pitchFamily="66" charset="0"/>
                          <a:cs typeface="Arial" pitchFamily="34" charset="0"/>
                        </a:rPr>
                        <a:t>15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180975">
                <a:tc>
                  <a:txBody>
                    <a:bodyPr/>
                    <a:lstStyle/>
                    <a:p>
                      <a:pPr marL="0" marR="0" lvl="0" indent="0" algn="l" defTabSz="914400" rtl="0" eaLnBrk="1" fontAlgn="base" latinLnBrk="0" hangingPunct="1">
                        <a:lnSpc>
                          <a:spcPct val="80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Comic Sans MS" pitchFamily="66" charset="0"/>
                          <a:cs typeface="Arial" pitchFamily="34" charset="0"/>
                        </a:rPr>
                        <a:t>Полио (живая)</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Comic Sans MS" pitchFamily="66" charset="0"/>
                          <a:cs typeface="Arial" pitchFamily="34" charset="0"/>
                        </a:rPr>
                        <a:t>1961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Comic Sans MS" pitchFamily="66" charset="0"/>
                          <a:cs typeface="Arial" pitchFamily="34" charset="0"/>
                        </a:rPr>
                        <a:t>15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27013">
                <a:tc>
                  <a:txBody>
                    <a:bodyPr/>
                    <a:lstStyle/>
                    <a:p>
                      <a:pPr marL="0" marR="0" lvl="0" indent="0" algn="l" defTabSz="914400" rtl="0" eaLnBrk="1" fontAlgn="base" latinLnBrk="0" hangingPunct="1">
                        <a:lnSpc>
                          <a:spcPct val="80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Comic Sans MS" pitchFamily="66" charset="0"/>
                          <a:cs typeface="Arial" pitchFamily="34" charset="0"/>
                        </a:rPr>
                        <a:t>Корь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Comic Sans MS" pitchFamily="66" charset="0"/>
                          <a:cs typeface="Arial" pitchFamily="34" charset="0"/>
                        </a:rPr>
                        <a:t>1963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Comic Sans MS" pitchFamily="66" charset="0"/>
                          <a:cs typeface="Arial" pitchFamily="34" charset="0"/>
                        </a:rPr>
                        <a:t>10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03200">
                <a:tc>
                  <a:txBody>
                    <a:bodyPr/>
                    <a:lstStyle/>
                    <a:p>
                      <a:pPr marL="0" marR="0" lvl="0" indent="0" algn="l" defTabSz="914400" rtl="0" eaLnBrk="1" fontAlgn="base" latinLnBrk="0" hangingPunct="1">
                        <a:lnSpc>
                          <a:spcPct val="80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Comic Sans MS" pitchFamily="66" charset="0"/>
                          <a:cs typeface="Arial" pitchFamily="34" charset="0"/>
                        </a:rPr>
                        <a:t>Свинка</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Comic Sans MS" pitchFamily="66" charset="0"/>
                          <a:cs typeface="Arial" pitchFamily="34" charset="0"/>
                        </a:rPr>
                        <a:t>1967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Comic Sans MS" pitchFamily="66" charset="0"/>
                          <a:cs typeface="Arial" pitchFamily="34" charset="0"/>
                        </a:rPr>
                        <a:t>9</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180975">
                <a:tc>
                  <a:txBody>
                    <a:bodyPr/>
                    <a:lstStyle/>
                    <a:p>
                      <a:pPr marL="0" marR="0" lvl="0" indent="0" algn="l" defTabSz="914400" rtl="0" eaLnBrk="1" fontAlgn="base" latinLnBrk="0" hangingPunct="1">
                        <a:lnSpc>
                          <a:spcPct val="80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Comic Sans MS" pitchFamily="66" charset="0"/>
                          <a:cs typeface="Arial" pitchFamily="34" charset="0"/>
                        </a:rPr>
                        <a:t>Краснуха</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Comic Sans MS" pitchFamily="66" charset="0"/>
                          <a:cs typeface="Arial" pitchFamily="34" charset="0"/>
                        </a:rPr>
                        <a:t>1969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Comic Sans MS" pitchFamily="66" charset="0"/>
                          <a:cs typeface="Arial" pitchFamily="34" charset="0"/>
                        </a:rPr>
                        <a:t>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180975">
                <a:tc>
                  <a:txBody>
                    <a:bodyPr/>
                    <a:lstStyle/>
                    <a:p>
                      <a:pPr marL="0" marR="0" lvl="0" indent="0" algn="l" defTabSz="914400" rtl="0" eaLnBrk="1" fontAlgn="base" latinLnBrk="0" hangingPunct="1">
                        <a:lnSpc>
                          <a:spcPct val="80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Comic Sans MS" pitchFamily="66" charset="0"/>
                          <a:cs typeface="Arial" pitchFamily="34" charset="0"/>
                        </a:rPr>
                        <a:t>Гепатит В</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Comic Sans MS" pitchFamily="66" charset="0"/>
                          <a:cs typeface="Arial" pitchFamily="34" charset="0"/>
                        </a:rPr>
                        <a:t>1981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Comic Sans MS" pitchFamily="66" charset="0"/>
                          <a:cs typeface="Arial" pitchFamily="34"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03200">
                <a:tc>
                  <a:txBody>
                    <a:bodyPr/>
                    <a:lstStyle/>
                    <a:p>
                      <a:pPr marL="0" marR="0" lvl="0" indent="0" algn="l" defTabSz="914400" rtl="0" eaLnBrk="1" fontAlgn="base" latinLnBrk="0" hangingPunct="1">
                        <a:lnSpc>
                          <a:spcPct val="80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Comic Sans MS" pitchFamily="66" charset="0"/>
                          <a:cs typeface="Arial" pitchFamily="34" charset="0"/>
                        </a:rPr>
                        <a:t>ХИБ (коньюгированная)</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Comic Sans MS" pitchFamily="66" charset="0"/>
                          <a:cs typeface="Arial" pitchFamily="34" charset="0"/>
                        </a:rPr>
                        <a:t>1990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ru-RU" sz="1600" b="1" i="0" u="none" strike="noStrike" cap="none" normalizeH="0" baseline="0" smtClean="0">
                          <a:ln>
                            <a:noFill/>
                          </a:ln>
                          <a:solidFill>
                            <a:srgbClr val="990000"/>
                          </a:solidFill>
                          <a:effectLst/>
                          <a:latin typeface="Comic Sans MS" pitchFamily="66" charset="0"/>
                          <a:cs typeface="Arial" pitchFamily="34"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180975">
                <a:tc>
                  <a:txBody>
                    <a:bodyPr/>
                    <a:lstStyle/>
                    <a:p>
                      <a:pPr marL="0" marR="0" lvl="0" indent="0" algn="l" defTabSz="914400" rtl="0" eaLnBrk="1" fontAlgn="base" latinLnBrk="0" hangingPunct="1">
                        <a:lnSpc>
                          <a:spcPct val="80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Comic Sans MS" pitchFamily="66" charset="0"/>
                          <a:cs typeface="Arial" pitchFamily="34" charset="0"/>
                        </a:rPr>
                        <a:t>Ацеллюлярная коклюшная</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Comic Sans MS" pitchFamily="66" charset="0"/>
                          <a:cs typeface="Arial" pitchFamily="34" charset="0"/>
                        </a:rPr>
                        <a:t>1991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ru-RU" sz="1600" b="1" i="0" u="none" strike="noStrike" cap="none" normalizeH="0" baseline="0" smtClean="0">
                          <a:ln>
                            <a:noFill/>
                          </a:ln>
                          <a:solidFill>
                            <a:srgbClr val="990000"/>
                          </a:solidFill>
                          <a:effectLst/>
                          <a:latin typeface="Comic Sans MS" pitchFamily="66" charset="0"/>
                          <a:cs typeface="Arial" pitchFamily="34" charset="0"/>
                        </a:rPr>
                        <a:t>2-5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180975">
                <a:tc>
                  <a:txBody>
                    <a:bodyPr/>
                    <a:lstStyle/>
                    <a:p>
                      <a:pPr marL="0" marR="0" lvl="0" indent="0" algn="l" defTabSz="914400" rtl="0" eaLnBrk="1" fontAlgn="base" latinLnBrk="0" hangingPunct="1">
                        <a:lnSpc>
                          <a:spcPct val="80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Comic Sans MS" pitchFamily="66" charset="0"/>
                          <a:cs typeface="Arial" pitchFamily="34" charset="0"/>
                        </a:rPr>
                        <a:t>Гепатит А</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Comic Sans MS" pitchFamily="66" charset="0"/>
                          <a:cs typeface="Arial" pitchFamily="34" charset="0"/>
                        </a:rPr>
                        <a:t>1995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Comic Sans MS" pitchFamily="66" charset="0"/>
                          <a:cs typeface="Arial" pitchFamily="34" charset="0"/>
                        </a:rPr>
                        <a:t>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180975">
                <a:tc>
                  <a:txBody>
                    <a:bodyPr/>
                    <a:lstStyle/>
                    <a:p>
                      <a:pPr marL="0" marR="0" lvl="0" indent="0" algn="l" defTabSz="914400" rtl="0" eaLnBrk="1" fontAlgn="base" latinLnBrk="0" hangingPunct="1">
                        <a:lnSpc>
                          <a:spcPct val="80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Comic Sans MS" pitchFamily="66" charset="0"/>
                          <a:cs typeface="Arial" pitchFamily="34" charset="0"/>
                        </a:rPr>
                        <a:t>Ветряная оспа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Comic Sans MS" pitchFamily="66" charset="0"/>
                          <a:cs typeface="Arial" pitchFamily="34" charset="0"/>
                        </a:rPr>
                        <a:t>1995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ru-RU" sz="1600" b="1" i="0" u="none" strike="noStrike" cap="none" normalizeH="0" baseline="0" smtClean="0">
                          <a:ln>
                            <a:noFill/>
                          </a:ln>
                          <a:solidFill>
                            <a:srgbClr val="CC0066"/>
                          </a:solidFill>
                          <a:effectLst/>
                          <a:latin typeface="Comic Sans MS" pitchFamily="66" charset="0"/>
                          <a:cs typeface="Arial" pitchFamily="34" charset="0"/>
                        </a:rPr>
                        <a:t>69</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180975">
                <a:tc>
                  <a:txBody>
                    <a:bodyPr/>
                    <a:lstStyle/>
                    <a:p>
                      <a:pPr marL="0" marR="0" lvl="0" indent="0" algn="l" defTabSz="914400" rtl="0" eaLnBrk="1" fontAlgn="base" latinLnBrk="0" hangingPunct="1">
                        <a:lnSpc>
                          <a:spcPct val="8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Comic Sans MS" pitchFamily="66" charset="0"/>
                          <a:cs typeface="Arial" pitchFamily="34" charset="0"/>
                        </a:rPr>
                        <a:t>PPV 23/ PCV 7</a:t>
                      </a:r>
                      <a:r>
                        <a:rPr kumimoji="0" lang="ru-RU" sz="1600" b="0" i="0" u="none" strike="noStrike" cap="none" normalizeH="0" baseline="0" smtClean="0">
                          <a:ln>
                            <a:noFill/>
                          </a:ln>
                          <a:solidFill>
                            <a:schemeClr val="tx1"/>
                          </a:solidFill>
                          <a:effectLst/>
                          <a:latin typeface="Comic Sans MS" pitchFamily="66" charset="0"/>
                          <a:cs typeface="Arial" pitchFamily="34" charset="0"/>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Comic Sans MS" pitchFamily="66" charset="0"/>
                          <a:cs typeface="Arial" pitchFamily="34" charset="0"/>
                        </a:rPr>
                        <a:t>1985/2000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Comic Sans MS" pitchFamily="66" charset="0"/>
                          <a:cs typeface="Arial" pitchFamily="34" charset="0"/>
                        </a:rPr>
                        <a:t>23 / </a:t>
                      </a:r>
                      <a:r>
                        <a:rPr kumimoji="0" lang="ru-RU" sz="1600" b="1" i="0" u="none" strike="noStrike" cap="none" normalizeH="0" baseline="0" smtClean="0">
                          <a:ln>
                            <a:noFill/>
                          </a:ln>
                          <a:solidFill>
                            <a:schemeClr val="tx1"/>
                          </a:solidFill>
                          <a:effectLst/>
                          <a:latin typeface="Comic Sans MS" pitchFamily="66" charset="0"/>
                          <a:cs typeface="Arial" pitchFamily="34" charset="0"/>
                        </a:rPr>
                        <a:t>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180975">
                <a:tc>
                  <a:txBody>
                    <a:bodyPr/>
                    <a:lstStyle/>
                    <a:p>
                      <a:pPr marL="0" marR="0" lvl="0" indent="0" algn="l" defTabSz="914400" rtl="0" eaLnBrk="1" fontAlgn="base" latinLnBrk="0" hangingPunct="1">
                        <a:lnSpc>
                          <a:spcPct val="80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Comic Sans MS" pitchFamily="66" charset="0"/>
                          <a:cs typeface="Arial" pitchFamily="34" charset="0"/>
                        </a:rPr>
                        <a:t>ВПЧ</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Comic Sans MS" pitchFamily="66" charset="0"/>
                          <a:cs typeface="Arial" pitchFamily="34" charset="0"/>
                        </a:rPr>
                        <a:t>2008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Comic Sans MS" pitchFamily="66" charset="0"/>
                          <a:cs typeface="Arial" pitchFamily="34"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idx="4294967295"/>
          </p:nvPr>
        </p:nvSpPr>
        <p:spPr>
          <a:xfrm>
            <a:off x="684213" y="5876925"/>
            <a:ext cx="7772400" cy="587375"/>
          </a:xfrm>
        </p:spPr>
        <p:txBody>
          <a:bodyPr/>
          <a:lstStyle/>
          <a:p>
            <a:pPr eaLnBrk="1" hangingPunct="1"/>
            <a:r>
              <a:rPr lang="ru-RU" sz="3600" smtClean="0"/>
              <a:t>Аллергология </a:t>
            </a:r>
            <a:br>
              <a:rPr lang="ru-RU" sz="3600" smtClean="0"/>
            </a:br>
            <a:r>
              <a:rPr lang="ru-RU" sz="3600" smtClean="0"/>
              <a:t>под ред. Г.Б.Федосеева, 2001г</a:t>
            </a:r>
            <a:r>
              <a:rPr lang="ru-RU" sz="4000" smtClean="0"/>
              <a:t>.</a:t>
            </a:r>
          </a:p>
        </p:txBody>
      </p:sp>
      <p:sp>
        <p:nvSpPr>
          <p:cNvPr id="25603" name="Rectangle 3"/>
          <p:cNvSpPr>
            <a:spLocks noGrp="1" noChangeArrowheads="1"/>
          </p:cNvSpPr>
          <p:nvPr>
            <p:ph type="body" idx="4294967295"/>
          </p:nvPr>
        </p:nvSpPr>
        <p:spPr>
          <a:xfrm>
            <a:off x="323850" y="188913"/>
            <a:ext cx="8820150" cy="5616575"/>
          </a:xfrm>
        </p:spPr>
        <p:txBody>
          <a:bodyPr/>
          <a:lstStyle/>
          <a:p>
            <a:pPr eaLnBrk="1" hangingPunct="1">
              <a:lnSpc>
                <a:spcPct val="90000"/>
              </a:lnSpc>
            </a:pPr>
            <a:r>
              <a:rPr lang="ru-RU" sz="2400" smtClean="0"/>
              <a:t>…под воздействием микроорганизмов происходит иммунная девиация – активация </a:t>
            </a:r>
            <a:r>
              <a:rPr lang="en-US" sz="2400" smtClean="0"/>
              <a:t>Th1</a:t>
            </a:r>
            <a:r>
              <a:rPr lang="ru-RU" sz="2400" smtClean="0"/>
              <a:t> и подавление </a:t>
            </a:r>
            <a:r>
              <a:rPr lang="en-US" sz="2400" smtClean="0"/>
              <a:t>Th</a:t>
            </a:r>
            <a:r>
              <a:rPr lang="ru-RU" sz="2400" smtClean="0"/>
              <a:t>2</a:t>
            </a:r>
            <a:r>
              <a:rPr lang="en-US" sz="2400" smtClean="0"/>
              <a:t> </a:t>
            </a:r>
            <a:r>
              <a:rPr lang="ru-RU" sz="2400" smtClean="0"/>
              <a:t>типа, активация системы комплемента… т.1.,с.65</a:t>
            </a:r>
          </a:p>
          <a:p>
            <a:pPr eaLnBrk="1" hangingPunct="1">
              <a:lnSpc>
                <a:spcPct val="90000"/>
              </a:lnSpc>
            </a:pPr>
            <a:r>
              <a:rPr lang="ru-RU" sz="2400" smtClean="0"/>
              <a:t>…для своевременного созревания иммунной системы и преобразования потенциально опасного </a:t>
            </a:r>
            <a:r>
              <a:rPr lang="en-US" sz="2400" smtClean="0"/>
              <a:t>Th</a:t>
            </a:r>
            <a:r>
              <a:rPr lang="ru-RU" sz="2400" smtClean="0"/>
              <a:t>2 зависимого иммунного ответа на экзогенные антигены, ведущего к продукции </a:t>
            </a:r>
            <a:r>
              <a:rPr lang="en-US" sz="2400" smtClean="0"/>
              <a:t>IgE</a:t>
            </a:r>
            <a:r>
              <a:rPr lang="ru-RU" sz="2400" smtClean="0"/>
              <a:t> и развития аллергических заболеваний… в  безопасный </a:t>
            </a:r>
            <a:r>
              <a:rPr lang="en-US" sz="2400" smtClean="0"/>
              <a:t>Th1</a:t>
            </a:r>
            <a:r>
              <a:rPr lang="ru-RU" sz="2400" smtClean="0"/>
              <a:t>- зависимый…. необходим контакт с бактериями... т.1,Стр.66</a:t>
            </a:r>
          </a:p>
          <a:p>
            <a:pPr eaLnBrk="1" hangingPunct="1">
              <a:lnSpc>
                <a:spcPct val="90000"/>
              </a:lnSpc>
            </a:pPr>
            <a:r>
              <a:rPr lang="ru-RU" sz="2400" smtClean="0"/>
              <a:t>…</a:t>
            </a:r>
            <a:r>
              <a:rPr lang="ru-RU" sz="2400" b="1" smtClean="0">
                <a:solidFill>
                  <a:srgbClr val="CC0000"/>
                </a:solidFill>
              </a:rPr>
              <a:t>использование живых вакцин, рекомбинантных, …, а также многих убитых бактерий обеспечивает стимуляцию </a:t>
            </a:r>
            <a:r>
              <a:rPr lang="en-US" sz="2400" b="1" smtClean="0">
                <a:solidFill>
                  <a:srgbClr val="CC0000"/>
                </a:solidFill>
              </a:rPr>
              <a:t>Th1</a:t>
            </a:r>
            <a:r>
              <a:rPr lang="ru-RU" sz="2400" b="1" smtClean="0">
                <a:solidFill>
                  <a:srgbClr val="CC0000"/>
                </a:solidFill>
              </a:rPr>
              <a:t>- зависимого клеточного ответа… т.1,с.60</a:t>
            </a:r>
          </a:p>
          <a:p>
            <a:pPr eaLnBrk="1" hangingPunct="1">
              <a:lnSpc>
                <a:spcPct val="90000"/>
              </a:lnSpc>
            </a:pPr>
            <a:r>
              <a:rPr lang="ru-RU" sz="2400" b="1" smtClean="0">
                <a:solidFill>
                  <a:srgbClr val="CC0000"/>
                </a:solidFill>
              </a:rPr>
              <a:t>Существует … теоретическое обоснование для применения бактериальных вакцин в лечении аллергических заболеваний…т.1, с.67</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Text Box 2"/>
          <p:cNvSpPr txBox="1">
            <a:spLocks noChangeArrowheads="1"/>
          </p:cNvSpPr>
          <p:nvPr/>
        </p:nvSpPr>
        <p:spPr bwMode="auto">
          <a:xfrm>
            <a:off x="323850" y="549275"/>
            <a:ext cx="8416925" cy="850900"/>
          </a:xfrm>
          <a:prstGeom prst="rect">
            <a:avLst/>
          </a:prstGeom>
          <a:noFill/>
          <a:ln w="9525">
            <a:noFill/>
            <a:miter lim="800000"/>
            <a:headEnd/>
            <a:tailEnd/>
          </a:ln>
        </p:spPr>
        <p:txBody>
          <a:bodyPr lIns="122027" tIns="61013" rIns="122027" bIns="61013">
            <a:spAutoFit/>
          </a:bodyPr>
          <a:lstStyle/>
          <a:p>
            <a:pPr algn="ctr" defTabSz="1222375"/>
            <a:r>
              <a:rPr lang="ru-RU" sz="2400"/>
              <a:t>Вопрос педиатрам: Считаете ли Вы нужным проведение прививок против …(2011г, ФГБУ НИИДИ ФМБА)</a:t>
            </a:r>
          </a:p>
        </p:txBody>
      </p:sp>
      <p:graphicFrame>
        <p:nvGraphicFramePr>
          <p:cNvPr id="1026" name="Object 3"/>
          <p:cNvGraphicFramePr>
            <a:graphicFrameLocks noChangeAspect="1"/>
          </p:cNvGraphicFramePr>
          <p:nvPr>
            <p:ph type="chart" idx="1"/>
          </p:nvPr>
        </p:nvGraphicFramePr>
        <p:xfrm>
          <a:off x="0" y="1484313"/>
          <a:ext cx="9144000" cy="5156200"/>
        </p:xfrm>
        <a:graphic>
          <a:graphicData uri="http://schemas.openxmlformats.org/presentationml/2006/ole">
            <p:oleObj spid="_x0000_s1026" name="Диаграмма" r:id="rId4" imgW="8244813" imgH="3169920" progId="MSGraph.Chart.8">
              <p:embed followColorScheme="full"/>
            </p:oleObj>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idx="4294967295"/>
          </p:nvPr>
        </p:nvSpPr>
        <p:spPr>
          <a:xfrm>
            <a:off x="457200" y="274638"/>
            <a:ext cx="8218488" cy="274637"/>
          </a:xfrm>
        </p:spPr>
        <p:txBody>
          <a:bodyPr/>
          <a:lstStyle/>
          <a:p>
            <a:pPr eaLnBrk="1" hangingPunct="1"/>
            <a:r>
              <a:rPr lang="ru-RU" sz="4000" smtClean="0">
                <a:latin typeface="Comic Sans MS" pitchFamily="66" charset="0"/>
              </a:rPr>
              <a:t>Из интернета…………………….</a:t>
            </a:r>
          </a:p>
        </p:txBody>
      </p:sp>
      <p:sp>
        <p:nvSpPr>
          <p:cNvPr id="26627" name="Rectangle 3"/>
          <p:cNvSpPr>
            <a:spLocks noGrp="1" noChangeArrowheads="1"/>
          </p:cNvSpPr>
          <p:nvPr>
            <p:ph type="body" idx="4294967295"/>
          </p:nvPr>
        </p:nvSpPr>
        <p:spPr>
          <a:xfrm>
            <a:off x="1979613" y="836613"/>
            <a:ext cx="6985000" cy="6021387"/>
          </a:xfrm>
        </p:spPr>
        <p:txBody>
          <a:bodyPr/>
          <a:lstStyle/>
          <a:p>
            <a:pPr eaLnBrk="1" hangingPunct="1">
              <a:lnSpc>
                <a:spcPct val="80000"/>
              </a:lnSpc>
            </a:pPr>
            <a:r>
              <a:rPr lang="ru-RU" sz="2800" b="1" smtClean="0">
                <a:latin typeface="Brush Script MT" pitchFamily="66" charset="0"/>
              </a:rPr>
              <a:t>Отец Михаил, во многих православных семьях в связи с рождением ребенка встает вопрос: нужно ли его прививать, и если «да», то когда и как?</a:t>
            </a:r>
            <a:r>
              <a:rPr lang="ru-RU" sz="2800" smtClean="0">
                <a:latin typeface="Brush Script MT" pitchFamily="66" charset="0"/>
              </a:rPr>
              <a:t> </a:t>
            </a:r>
          </a:p>
          <a:p>
            <a:pPr eaLnBrk="1" hangingPunct="1">
              <a:lnSpc>
                <a:spcPct val="80000"/>
              </a:lnSpc>
            </a:pPr>
            <a:r>
              <a:rPr lang="ru-RU" sz="2800" smtClean="0">
                <a:latin typeface="Brush Script MT" pitchFamily="66" charset="0"/>
              </a:rPr>
              <a:t>– Я не медик, но как епархиальный чиновник, по долгу службы занимающийся взаимодействием с медицинскими учреждениями, могу сказать, что проблема вакцинопрофилактики остро обсуждается внутри медицинского сообщества. </a:t>
            </a:r>
            <a:r>
              <a:rPr lang="ru-RU" sz="2800" smtClean="0">
                <a:solidFill>
                  <a:srgbClr val="CC0000"/>
                </a:solidFill>
                <a:latin typeface="Brush Script MT" pitchFamily="66" charset="0"/>
              </a:rPr>
              <a:t>Мнения разделились, и сейчас среди медиков существуют д</a:t>
            </a:r>
            <a:r>
              <a:rPr lang="ru-RU" sz="2800" smtClean="0">
                <a:solidFill>
                  <a:srgbClr val="CC0000"/>
                </a:solidFill>
              </a:rPr>
              <a:t>в</a:t>
            </a:r>
            <a:r>
              <a:rPr lang="ru-RU" sz="2800" smtClean="0">
                <a:solidFill>
                  <a:srgbClr val="CC0000"/>
                </a:solidFill>
                <a:latin typeface="Brush Script MT" pitchFamily="66" charset="0"/>
              </a:rPr>
              <a:t>а фронта – «за» и «против» этого явления</a:t>
            </a:r>
            <a:r>
              <a:rPr lang="ru-RU" sz="2800" smtClean="0">
                <a:latin typeface="Brush Script MT" pitchFamily="66" charset="0"/>
              </a:rPr>
              <a:t>. </a:t>
            </a:r>
          </a:p>
        </p:txBody>
      </p:sp>
      <p:pic>
        <p:nvPicPr>
          <p:cNvPr id="26628" name="Picture 4" descr="446"/>
          <p:cNvPicPr>
            <a:picLocks noChangeAspect="1" noChangeArrowheads="1" noCrop="1"/>
          </p:cNvPicPr>
          <p:nvPr/>
        </p:nvPicPr>
        <p:blipFill>
          <a:blip r:embed="rId3" cstate="print"/>
          <a:srcRect/>
          <a:stretch>
            <a:fillRect/>
          </a:stretch>
        </p:blipFill>
        <p:spPr bwMode="auto">
          <a:xfrm>
            <a:off x="0" y="4049713"/>
            <a:ext cx="2205038" cy="2808287"/>
          </a:xfrm>
          <a:prstGeom prst="rect">
            <a:avLst/>
          </a:prstGeom>
          <a:noFill/>
          <a:ln w="9525">
            <a:noFill/>
            <a:miter lim="800000"/>
            <a:headEnd/>
            <a:tailEnd/>
          </a:ln>
        </p:spPr>
      </p:pic>
      <p:sp>
        <p:nvSpPr>
          <p:cNvPr id="26629" name="Text Box 5"/>
          <p:cNvSpPr txBox="1">
            <a:spLocks noChangeArrowheads="1"/>
          </p:cNvSpPr>
          <p:nvPr/>
        </p:nvSpPr>
        <p:spPr bwMode="auto">
          <a:xfrm>
            <a:off x="323850" y="4797425"/>
            <a:ext cx="1058863" cy="366713"/>
          </a:xfrm>
          <a:prstGeom prst="rect">
            <a:avLst/>
          </a:prstGeom>
          <a:noFill/>
          <a:ln w="9525">
            <a:noFill/>
            <a:miter lim="800000"/>
            <a:headEnd/>
            <a:tailEnd/>
          </a:ln>
        </p:spPr>
        <p:txBody>
          <a:bodyPr wrap="none">
            <a:spAutoFit/>
          </a:bodyPr>
          <a:lstStyle/>
          <a:p>
            <a:r>
              <a:rPr lang="ru-RU" b="1">
                <a:solidFill>
                  <a:srgbClr val="CC0000"/>
                </a:solidFill>
              </a:rPr>
              <a:t>Да!</a:t>
            </a:r>
            <a:r>
              <a:rPr lang="ru-RU"/>
              <a:t>        </a:t>
            </a:r>
          </a:p>
        </p:txBody>
      </p:sp>
      <p:sp>
        <p:nvSpPr>
          <p:cNvPr id="26630" name="Text Box 6"/>
          <p:cNvSpPr txBox="1">
            <a:spLocks noChangeArrowheads="1"/>
          </p:cNvSpPr>
          <p:nvPr/>
        </p:nvSpPr>
        <p:spPr bwMode="auto">
          <a:xfrm>
            <a:off x="1095375" y="5176838"/>
            <a:ext cx="665163" cy="366712"/>
          </a:xfrm>
          <a:prstGeom prst="rect">
            <a:avLst/>
          </a:prstGeom>
          <a:noFill/>
          <a:ln w="9525">
            <a:noFill/>
            <a:miter lim="800000"/>
            <a:headEnd/>
            <a:tailEnd/>
          </a:ln>
        </p:spPr>
        <p:txBody>
          <a:bodyPr wrap="none">
            <a:spAutoFit/>
          </a:bodyPr>
          <a:lstStyle/>
          <a:p>
            <a:r>
              <a:rPr lang="ru-RU" b="1"/>
              <a:t>Нет!</a:t>
            </a:r>
          </a:p>
        </p:txBody>
      </p:sp>
      <p:sp>
        <p:nvSpPr>
          <p:cNvPr id="26631" name="WordArt 7"/>
          <p:cNvSpPr>
            <a:spLocks noChangeArrowheads="1" noChangeShapeType="1" noTextEdit="1"/>
          </p:cNvSpPr>
          <p:nvPr/>
        </p:nvSpPr>
        <p:spPr bwMode="auto">
          <a:xfrm>
            <a:off x="395288" y="981075"/>
            <a:ext cx="1457325" cy="1147763"/>
          </a:xfrm>
          <a:prstGeom prst="rect">
            <a:avLst/>
          </a:prstGeom>
        </p:spPr>
        <p:txBody>
          <a:bodyPr wrap="none" fromWordArt="1">
            <a:prstTxWarp prst="textPlain">
              <a:avLst>
                <a:gd name="adj" fmla="val 50000"/>
              </a:avLst>
            </a:prstTxWarp>
          </a:bodyPr>
          <a:lstStyle/>
          <a:p>
            <a:pPr algn="ctr"/>
            <a:r>
              <a:rPr lang="ru-RU" sz="3600" kern="10">
                <a:ln w="19050">
                  <a:solidFill>
                    <a:srgbClr val="99CCFF"/>
                  </a:solidFill>
                  <a:round/>
                  <a:headEnd/>
                  <a:tailEnd/>
                </a:ln>
                <a:solidFill>
                  <a:srgbClr val="0066CC"/>
                </a:solidFill>
                <a:effectLst>
                  <a:outerShdw dist="35921" dir="2700000" algn="ctr" rotWithShape="0">
                    <a:srgbClr val="990000"/>
                  </a:outerShdw>
                </a:effectLst>
                <a:latin typeface="Impact"/>
              </a:rPr>
              <a:t>???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684213" y="188913"/>
            <a:ext cx="7772400" cy="1143000"/>
          </a:xfrm>
        </p:spPr>
        <p:txBody>
          <a:bodyPr/>
          <a:lstStyle/>
          <a:p>
            <a:pPr eaLnBrk="1" hangingPunct="1"/>
            <a:r>
              <a:rPr lang="ru-RU" sz="2800" smtClean="0">
                <a:solidFill>
                  <a:srgbClr val="FF0000"/>
                </a:solidFill>
              </a:rPr>
              <a:t>ОТВЕТЫ РОДИТЕЛЕЙ НА ВОПРОС ОТ КОГО  ПОЛУЧЕНЫ ИМИ </a:t>
            </a:r>
            <a:r>
              <a:rPr lang="ru-RU" sz="2800" b="1" smtClean="0">
                <a:solidFill>
                  <a:srgbClr val="FF0000"/>
                </a:solidFill>
              </a:rPr>
              <a:t>НЕГАТИВНЫЕ</a:t>
            </a:r>
            <a:r>
              <a:rPr lang="ru-RU" sz="2800" smtClean="0">
                <a:solidFill>
                  <a:srgbClr val="FF0000"/>
                </a:solidFill>
              </a:rPr>
              <a:t> СВЕДЕНИЯ О ПРИВИВКАХ (НИИДИ,2002)</a:t>
            </a:r>
          </a:p>
        </p:txBody>
      </p:sp>
      <p:sp>
        <p:nvSpPr>
          <p:cNvPr id="27651" name="Rectangle 3"/>
          <p:cNvSpPr>
            <a:spLocks noGrp="1" noChangeArrowheads="1"/>
          </p:cNvSpPr>
          <p:nvPr>
            <p:ph type="body" idx="1"/>
          </p:nvPr>
        </p:nvSpPr>
        <p:spPr>
          <a:xfrm>
            <a:off x="323850" y="1600200"/>
            <a:ext cx="8507413" cy="5257800"/>
          </a:xfrm>
        </p:spPr>
        <p:txBody>
          <a:bodyPr/>
          <a:lstStyle/>
          <a:p>
            <a:pPr eaLnBrk="1" hangingPunct="1"/>
            <a:r>
              <a:rPr lang="ru-RU" sz="2400" b="1" smtClean="0"/>
              <a:t>От своих родителей                       -    11,0%</a:t>
            </a:r>
          </a:p>
          <a:p>
            <a:pPr eaLnBrk="1" hangingPunct="1"/>
            <a:r>
              <a:rPr lang="ru-RU" sz="2400" b="1" smtClean="0"/>
              <a:t>От соседей                                        -    21,8%</a:t>
            </a:r>
          </a:p>
          <a:p>
            <a:pPr eaLnBrk="1" hangingPunct="1"/>
            <a:r>
              <a:rPr lang="ru-RU" sz="2400" b="1" smtClean="0"/>
              <a:t>Из бесплатных газет                       -    21,8%</a:t>
            </a:r>
          </a:p>
          <a:p>
            <a:pPr eaLnBrk="1" hangingPunct="1"/>
            <a:r>
              <a:rPr lang="ru-RU" sz="2400" b="1" smtClean="0"/>
              <a:t>Радио, телевидение                        -    12,7%</a:t>
            </a:r>
          </a:p>
          <a:p>
            <a:pPr eaLnBrk="1" hangingPunct="1"/>
            <a:r>
              <a:rPr lang="ru-RU" sz="2400" b="1" smtClean="0"/>
              <a:t>Личный опыт                                   -     9,1%</a:t>
            </a:r>
          </a:p>
          <a:p>
            <a:pPr eaLnBrk="1" hangingPunct="1"/>
            <a:r>
              <a:rPr lang="ru-RU" sz="2400" b="1" smtClean="0"/>
              <a:t>Литература для родителей           -     7,2%</a:t>
            </a:r>
          </a:p>
          <a:p>
            <a:pPr eaLnBrk="1" hangingPunct="1"/>
            <a:r>
              <a:rPr lang="ru-RU" sz="2400" b="1" smtClean="0">
                <a:solidFill>
                  <a:srgbClr val="BC0A45"/>
                </a:solidFill>
              </a:rPr>
              <a:t>От сотрудников женской </a:t>
            </a:r>
          </a:p>
          <a:p>
            <a:pPr eaLnBrk="1" hangingPunct="1">
              <a:buFontTx/>
              <a:buNone/>
            </a:pPr>
            <a:r>
              <a:rPr lang="ru-RU" sz="2400" b="1" smtClean="0">
                <a:solidFill>
                  <a:srgbClr val="BC0A45"/>
                </a:solidFill>
              </a:rPr>
              <a:t>               консультации и род.дома    -   16,4%</a:t>
            </a:r>
          </a:p>
          <a:p>
            <a:pPr eaLnBrk="1" hangingPunct="1"/>
            <a:r>
              <a:rPr lang="ru-RU" sz="2400" b="1" smtClean="0">
                <a:solidFill>
                  <a:srgbClr val="BC0A45"/>
                </a:solidFill>
              </a:rPr>
              <a:t>От частного доктора                        -      9,1%</a:t>
            </a:r>
          </a:p>
          <a:p>
            <a:pPr eaLnBrk="1" hangingPunct="1"/>
            <a:r>
              <a:rPr lang="ru-RU" sz="2400" b="1" smtClean="0">
                <a:solidFill>
                  <a:srgbClr val="BC0A45"/>
                </a:solidFill>
              </a:rPr>
              <a:t>От сотрудников дет. поликлиники  -   9,1%</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2"/>
          <p:cNvSpPr txBox="1">
            <a:spLocks noChangeArrowheads="1"/>
          </p:cNvSpPr>
          <p:nvPr/>
        </p:nvSpPr>
        <p:spPr bwMode="auto">
          <a:xfrm>
            <a:off x="539750" y="1557338"/>
            <a:ext cx="7920038" cy="3508375"/>
          </a:xfrm>
          <a:prstGeom prst="rect">
            <a:avLst/>
          </a:prstGeom>
          <a:noFill/>
          <a:ln w="9525">
            <a:noFill/>
            <a:miter lim="800000"/>
            <a:headEnd/>
            <a:tailEnd/>
          </a:ln>
        </p:spPr>
        <p:txBody>
          <a:bodyPr>
            <a:spAutoFit/>
          </a:bodyPr>
          <a:lstStyle/>
          <a:p>
            <a:pPr algn="ctr"/>
            <a:r>
              <a:rPr lang="ru-RU" sz="2800" b="1"/>
              <a:t>Убеждены ли врачи сами в необходимости вакцинации ?</a:t>
            </a:r>
          </a:p>
          <a:p>
            <a:pPr algn="ctr"/>
            <a:r>
              <a:rPr lang="ru-RU" sz="2800" b="1"/>
              <a:t>А медсестры?</a:t>
            </a:r>
          </a:p>
          <a:p>
            <a:pPr algn="ctr"/>
            <a:r>
              <a:rPr lang="ru-RU" sz="2800" b="1"/>
              <a:t>Насколько они едины в убеждениях?</a:t>
            </a:r>
          </a:p>
          <a:p>
            <a:pPr algn="ctr"/>
            <a:r>
              <a:rPr lang="ru-RU" sz="2800" b="1"/>
              <a:t>А остальные члены общества, которые обладают влиянием?</a:t>
            </a:r>
          </a:p>
          <a:p>
            <a:pPr algn="ctr"/>
            <a:endParaRPr lang="ru-RU" sz="2800" b="1"/>
          </a:p>
          <a:p>
            <a:pPr algn="ctr"/>
            <a:r>
              <a:rPr lang="ru-RU" sz="2800" b="1"/>
              <a:t>Как прийти к взаимопониманию?</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body" idx="1"/>
          </p:nvPr>
        </p:nvSpPr>
        <p:spPr>
          <a:xfrm>
            <a:off x="0" y="0"/>
            <a:ext cx="8316913" cy="6629400"/>
          </a:xfrm>
          <a:solidFill>
            <a:schemeClr val="bg1"/>
          </a:solidFill>
        </p:spPr>
        <p:txBody>
          <a:bodyPr/>
          <a:lstStyle/>
          <a:p>
            <a:pPr eaLnBrk="1" hangingPunct="1"/>
            <a:r>
              <a:rPr lang="ru-RU" b="1" smtClean="0"/>
              <a:t>Цели взаимодействия с пациентом</a:t>
            </a:r>
          </a:p>
          <a:p>
            <a:pPr eaLnBrk="1" hangingPunct="1"/>
            <a:endParaRPr lang="ru-RU" b="1" smtClean="0"/>
          </a:p>
          <a:p>
            <a:pPr eaLnBrk="1" hangingPunct="1"/>
            <a:r>
              <a:rPr lang="ru-RU" smtClean="0"/>
              <a:t>Медицина – не патерналистская, а партнерская</a:t>
            </a:r>
          </a:p>
          <a:p>
            <a:pPr eaLnBrk="1" hangingPunct="1"/>
            <a:r>
              <a:rPr lang="ru-RU" smtClean="0"/>
              <a:t>повысить ответственность пациента за лечение и добиться правильного выполнения рекомендаций </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idx="4294967295"/>
          </p:nvPr>
        </p:nvSpPr>
        <p:spPr>
          <a:xfrm>
            <a:off x="428625" y="214313"/>
            <a:ext cx="8229600" cy="346075"/>
          </a:xfrm>
        </p:spPr>
        <p:txBody>
          <a:bodyPr/>
          <a:lstStyle/>
          <a:p>
            <a:pPr eaLnBrk="1" hangingPunct="1"/>
            <a:r>
              <a:rPr lang="ru-RU" altLang="ja-JP" sz="2800" smtClean="0"/>
              <a:t>Для достижения результата</a:t>
            </a:r>
            <a:endParaRPr lang="ru-RU" sz="2800" smtClean="0"/>
          </a:p>
        </p:txBody>
      </p:sp>
      <p:sp>
        <p:nvSpPr>
          <p:cNvPr id="30723" name="Rectangle 3"/>
          <p:cNvSpPr>
            <a:spLocks noGrp="1" noChangeArrowheads="1"/>
          </p:cNvSpPr>
          <p:nvPr>
            <p:ph type="body" idx="4294967295"/>
          </p:nvPr>
        </p:nvSpPr>
        <p:spPr>
          <a:xfrm>
            <a:off x="0" y="620713"/>
            <a:ext cx="8915400" cy="6237287"/>
          </a:xfrm>
          <a:solidFill>
            <a:schemeClr val="bg1"/>
          </a:solidFill>
        </p:spPr>
        <p:txBody>
          <a:bodyPr/>
          <a:lstStyle/>
          <a:p>
            <a:pPr eaLnBrk="1" hangingPunct="1">
              <a:lnSpc>
                <a:spcPct val="80000"/>
              </a:lnSpc>
              <a:buFontTx/>
              <a:buAutoNum type="arabicPeriod"/>
            </a:pPr>
            <a:r>
              <a:rPr lang="ru-RU" altLang="ja-JP" sz="2400" b="1" smtClean="0">
                <a:latin typeface="Comic Sans MS" pitchFamily="66" charset="0"/>
              </a:rPr>
              <a:t>Будьте терпеливы и дружественны</a:t>
            </a:r>
          </a:p>
          <a:p>
            <a:pPr eaLnBrk="1" hangingPunct="1">
              <a:lnSpc>
                <a:spcPct val="80000"/>
              </a:lnSpc>
              <a:buFontTx/>
              <a:buAutoNum type="arabicPeriod"/>
            </a:pPr>
            <a:r>
              <a:rPr lang="ru-RU" altLang="ja-JP" sz="2400" smtClean="0">
                <a:latin typeface="Comic Sans MS" pitchFamily="66" charset="0"/>
              </a:rPr>
              <a:t>Не давайте эмоциям захватить вас, </a:t>
            </a:r>
            <a:r>
              <a:rPr lang="ru-RU" altLang="ja-JP" sz="2400" b="1" smtClean="0">
                <a:latin typeface="Comic Sans MS" pitchFamily="66" charset="0"/>
              </a:rPr>
              <a:t>оставайтесь Взрослым </a:t>
            </a:r>
          </a:p>
          <a:p>
            <a:pPr eaLnBrk="1" hangingPunct="1">
              <a:lnSpc>
                <a:spcPct val="80000"/>
              </a:lnSpc>
              <a:buFontTx/>
              <a:buAutoNum type="arabicPeriod"/>
            </a:pPr>
            <a:r>
              <a:rPr lang="ru-RU" altLang="ja-JP" sz="2400" smtClean="0">
                <a:latin typeface="Comic Sans MS" pitchFamily="66" charset="0"/>
              </a:rPr>
              <a:t>Сконцентрируйтесь на проблеме. Логические аргументы могут послужить ключевым элементом. Будьте настойчивым, но вежливым</a:t>
            </a:r>
          </a:p>
          <a:p>
            <a:pPr eaLnBrk="1" hangingPunct="1">
              <a:lnSpc>
                <a:spcPct val="80000"/>
              </a:lnSpc>
              <a:buFontTx/>
              <a:buAutoNum type="arabicPeriod"/>
            </a:pPr>
            <a:r>
              <a:rPr lang="ru-RU" altLang="ja-JP" sz="2400" b="1" smtClean="0">
                <a:latin typeface="Comic Sans MS" pitchFamily="66" charset="0"/>
              </a:rPr>
              <a:t>Убедитесь в том, что вы сказали о всех положительных и возможных отрицательных последствиях, рисках. </a:t>
            </a:r>
          </a:p>
          <a:p>
            <a:pPr eaLnBrk="1" hangingPunct="1">
              <a:lnSpc>
                <a:spcPct val="80000"/>
              </a:lnSpc>
              <a:buFontTx/>
              <a:buAutoNum type="arabicPeriod"/>
            </a:pPr>
            <a:r>
              <a:rPr lang="ru-RU" altLang="ja-JP" sz="2400" smtClean="0">
                <a:latin typeface="Comic Sans MS" pitchFamily="66" charset="0"/>
              </a:rPr>
              <a:t>Не скрывайте преднамеренно факты. </a:t>
            </a:r>
            <a:r>
              <a:rPr lang="ru-RU" altLang="ja-JP" sz="2400" b="1" smtClean="0">
                <a:latin typeface="Comic Sans MS" pitchFamily="66" charset="0"/>
              </a:rPr>
              <a:t>Будьте предельно объективным</a:t>
            </a:r>
          </a:p>
          <a:p>
            <a:pPr eaLnBrk="1" hangingPunct="1">
              <a:lnSpc>
                <a:spcPct val="80000"/>
              </a:lnSpc>
              <a:buFontTx/>
              <a:buAutoNum type="arabicPeriod"/>
            </a:pPr>
            <a:r>
              <a:rPr lang="ru-RU" altLang="ja-JP" sz="2400" b="1" smtClean="0">
                <a:latin typeface="Comic Sans MS" pitchFamily="66" charset="0"/>
              </a:rPr>
              <a:t>Выслушайте предложения другой стороны</a:t>
            </a:r>
          </a:p>
          <a:p>
            <a:pPr eaLnBrk="1" hangingPunct="1">
              <a:lnSpc>
                <a:spcPct val="80000"/>
              </a:lnSpc>
              <a:buFontTx/>
              <a:buAutoNum type="arabicPeriod"/>
            </a:pPr>
            <a:r>
              <a:rPr lang="ru-RU" altLang="ja-JP" sz="2400" b="1" smtClean="0">
                <a:latin typeface="Comic Sans MS" pitchFamily="66" charset="0"/>
              </a:rPr>
              <a:t>Будьте способны к восприятию альтернатив</a:t>
            </a:r>
            <a:r>
              <a:rPr lang="ru-RU" altLang="ja-JP" sz="2400" smtClean="0">
                <a:latin typeface="Comic Sans MS" pitchFamily="66" charset="0"/>
              </a:rPr>
              <a:t>, предлагайте побольше вариантов, чтобы найти привлекательное решение для обеих сторон.</a:t>
            </a:r>
          </a:p>
          <a:p>
            <a:pPr eaLnBrk="1" hangingPunct="1">
              <a:lnSpc>
                <a:spcPct val="80000"/>
              </a:lnSpc>
              <a:buFontTx/>
              <a:buAutoNum type="arabicPeriod"/>
            </a:pPr>
            <a:r>
              <a:rPr lang="ru-RU" altLang="ja-JP" sz="2400" smtClean="0">
                <a:latin typeface="Comic Sans MS" pitchFamily="66" charset="0"/>
              </a:rPr>
              <a:t>Не применяйте психологических ловушек. </a:t>
            </a:r>
            <a:r>
              <a:rPr lang="ru-RU" altLang="ja-JP" sz="2400" b="1" smtClean="0">
                <a:latin typeface="Comic Sans MS" pitchFamily="66" charset="0"/>
              </a:rPr>
              <a:t>Никогда не угрожайте. </a:t>
            </a:r>
          </a:p>
          <a:p>
            <a:pPr eaLnBrk="1" hangingPunct="1">
              <a:lnSpc>
                <a:spcPct val="80000"/>
              </a:lnSpc>
              <a:buFontTx/>
              <a:buAutoNum type="arabicPeriod"/>
            </a:pPr>
            <a:r>
              <a:rPr lang="ru-RU" altLang="ja-JP" sz="2400" b="1" smtClean="0">
                <a:latin typeface="Comic Sans MS" pitchFamily="66" charset="0"/>
              </a:rPr>
              <a:t>При совершении ошибки признайте ее</a:t>
            </a:r>
            <a:r>
              <a:rPr lang="ru-RU" altLang="ja-JP" sz="2400" smtClean="0">
                <a:latin typeface="Comic Sans MS" pitchFamily="66" charset="0"/>
              </a:rPr>
              <a:t> и в случае необходимости попросите прощения. </a:t>
            </a:r>
          </a:p>
        </p:txBody>
      </p:sp>
      <p:sp>
        <p:nvSpPr>
          <p:cNvPr id="30724" name="Rectangle 4"/>
          <p:cNvSpPr>
            <a:spLocks noChangeArrowheads="1"/>
          </p:cNvSpPr>
          <p:nvPr/>
        </p:nvSpPr>
        <p:spPr bwMode="auto">
          <a:xfrm>
            <a:off x="533400" y="6172200"/>
            <a:ext cx="184150" cy="366713"/>
          </a:xfrm>
          <a:prstGeom prst="rect">
            <a:avLst/>
          </a:prstGeom>
          <a:noFill/>
          <a:ln w="9525">
            <a:noFill/>
            <a:miter lim="800000"/>
            <a:headEnd/>
            <a:tailEnd/>
          </a:ln>
        </p:spPr>
        <p:txBody>
          <a:bodyPr wrap="none" anchor="ctr">
            <a:spAutoFit/>
          </a:bodyPr>
          <a:lstStyle/>
          <a:p>
            <a:pPr eaLnBrk="0" hangingPunct="0"/>
            <a:endParaRPr lang="ru-RU"/>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57200" y="533400"/>
            <a:ext cx="8229600" cy="346075"/>
          </a:xfrm>
        </p:spPr>
        <p:txBody>
          <a:bodyPr/>
          <a:lstStyle/>
          <a:p>
            <a:pPr eaLnBrk="1" hangingPunct="1"/>
            <a:r>
              <a:rPr lang="ru-RU" sz="4000" b="1" smtClean="0"/>
              <a:t>УБЕДИТЬ МОЖЕТ ТОЛЬКО УБЕЖДЕННЫЙ </a:t>
            </a:r>
          </a:p>
        </p:txBody>
      </p:sp>
      <p:sp>
        <p:nvSpPr>
          <p:cNvPr id="31747" name="Rectangle 3"/>
          <p:cNvSpPr>
            <a:spLocks noGrp="1" noChangeArrowheads="1"/>
          </p:cNvSpPr>
          <p:nvPr>
            <p:ph type="body" idx="1"/>
          </p:nvPr>
        </p:nvSpPr>
        <p:spPr>
          <a:xfrm>
            <a:off x="2411413" y="1557338"/>
            <a:ext cx="4762500" cy="4929187"/>
          </a:xfrm>
        </p:spPr>
        <p:txBody>
          <a:bodyPr/>
          <a:lstStyle/>
          <a:p>
            <a:pPr eaLnBrk="1" hangingPunct="1">
              <a:lnSpc>
                <a:spcPct val="90000"/>
              </a:lnSpc>
            </a:pPr>
            <a:r>
              <a:rPr lang="ru-RU" sz="2800" smtClean="0"/>
              <a:t>Инфекция</a:t>
            </a:r>
          </a:p>
          <a:p>
            <a:pPr eaLnBrk="1" hangingPunct="1">
              <a:lnSpc>
                <a:spcPct val="90000"/>
              </a:lnSpc>
            </a:pPr>
            <a:endParaRPr lang="ru-RU" sz="2800" smtClean="0"/>
          </a:p>
          <a:p>
            <a:pPr eaLnBrk="1" hangingPunct="1">
              <a:lnSpc>
                <a:spcPct val="90000"/>
              </a:lnSpc>
            </a:pPr>
            <a:endParaRPr lang="ru-RU" sz="2800" smtClean="0"/>
          </a:p>
          <a:p>
            <a:pPr eaLnBrk="1" hangingPunct="1">
              <a:lnSpc>
                <a:spcPct val="90000"/>
              </a:lnSpc>
            </a:pPr>
            <a:r>
              <a:rPr lang="ru-RU" sz="2800" smtClean="0"/>
              <a:t>Вакцинация </a:t>
            </a:r>
          </a:p>
          <a:p>
            <a:pPr eaLnBrk="1" hangingPunct="1">
              <a:lnSpc>
                <a:spcPct val="90000"/>
              </a:lnSpc>
            </a:pPr>
            <a:endParaRPr lang="ru-RU" sz="2800" smtClean="0"/>
          </a:p>
          <a:p>
            <a:pPr eaLnBrk="1" hangingPunct="1">
              <a:lnSpc>
                <a:spcPct val="90000"/>
              </a:lnSpc>
            </a:pPr>
            <a:endParaRPr lang="ru-RU" sz="2800" smtClean="0"/>
          </a:p>
          <a:p>
            <a:pPr eaLnBrk="1" hangingPunct="1">
              <a:lnSpc>
                <a:spcPct val="90000"/>
              </a:lnSpc>
            </a:pPr>
            <a:r>
              <a:rPr lang="ru-RU" sz="2800" smtClean="0"/>
              <a:t>Польза-риск</a:t>
            </a:r>
          </a:p>
          <a:p>
            <a:pPr eaLnBrk="1" hangingPunct="1">
              <a:lnSpc>
                <a:spcPct val="90000"/>
              </a:lnSpc>
            </a:pPr>
            <a:endParaRPr lang="ru-RU" sz="2800" smtClean="0"/>
          </a:p>
          <a:p>
            <a:pPr eaLnBrk="1" hangingPunct="1">
              <a:lnSpc>
                <a:spcPct val="90000"/>
              </a:lnSpc>
            </a:pPr>
            <a:endParaRPr lang="ru-RU" sz="2800" smtClean="0"/>
          </a:p>
          <a:p>
            <a:pPr eaLnBrk="1" hangingPunct="1">
              <a:lnSpc>
                <a:spcPct val="90000"/>
              </a:lnSpc>
            </a:pPr>
            <a:r>
              <a:rPr lang="ru-RU" sz="2800" smtClean="0"/>
              <a:t>Альтернативы </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457200" y="274638"/>
            <a:ext cx="8229600" cy="706437"/>
          </a:xfrm>
        </p:spPr>
        <p:txBody>
          <a:bodyPr/>
          <a:lstStyle/>
          <a:p>
            <a:pPr eaLnBrk="1" hangingPunct="1"/>
            <a:r>
              <a:rPr lang="ru-RU" sz="4000" smtClean="0">
                <a:solidFill>
                  <a:srgbClr val="000099"/>
                </a:solidFill>
                <a:latin typeface="Broadway" pitchFamily="82" charset="0"/>
              </a:rPr>
              <a:t>Опасен ли грипп?</a:t>
            </a:r>
          </a:p>
        </p:txBody>
      </p:sp>
      <p:sp>
        <p:nvSpPr>
          <p:cNvPr id="32771" name="Content Placeholder 2"/>
          <p:cNvSpPr>
            <a:spLocks noGrp="1"/>
          </p:cNvSpPr>
          <p:nvPr>
            <p:ph type="body" idx="1"/>
          </p:nvPr>
        </p:nvSpPr>
        <p:spPr/>
        <p:txBody>
          <a:bodyPr/>
          <a:lstStyle/>
          <a:p>
            <a:pPr eaLnBrk="1" hangingPunct="1">
              <a:buClr>
                <a:schemeClr val="hlink"/>
              </a:buClr>
            </a:pPr>
            <a:r>
              <a:rPr lang="ru-RU" sz="3000" smtClean="0"/>
              <a:t>Тяжесть гриппа варьирует год от года</a:t>
            </a:r>
            <a:endParaRPr lang="en-US" sz="3000" smtClean="0"/>
          </a:p>
          <a:p>
            <a:pPr eaLnBrk="1" hangingPunct="1">
              <a:buClr>
                <a:schemeClr val="hlink"/>
              </a:buClr>
            </a:pPr>
            <a:r>
              <a:rPr lang="ru-RU" sz="3000" smtClean="0"/>
              <a:t>Сложно предсказать и тяжесть, и время подъема заболевания </a:t>
            </a:r>
          </a:p>
          <a:p>
            <a:pPr eaLnBrk="1" hangingPunct="1">
              <a:buClr>
                <a:schemeClr val="hlink"/>
              </a:buClr>
            </a:pPr>
            <a:r>
              <a:rPr lang="ru-RU" sz="3000" smtClean="0"/>
              <a:t>Болеет от 5 до 20% популяции ежегодно</a:t>
            </a:r>
          </a:p>
          <a:p>
            <a:pPr eaLnBrk="1" hangingPunct="1">
              <a:buClr>
                <a:schemeClr val="hlink"/>
              </a:buClr>
            </a:pPr>
            <a:r>
              <a:rPr lang="ru-RU" sz="3000" smtClean="0"/>
              <a:t>Каждый год высокая частота госпитализации  маленьких детей, пожилых и пациентов с хронической патологией (смертельные исходы в 90% у лиц старше 65 лет)</a:t>
            </a:r>
            <a:endParaRPr lang="en-US" sz="3000" smtClean="0"/>
          </a:p>
        </p:txBody>
      </p:sp>
      <p:sp>
        <p:nvSpPr>
          <p:cNvPr id="32772" name="TextBox 3"/>
          <p:cNvSpPr txBox="1">
            <a:spLocks noChangeArrowheads="1"/>
          </p:cNvSpPr>
          <p:nvPr/>
        </p:nvSpPr>
        <p:spPr bwMode="auto">
          <a:xfrm>
            <a:off x="1116013" y="6237288"/>
            <a:ext cx="2311400" cy="366712"/>
          </a:xfrm>
          <a:prstGeom prst="rect">
            <a:avLst/>
          </a:prstGeom>
          <a:noFill/>
          <a:ln w="9525">
            <a:noFill/>
            <a:miter lim="800000"/>
            <a:headEnd/>
            <a:tailEnd/>
          </a:ln>
        </p:spPr>
        <p:txBody>
          <a:bodyPr wrap="none">
            <a:spAutoFit/>
          </a:bodyPr>
          <a:lstStyle/>
          <a:p>
            <a:r>
              <a:rPr lang="en-US">
                <a:latin typeface="Calibri" pitchFamily="34" charset="0"/>
              </a:rPr>
              <a:t>MMWR (Aug 20, 2010)</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idx="4294967295"/>
          </p:nvPr>
        </p:nvSpPr>
        <p:spPr/>
        <p:txBody>
          <a:bodyPr anchor="b"/>
          <a:lstStyle/>
          <a:p>
            <a:pPr eaLnBrk="1" hangingPunct="1">
              <a:lnSpc>
                <a:spcPts val="3000"/>
              </a:lnSpc>
            </a:pPr>
            <a:endParaRPr lang="ru-RU" sz="2800" b="1" smtClean="0"/>
          </a:p>
        </p:txBody>
      </p:sp>
      <p:sp>
        <p:nvSpPr>
          <p:cNvPr id="33795" name="Content Placeholder 2"/>
          <p:cNvSpPr>
            <a:spLocks noGrp="1"/>
          </p:cNvSpPr>
          <p:nvPr>
            <p:ph idx="4294967295"/>
          </p:nvPr>
        </p:nvSpPr>
        <p:spPr>
          <a:xfrm>
            <a:off x="457200" y="1600200"/>
            <a:ext cx="8229600" cy="4191000"/>
          </a:xfrm>
        </p:spPr>
        <p:txBody>
          <a:bodyPr/>
          <a:lstStyle/>
          <a:p>
            <a:pPr eaLnBrk="1" hangingPunct="1">
              <a:buClr>
                <a:schemeClr val="tx1"/>
              </a:buClr>
              <a:buSzPct val="70000"/>
              <a:buFont typeface="Wingdings" pitchFamily="2" charset="2"/>
              <a:buChar char="q"/>
            </a:pPr>
            <a:endParaRPr lang="ru-RU" sz="2400" b="1" smtClean="0">
              <a:solidFill>
                <a:schemeClr val="bg2"/>
              </a:solidFill>
            </a:endParaRPr>
          </a:p>
        </p:txBody>
      </p:sp>
      <p:sp>
        <p:nvSpPr>
          <p:cNvPr id="33796" name="Text Placeholder 3"/>
          <p:cNvSpPr>
            <a:spLocks noGrp="1"/>
          </p:cNvSpPr>
          <p:nvPr>
            <p:ph type="body" sz="quarter" idx="4294967295"/>
          </p:nvPr>
        </p:nvSpPr>
        <p:spPr>
          <a:xfrm>
            <a:off x="457200" y="5791200"/>
            <a:ext cx="8229600" cy="609600"/>
          </a:xfrm>
        </p:spPr>
        <p:txBody>
          <a:bodyPr anchor="b"/>
          <a:lstStyle/>
          <a:p>
            <a:pPr eaLnBrk="1" hangingPunct="1">
              <a:buFontTx/>
              <a:buNone/>
            </a:pPr>
            <a:endParaRPr lang="ru-RU" sz="1100" smtClean="0"/>
          </a:p>
        </p:txBody>
      </p:sp>
      <p:pic>
        <p:nvPicPr>
          <p:cNvPr id="33797" name="Picture 2" descr="Number of Influenza-Associated Pediatric"/>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body" idx="1"/>
          </p:nvPr>
        </p:nvSpPr>
        <p:spPr/>
        <p:txBody>
          <a:bodyPr/>
          <a:lstStyle/>
          <a:p>
            <a:pPr eaLnBrk="1" hangingPunct="1"/>
            <a:endParaRPr lang="ru-RU" smtClean="0"/>
          </a:p>
        </p:txBody>
      </p:sp>
      <p:pic>
        <p:nvPicPr>
          <p:cNvPr id="34819" name="Picture 3" descr="россия"/>
          <p:cNvPicPr>
            <a:picLocks noChangeAspect="1" noChangeArrowheads="1"/>
          </p:cNvPicPr>
          <p:nvPr/>
        </p:nvPicPr>
        <p:blipFill>
          <a:blip r:embed="rId3" cstate="print"/>
          <a:srcRect/>
          <a:stretch>
            <a:fillRect/>
          </a:stretch>
        </p:blipFill>
        <p:spPr bwMode="auto">
          <a:xfrm>
            <a:off x="238125" y="188913"/>
            <a:ext cx="8905875" cy="3095625"/>
          </a:xfrm>
          <a:prstGeom prst="rect">
            <a:avLst/>
          </a:prstGeom>
          <a:noFill/>
          <a:ln w="9525">
            <a:noFill/>
            <a:miter lim="800000"/>
            <a:headEnd/>
            <a:tailEnd/>
          </a:ln>
        </p:spPr>
      </p:pic>
      <p:pic>
        <p:nvPicPr>
          <p:cNvPr id="34820" name="Picture 4" descr="Reserved_ReportViewerWebControl"/>
          <p:cNvPicPr>
            <a:picLocks noChangeAspect="1" noChangeArrowheads="1"/>
          </p:cNvPicPr>
          <p:nvPr/>
        </p:nvPicPr>
        <p:blipFill>
          <a:blip r:embed="rId4" cstate="print"/>
          <a:srcRect/>
          <a:stretch>
            <a:fillRect/>
          </a:stretch>
        </p:blipFill>
        <p:spPr bwMode="auto">
          <a:xfrm>
            <a:off x="0" y="3187700"/>
            <a:ext cx="8905875" cy="36703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noGrp="1"/>
          </p:cNvGraphicFramePr>
          <p:nvPr/>
        </p:nvGraphicFramePr>
        <p:xfrm>
          <a:off x="-9525" y="-9525"/>
          <a:ext cx="9163050" cy="687705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866" name="Group 2"/>
          <p:cNvGrpSpPr>
            <a:grpSpLocks/>
          </p:cNvGrpSpPr>
          <p:nvPr/>
        </p:nvGrpSpPr>
        <p:grpSpPr bwMode="auto">
          <a:xfrm>
            <a:off x="1168400" y="2212975"/>
            <a:ext cx="7291388" cy="2819400"/>
            <a:chOff x="918" y="1459"/>
            <a:chExt cx="4314" cy="1776"/>
          </a:xfrm>
        </p:grpSpPr>
        <p:sp>
          <p:nvSpPr>
            <p:cNvPr id="366595" name="Freeform 3"/>
            <p:cNvSpPr>
              <a:spLocks/>
            </p:cNvSpPr>
            <p:nvPr/>
          </p:nvSpPr>
          <p:spPr bwMode="auto">
            <a:xfrm>
              <a:off x="918" y="1459"/>
              <a:ext cx="3108" cy="1776"/>
            </a:xfrm>
            <a:custGeom>
              <a:avLst/>
              <a:gdLst/>
              <a:ahLst/>
              <a:cxnLst>
                <a:cxn ang="0">
                  <a:pos x="1532" y="11"/>
                </a:cxn>
                <a:cxn ang="0">
                  <a:pos x="0" y="2011"/>
                </a:cxn>
                <a:cxn ang="0">
                  <a:pos x="3418" y="2012"/>
                </a:cxn>
                <a:cxn ang="0">
                  <a:pos x="1542" y="0"/>
                </a:cxn>
                <a:cxn ang="0">
                  <a:pos x="1532" y="11"/>
                </a:cxn>
                <a:cxn ang="0">
                  <a:pos x="1532" y="11"/>
                </a:cxn>
              </a:cxnLst>
              <a:rect l="0" t="0" r="r" b="b"/>
              <a:pathLst>
                <a:path w="3419" h="2013">
                  <a:moveTo>
                    <a:pt x="1532" y="11"/>
                  </a:moveTo>
                  <a:lnTo>
                    <a:pt x="0" y="2011"/>
                  </a:lnTo>
                  <a:lnTo>
                    <a:pt x="3418" y="2012"/>
                  </a:lnTo>
                  <a:lnTo>
                    <a:pt x="1542" y="0"/>
                  </a:lnTo>
                  <a:lnTo>
                    <a:pt x="1532" y="11"/>
                  </a:lnTo>
                  <a:lnTo>
                    <a:pt x="1532" y="11"/>
                  </a:lnTo>
                </a:path>
              </a:pathLst>
            </a:custGeom>
            <a:gradFill rotWithShape="0">
              <a:gsLst>
                <a:gs pos="0">
                  <a:srgbClr val="FFFF99">
                    <a:gamma/>
                    <a:shade val="66667"/>
                    <a:invGamma/>
                  </a:srgbClr>
                </a:gs>
                <a:gs pos="100000">
                  <a:srgbClr val="FFFF99"/>
                </a:gs>
              </a:gsLst>
              <a:lin ang="18900000" scaled="1"/>
            </a:gradFill>
            <a:ln w="9525">
              <a:noFill/>
              <a:round/>
              <a:headEnd type="none" w="med" len="med"/>
              <a:tailEnd type="none" w="med" len="med"/>
            </a:ln>
            <a:effectLst>
              <a:outerShdw dist="97967" dir="18900000" algn="ctr" rotWithShape="0">
                <a:srgbClr val="404040"/>
              </a:outerShdw>
            </a:effectLst>
          </p:spPr>
          <p:txBody>
            <a:bodyPr/>
            <a:lstStyle/>
            <a:p>
              <a:pPr>
                <a:defRPr/>
              </a:pPr>
              <a:endParaRPr lang="ru-RU"/>
            </a:p>
          </p:txBody>
        </p:sp>
        <p:sp>
          <p:nvSpPr>
            <p:cNvPr id="36874" name="Rectangle 4"/>
            <p:cNvSpPr>
              <a:spLocks noChangeArrowheads="1"/>
            </p:cNvSpPr>
            <p:nvPr/>
          </p:nvSpPr>
          <p:spPr bwMode="auto">
            <a:xfrm>
              <a:off x="1962" y="1616"/>
              <a:ext cx="1360" cy="226"/>
            </a:xfrm>
            <a:prstGeom prst="rect">
              <a:avLst/>
            </a:prstGeom>
            <a:solidFill>
              <a:schemeClr val="accent2"/>
            </a:solidFill>
            <a:ln w="9525">
              <a:solidFill>
                <a:schemeClr val="tx1"/>
              </a:solidFill>
              <a:miter lim="800000"/>
              <a:headEnd/>
              <a:tailEnd/>
            </a:ln>
          </p:spPr>
          <p:txBody>
            <a:bodyPr wrap="none" anchor="ctr"/>
            <a:lstStyle/>
            <a:p>
              <a:pPr algn="ctr"/>
              <a:r>
                <a:rPr lang="ru-RU" sz="2400">
                  <a:solidFill>
                    <a:schemeClr val="bg1"/>
                  </a:solidFill>
                  <a:latin typeface="Times New Roman" pitchFamily="18" charset="0"/>
                </a:rPr>
                <a:t>смертность - 1</a:t>
              </a:r>
            </a:p>
          </p:txBody>
        </p:sp>
        <p:sp>
          <p:nvSpPr>
            <p:cNvPr id="36875" name="Rectangle 5"/>
            <p:cNvSpPr>
              <a:spLocks noChangeArrowheads="1"/>
            </p:cNvSpPr>
            <p:nvPr/>
          </p:nvSpPr>
          <p:spPr bwMode="auto">
            <a:xfrm>
              <a:off x="2154" y="2115"/>
              <a:ext cx="1814" cy="227"/>
            </a:xfrm>
            <a:prstGeom prst="rect">
              <a:avLst/>
            </a:prstGeom>
            <a:solidFill>
              <a:schemeClr val="accent2"/>
            </a:solidFill>
            <a:ln w="9525">
              <a:solidFill>
                <a:schemeClr val="tx1"/>
              </a:solidFill>
              <a:miter lim="800000"/>
              <a:headEnd/>
              <a:tailEnd/>
            </a:ln>
          </p:spPr>
          <p:txBody>
            <a:bodyPr wrap="none" anchor="ctr"/>
            <a:lstStyle/>
            <a:p>
              <a:pPr algn="ctr"/>
              <a:r>
                <a:rPr lang="ru-RU" sz="2400">
                  <a:latin typeface="Times New Roman" pitchFamily="18" charset="0"/>
                </a:rPr>
                <a:t> </a:t>
              </a:r>
              <a:r>
                <a:rPr lang="ru-RU" sz="2400">
                  <a:solidFill>
                    <a:schemeClr val="bg1"/>
                  </a:solidFill>
                  <a:latin typeface="Times New Roman" pitchFamily="18" charset="0"/>
                </a:rPr>
                <a:t>госпитализаций – 12</a:t>
              </a:r>
            </a:p>
          </p:txBody>
        </p:sp>
        <p:sp>
          <p:nvSpPr>
            <p:cNvPr id="36876" name="Rectangle 6"/>
            <p:cNvSpPr>
              <a:spLocks noChangeArrowheads="1"/>
            </p:cNvSpPr>
            <p:nvPr/>
          </p:nvSpPr>
          <p:spPr bwMode="auto">
            <a:xfrm>
              <a:off x="2874" y="2931"/>
              <a:ext cx="2358" cy="227"/>
            </a:xfrm>
            <a:prstGeom prst="rect">
              <a:avLst/>
            </a:prstGeom>
            <a:solidFill>
              <a:schemeClr val="accent2"/>
            </a:solidFill>
            <a:ln w="9525">
              <a:solidFill>
                <a:schemeClr val="tx1"/>
              </a:solidFill>
              <a:miter lim="800000"/>
              <a:headEnd/>
              <a:tailEnd/>
            </a:ln>
          </p:spPr>
          <p:txBody>
            <a:bodyPr wrap="none" anchor="ctr"/>
            <a:lstStyle/>
            <a:p>
              <a:pPr algn="ctr"/>
              <a:r>
                <a:rPr lang="ru-RU" sz="2400">
                  <a:solidFill>
                    <a:schemeClr val="bg1"/>
                  </a:solidFill>
                  <a:latin typeface="Times New Roman" pitchFamily="18" charset="0"/>
                </a:rPr>
                <a:t>заболевание гриппом - 2600</a:t>
              </a:r>
            </a:p>
          </p:txBody>
        </p:sp>
        <p:sp>
          <p:nvSpPr>
            <p:cNvPr id="36877" name="Rectangle 7"/>
            <p:cNvSpPr>
              <a:spLocks noChangeArrowheads="1"/>
            </p:cNvSpPr>
            <p:nvPr/>
          </p:nvSpPr>
          <p:spPr bwMode="auto">
            <a:xfrm flipH="1">
              <a:off x="2538" y="2523"/>
              <a:ext cx="2267" cy="226"/>
            </a:xfrm>
            <a:prstGeom prst="rect">
              <a:avLst/>
            </a:prstGeom>
            <a:solidFill>
              <a:schemeClr val="accent2"/>
            </a:solidFill>
            <a:ln w="9525">
              <a:solidFill>
                <a:schemeClr val="tx1"/>
              </a:solidFill>
              <a:miter lim="800000"/>
              <a:headEnd/>
              <a:tailEnd/>
            </a:ln>
          </p:spPr>
          <p:txBody>
            <a:bodyPr wrap="none" anchor="ctr"/>
            <a:lstStyle/>
            <a:p>
              <a:pPr algn="ctr"/>
              <a:r>
                <a:rPr lang="ru-RU" sz="2400">
                  <a:solidFill>
                    <a:schemeClr val="bg1"/>
                  </a:solidFill>
                  <a:latin typeface="Times New Roman" pitchFamily="18" charset="0"/>
                </a:rPr>
                <a:t>вызов врача на дом – 1200</a:t>
              </a:r>
            </a:p>
          </p:txBody>
        </p:sp>
      </p:grpSp>
      <p:sp>
        <p:nvSpPr>
          <p:cNvPr id="36867" name="Line 8"/>
          <p:cNvSpPr>
            <a:spLocks noChangeShapeType="1"/>
          </p:cNvSpPr>
          <p:nvPr/>
        </p:nvSpPr>
        <p:spPr bwMode="auto">
          <a:xfrm flipV="1">
            <a:off x="2179638" y="3792538"/>
            <a:ext cx="2743200" cy="0"/>
          </a:xfrm>
          <a:prstGeom prst="line">
            <a:avLst/>
          </a:prstGeom>
          <a:noFill/>
          <a:ln w="31750">
            <a:solidFill>
              <a:srgbClr val="000000"/>
            </a:solidFill>
            <a:round/>
            <a:headEnd/>
            <a:tailEnd/>
          </a:ln>
        </p:spPr>
        <p:txBody>
          <a:bodyPr/>
          <a:lstStyle/>
          <a:p>
            <a:endParaRPr lang="ru-RU"/>
          </a:p>
        </p:txBody>
      </p:sp>
      <p:sp>
        <p:nvSpPr>
          <p:cNvPr id="36868" name="Line 9"/>
          <p:cNvSpPr>
            <a:spLocks noChangeShapeType="1"/>
          </p:cNvSpPr>
          <p:nvPr/>
        </p:nvSpPr>
        <p:spPr bwMode="auto">
          <a:xfrm>
            <a:off x="1700213" y="4435475"/>
            <a:ext cx="3790950" cy="0"/>
          </a:xfrm>
          <a:prstGeom prst="line">
            <a:avLst/>
          </a:prstGeom>
          <a:noFill/>
          <a:ln w="31750">
            <a:solidFill>
              <a:srgbClr val="000000"/>
            </a:solidFill>
            <a:round/>
            <a:headEnd/>
            <a:tailEnd/>
          </a:ln>
        </p:spPr>
        <p:txBody>
          <a:bodyPr/>
          <a:lstStyle/>
          <a:p>
            <a:endParaRPr lang="ru-RU"/>
          </a:p>
        </p:txBody>
      </p:sp>
      <p:sp>
        <p:nvSpPr>
          <p:cNvPr id="36869" name="Line 10"/>
          <p:cNvSpPr>
            <a:spLocks noChangeShapeType="1"/>
          </p:cNvSpPr>
          <p:nvPr/>
        </p:nvSpPr>
        <p:spPr bwMode="auto">
          <a:xfrm>
            <a:off x="2847975" y="3009900"/>
            <a:ext cx="1192213" cy="0"/>
          </a:xfrm>
          <a:prstGeom prst="line">
            <a:avLst/>
          </a:prstGeom>
          <a:noFill/>
          <a:ln w="31750">
            <a:solidFill>
              <a:srgbClr val="000000"/>
            </a:solidFill>
            <a:round/>
            <a:headEnd/>
            <a:tailEnd/>
          </a:ln>
        </p:spPr>
        <p:txBody>
          <a:bodyPr/>
          <a:lstStyle/>
          <a:p>
            <a:endParaRPr lang="ru-RU"/>
          </a:p>
        </p:txBody>
      </p:sp>
      <p:sp>
        <p:nvSpPr>
          <p:cNvPr id="36870" name="Text Box 11"/>
          <p:cNvSpPr txBox="1">
            <a:spLocks noChangeArrowheads="1"/>
          </p:cNvSpPr>
          <p:nvPr/>
        </p:nvSpPr>
        <p:spPr bwMode="auto">
          <a:xfrm>
            <a:off x="1577975" y="5262563"/>
            <a:ext cx="5197475" cy="396875"/>
          </a:xfrm>
          <a:prstGeom prst="rect">
            <a:avLst/>
          </a:prstGeom>
          <a:noFill/>
          <a:ln w="9525">
            <a:noFill/>
            <a:miter lim="800000"/>
            <a:headEnd/>
            <a:tailEnd/>
          </a:ln>
        </p:spPr>
        <p:txBody>
          <a:bodyPr lIns="91433" tIns="45717" rIns="91433" bIns="45717">
            <a:spAutoFit/>
          </a:bodyPr>
          <a:lstStyle/>
          <a:p>
            <a:pPr eaLnBrk="0" hangingPunct="0"/>
            <a:r>
              <a:rPr lang="ru-RU" sz="2000" b="1">
                <a:solidFill>
                  <a:schemeClr val="bg1"/>
                </a:solidFill>
              </a:rPr>
              <a:t>Данные на</a:t>
            </a:r>
            <a:r>
              <a:rPr lang="en-US" sz="2000" b="1">
                <a:solidFill>
                  <a:schemeClr val="bg1"/>
                </a:solidFill>
              </a:rPr>
              <a:t> 10,000 </a:t>
            </a:r>
            <a:r>
              <a:rPr lang="ru-RU" sz="2000" b="1">
                <a:solidFill>
                  <a:schemeClr val="bg1"/>
                </a:solidFill>
              </a:rPr>
              <a:t>населения</a:t>
            </a:r>
            <a:endParaRPr lang="en-US" sz="2000" b="1">
              <a:solidFill>
                <a:schemeClr val="bg1"/>
              </a:solidFill>
            </a:endParaRPr>
          </a:p>
        </p:txBody>
      </p:sp>
      <p:sp>
        <p:nvSpPr>
          <p:cNvPr id="36871" name="Text Box 12"/>
          <p:cNvSpPr txBox="1">
            <a:spLocks noChangeArrowheads="1"/>
          </p:cNvSpPr>
          <p:nvPr/>
        </p:nvSpPr>
        <p:spPr bwMode="auto">
          <a:xfrm>
            <a:off x="4265613" y="6411913"/>
            <a:ext cx="4146550" cy="366712"/>
          </a:xfrm>
          <a:prstGeom prst="rect">
            <a:avLst/>
          </a:prstGeom>
          <a:noFill/>
          <a:ln w="9525">
            <a:noFill/>
            <a:miter lim="800000"/>
            <a:headEnd/>
            <a:tailEnd/>
          </a:ln>
        </p:spPr>
        <p:txBody>
          <a:bodyPr wrap="none">
            <a:spAutoFit/>
          </a:bodyPr>
          <a:lstStyle/>
          <a:p>
            <a:pPr algn="ctr"/>
            <a:r>
              <a:rPr lang="ru-RU">
                <a:solidFill>
                  <a:schemeClr val="accent2"/>
                </a:solidFill>
                <a:latin typeface="Times New Roman" pitchFamily="18" charset="0"/>
              </a:rPr>
              <a:t>World Healf  Organisation (www.who.org)</a:t>
            </a:r>
          </a:p>
        </p:txBody>
      </p:sp>
      <p:sp>
        <p:nvSpPr>
          <p:cNvPr id="36872" name="Rectangle 13"/>
          <p:cNvSpPr>
            <a:spLocks noGrp="1" noChangeArrowheads="1"/>
          </p:cNvSpPr>
          <p:nvPr>
            <p:ph type="title"/>
          </p:nvPr>
        </p:nvSpPr>
        <p:spPr>
          <a:xfrm>
            <a:off x="250825" y="38100"/>
            <a:ext cx="8642350" cy="1295400"/>
          </a:xfrm>
        </p:spPr>
        <p:txBody>
          <a:bodyPr/>
          <a:lstStyle/>
          <a:p>
            <a:pPr eaLnBrk="1" hangingPunct="1"/>
            <a:r>
              <a:rPr lang="ru-RU" sz="3200" smtClean="0"/>
              <a:t>Заболеваемость и смертность ассоциированные с гриппозной инфекцией в межэпидемический период</a:t>
            </a:r>
            <a:endParaRPr lang="en-US" sz="3200" smtClean="0"/>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 Box 4"/>
          <p:cNvSpPr txBox="1">
            <a:spLocks noChangeArrowheads="1"/>
          </p:cNvSpPr>
          <p:nvPr/>
        </p:nvSpPr>
        <p:spPr bwMode="auto">
          <a:xfrm>
            <a:off x="0" y="6218238"/>
            <a:ext cx="9144000" cy="639762"/>
          </a:xfrm>
          <a:prstGeom prst="rect">
            <a:avLst/>
          </a:prstGeom>
          <a:noFill/>
          <a:ln w="9525">
            <a:noFill/>
            <a:miter lim="800000"/>
            <a:headEnd/>
            <a:tailEnd/>
          </a:ln>
        </p:spPr>
        <p:txBody>
          <a:bodyPr>
            <a:spAutoFit/>
          </a:bodyPr>
          <a:lstStyle/>
          <a:p>
            <a:r>
              <a:rPr lang="en-US" sz="1200" b="1"/>
              <a:t>American Academy of Pediatrics, Committee on Infectious Diseases. Policy Statement—Recommendations for Prevention and Control of Influenza in Children, 2011 –2012. </a:t>
            </a:r>
            <a:r>
              <a:rPr lang="en-US" sz="1200" b="1" i="1"/>
              <a:t>Pediatrics</a:t>
            </a:r>
            <a:r>
              <a:rPr lang="en-US" sz="1200" b="1"/>
              <a:t>.doi:10.1542peds/2011-2295 Available at: </a:t>
            </a:r>
            <a:r>
              <a:rPr lang="en-US" sz="1200" b="1">
                <a:hlinkClick r:id="rId3"/>
              </a:rPr>
              <a:t>http://pediatrics.aappublications.org/cgi/doi/10.1542/peds.2011-2295</a:t>
            </a:r>
            <a:r>
              <a:rPr lang="en-US" sz="1200" b="1"/>
              <a:t>.</a:t>
            </a:r>
          </a:p>
        </p:txBody>
      </p:sp>
      <p:pic>
        <p:nvPicPr>
          <p:cNvPr id="37891" name="Picture 7" descr="Red Book Online">
            <a:hlinkClick r:id="rId4"/>
          </p:cNvPr>
          <p:cNvPicPr>
            <a:picLocks noChangeAspect="1" noChangeArrowheads="1"/>
          </p:cNvPicPr>
          <p:nvPr/>
        </p:nvPicPr>
        <p:blipFill>
          <a:blip r:embed="rId5" cstate="print"/>
          <a:srcRect/>
          <a:stretch>
            <a:fillRect/>
          </a:stretch>
        </p:blipFill>
        <p:spPr bwMode="auto">
          <a:xfrm>
            <a:off x="0" y="0"/>
            <a:ext cx="1258888" cy="295275"/>
          </a:xfrm>
          <a:prstGeom prst="rect">
            <a:avLst/>
          </a:prstGeom>
          <a:noFill/>
          <a:ln w="9525">
            <a:noFill/>
            <a:miter lim="800000"/>
            <a:headEnd/>
            <a:tailEnd/>
          </a:ln>
        </p:spPr>
      </p:pic>
      <p:pic>
        <p:nvPicPr>
          <p:cNvPr id="37892" name="Picture 10" descr="fig1"/>
          <p:cNvPicPr>
            <a:picLocks noChangeAspect="1" noChangeArrowheads="1"/>
          </p:cNvPicPr>
          <p:nvPr/>
        </p:nvPicPr>
        <p:blipFill>
          <a:blip r:embed="rId6" cstate="print"/>
          <a:srcRect/>
          <a:stretch>
            <a:fillRect/>
          </a:stretch>
        </p:blipFill>
        <p:spPr bwMode="auto">
          <a:xfrm>
            <a:off x="228600" y="549275"/>
            <a:ext cx="8915400" cy="5562600"/>
          </a:xfrm>
          <a:prstGeom prst="rect">
            <a:avLst/>
          </a:prstGeom>
          <a:noFill/>
          <a:ln w="9525">
            <a:noFill/>
            <a:miter lim="800000"/>
            <a:headEnd/>
            <a:tailEnd/>
          </a:ln>
        </p:spPr>
      </p:pic>
      <p:sp>
        <p:nvSpPr>
          <p:cNvPr id="37893" name="Заголовок 6"/>
          <p:cNvSpPr>
            <a:spLocks noGrp="1"/>
          </p:cNvSpPr>
          <p:nvPr>
            <p:ph type="title" idx="4294967295"/>
          </p:nvPr>
        </p:nvSpPr>
        <p:spPr>
          <a:xfrm>
            <a:off x="914400" y="0"/>
            <a:ext cx="8229600" cy="411163"/>
          </a:xfrm>
        </p:spPr>
        <p:txBody>
          <a:bodyPr/>
          <a:lstStyle/>
          <a:p>
            <a:pPr eaLnBrk="1" hangingPunct="1"/>
            <a:r>
              <a:rPr lang="ru-RU" sz="2400" smtClean="0"/>
              <a:t>Кто болеет тяжело и кого госпитализируют с гриппом</a:t>
            </a:r>
          </a:p>
        </p:txBody>
      </p:sp>
      <p:sp>
        <p:nvSpPr>
          <p:cNvPr id="37894" name="Text Box 6"/>
          <p:cNvSpPr txBox="1">
            <a:spLocks noChangeArrowheads="1"/>
          </p:cNvSpPr>
          <p:nvPr/>
        </p:nvSpPr>
        <p:spPr bwMode="auto">
          <a:xfrm>
            <a:off x="7019925" y="2565400"/>
            <a:ext cx="1871663" cy="336550"/>
          </a:xfrm>
          <a:prstGeom prst="rect">
            <a:avLst/>
          </a:prstGeom>
          <a:solidFill>
            <a:schemeClr val="bg1"/>
          </a:solidFill>
          <a:ln w="9525">
            <a:noFill/>
            <a:miter lim="800000"/>
            <a:headEnd/>
            <a:tailEnd/>
          </a:ln>
        </p:spPr>
        <p:txBody>
          <a:bodyPr>
            <a:spAutoFit/>
          </a:bodyPr>
          <a:lstStyle/>
          <a:p>
            <a:pPr>
              <a:spcBef>
                <a:spcPct val="50000"/>
              </a:spcBef>
            </a:pPr>
            <a:r>
              <a:rPr lang="ru-RU" sz="1600"/>
              <a:t>Дети (1008)</a:t>
            </a:r>
          </a:p>
        </p:txBody>
      </p:sp>
      <p:sp>
        <p:nvSpPr>
          <p:cNvPr id="37895" name="Rectangle 7"/>
          <p:cNvSpPr>
            <a:spLocks noChangeArrowheads="1"/>
          </p:cNvSpPr>
          <p:nvPr/>
        </p:nvSpPr>
        <p:spPr bwMode="auto">
          <a:xfrm>
            <a:off x="6732588" y="2708275"/>
            <a:ext cx="287337" cy="144463"/>
          </a:xfrm>
          <a:prstGeom prst="rect">
            <a:avLst/>
          </a:prstGeom>
          <a:solidFill>
            <a:schemeClr val="folHlink"/>
          </a:solidFill>
          <a:ln w="9525">
            <a:solidFill>
              <a:schemeClr val="tx1"/>
            </a:solidFill>
            <a:miter lim="800000"/>
            <a:headEnd/>
            <a:tailEnd/>
          </a:ln>
        </p:spPr>
        <p:txBody>
          <a:bodyPr wrap="none" anchor="ctr"/>
          <a:lstStyle/>
          <a:p>
            <a:endParaRPr lang="ru-RU"/>
          </a:p>
        </p:txBody>
      </p:sp>
      <p:sp>
        <p:nvSpPr>
          <p:cNvPr id="37896" name="Text Box 8"/>
          <p:cNvSpPr txBox="1">
            <a:spLocks noChangeArrowheads="1"/>
          </p:cNvSpPr>
          <p:nvPr/>
        </p:nvSpPr>
        <p:spPr bwMode="auto">
          <a:xfrm>
            <a:off x="7072313" y="2897188"/>
            <a:ext cx="1762125" cy="336550"/>
          </a:xfrm>
          <a:prstGeom prst="rect">
            <a:avLst/>
          </a:prstGeom>
          <a:noFill/>
          <a:ln w="9525">
            <a:noFill/>
            <a:miter lim="800000"/>
            <a:headEnd/>
            <a:tailEnd/>
          </a:ln>
        </p:spPr>
        <p:txBody>
          <a:bodyPr wrap="none">
            <a:spAutoFit/>
          </a:bodyPr>
          <a:lstStyle/>
          <a:p>
            <a:r>
              <a:rPr lang="ru-RU" sz="1600"/>
              <a:t>Взрослые (3431)</a:t>
            </a:r>
          </a:p>
        </p:txBody>
      </p:sp>
      <p:sp>
        <p:nvSpPr>
          <p:cNvPr id="37897" name="Rectangle 9"/>
          <p:cNvSpPr>
            <a:spLocks noChangeArrowheads="1"/>
          </p:cNvSpPr>
          <p:nvPr/>
        </p:nvSpPr>
        <p:spPr bwMode="auto">
          <a:xfrm>
            <a:off x="6732588" y="2997200"/>
            <a:ext cx="287337" cy="144463"/>
          </a:xfrm>
          <a:prstGeom prst="rect">
            <a:avLst/>
          </a:prstGeom>
          <a:solidFill>
            <a:srgbClr val="000099"/>
          </a:solidFill>
          <a:ln w="9525">
            <a:solidFill>
              <a:schemeClr val="tx1"/>
            </a:solidFill>
            <a:miter lim="800000"/>
            <a:headEnd/>
            <a:tailEnd/>
          </a:ln>
        </p:spPr>
        <p:txBody>
          <a:bodyPr wrap="none" anchor="ctr"/>
          <a:lstStyle/>
          <a:p>
            <a:endParaRPr lang="ru-RU"/>
          </a:p>
        </p:txBody>
      </p:sp>
      <p:sp>
        <p:nvSpPr>
          <p:cNvPr id="37898" name="Text Box 10"/>
          <p:cNvSpPr txBox="1">
            <a:spLocks noChangeArrowheads="1"/>
          </p:cNvSpPr>
          <p:nvPr/>
        </p:nvSpPr>
        <p:spPr bwMode="auto">
          <a:xfrm>
            <a:off x="1619250" y="549275"/>
            <a:ext cx="1030288" cy="366713"/>
          </a:xfrm>
          <a:prstGeom prst="rect">
            <a:avLst/>
          </a:prstGeom>
          <a:solidFill>
            <a:schemeClr val="bg1"/>
          </a:solidFill>
          <a:ln w="9525">
            <a:noFill/>
            <a:miter lim="800000"/>
            <a:headEnd/>
            <a:tailEnd/>
          </a:ln>
        </p:spPr>
        <p:txBody>
          <a:bodyPr>
            <a:spAutoFit/>
          </a:bodyPr>
          <a:lstStyle/>
          <a:p>
            <a:r>
              <a:rPr lang="ru-RU"/>
              <a:t> Астма</a:t>
            </a:r>
          </a:p>
        </p:txBody>
      </p:sp>
      <p:sp>
        <p:nvSpPr>
          <p:cNvPr id="37899" name="Text Box 11"/>
          <p:cNvSpPr txBox="1">
            <a:spLocks noChangeArrowheads="1"/>
          </p:cNvSpPr>
          <p:nvPr/>
        </p:nvSpPr>
        <p:spPr bwMode="auto">
          <a:xfrm>
            <a:off x="1042988" y="1052513"/>
            <a:ext cx="1657350" cy="366712"/>
          </a:xfrm>
          <a:prstGeom prst="rect">
            <a:avLst/>
          </a:prstGeom>
          <a:solidFill>
            <a:schemeClr val="bg1"/>
          </a:solidFill>
          <a:ln w="9525">
            <a:noFill/>
            <a:miter lim="800000"/>
            <a:headEnd/>
            <a:tailEnd/>
          </a:ln>
        </p:spPr>
        <p:txBody>
          <a:bodyPr>
            <a:spAutoFit/>
          </a:bodyPr>
          <a:lstStyle/>
          <a:p>
            <a:r>
              <a:rPr lang="ru-RU"/>
              <a:t>Серд-сосуд </a:t>
            </a:r>
          </a:p>
        </p:txBody>
      </p:sp>
      <p:sp>
        <p:nvSpPr>
          <p:cNvPr id="37900" name="Text Box 12"/>
          <p:cNvSpPr txBox="1">
            <a:spLocks noChangeArrowheads="1"/>
          </p:cNvSpPr>
          <p:nvPr/>
        </p:nvSpPr>
        <p:spPr bwMode="auto">
          <a:xfrm>
            <a:off x="539750" y="1484313"/>
            <a:ext cx="2160588" cy="366712"/>
          </a:xfrm>
          <a:prstGeom prst="rect">
            <a:avLst/>
          </a:prstGeom>
          <a:solidFill>
            <a:schemeClr val="bg1"/>
          </a:solidFill>
          <a:ln w="9525">
            <a:noFill/>
            <a:miter lim="800000"/>
            <a:headEnd/>
            <a:tailEnd/>
          </a:ln>
        </p:spPr>
        <p:txBody>
          <a:bodyPr>
            <a:spAutoFit/>
          </a:bodyPr>
          <a:lstStyle/>
          <a:p>
            <a:r>
              <a:rPr lang="ru-RU"/>
              <a:t>Хр.забол.легких</a:t>
            </a:r>
          </a:p>
        </p:txBody>
      </p:sp>
      <p:sp>
        <p:nvSpPr>
          <p:cNvPr id="37901" name="Text Box 13"/>
          <p:cNvSpPr txBox="1">
            <a:spLocks noChangeArrowheads="1"/>
          </p:cNvSpPr>
          <p:nvPr/>
        </p:nvSpPr>
        <p:spPr bwMode="auto">
          <a:xfrm>
            <a:off x="900113" y="1916113"/>
            <a:ext cx="1768475" cy="366712"/>
          </a:xfrm>
          <a:prstGeom prst="rect">
            <a:avLst/>
          </a:prstGeom>
          <a:solidFill>
            <a:schemeClr val="bg1"/>
          </a:solidFill>
          <a:ln w="9525">
            <a:noFill/>
            <a:miter lim="800000"/>
            <a:headEnd/>
            <a:tailEnd/>
          </a:ln>
        </p:spPr>
        <p:txBody>
          <a:bodyPr wrap="none">
            <a:spAutoFit/>
          </a:bodyPr>
          <a:lstStyle/>
          <a:p>
            <a:r>
              <a:rPr lang="ru-RU"/>
              <a:t>Иммунные нар</a:t>
            </a:r>
          </a:p>
        </p:txBody>
      </p:sp>
      <p:sp>
        <p:nvSpPr>
          <p:cNvPr id="37902" name="Text Box 14"/>
          <p:cNvSpPr txBox="1">
            <a:spLocks noChangeArrowheads="1"/>
          </p:cNvSpPr>
          <p:nvPr/>
        </p:nvSpPr>
        <p:spPr bwMode="auto">
          <a:xfrm>
            <a:off x="1258888" y="2420938"/>
            <a:ext cx="1512887" cy="336550"/>
          </a:xfrm>
          <a:prstGeom prst="rect">
            <a:avLst/>
          </a:prstGeom>
          <a:solidFill>
            <a:schemeClr val="bg1"/>
          </a:solidFill>
          <a:ln w="9525">
            <a:noFill/>
            <a:miter lim="800000"/>
            <a:headEnd/>
            <a:tailEnd/>
          </a:ln>
        </p:spPr>
        <p:txBody>
          <a:bodyPr>
            <a:spAutoFit/>
          </a:bodyPr>
          <a:lstStyle/>
          <a:p>
            <a:r>
              <a:rPr lang="ru-RU" sz="1600"/>
              <a:t>Метабол.нар</a:t>
            </a:r>
          </a:p>
        </p:txBody>
      </p:sp>
      <p:sp>
        <p:nvSpPr>
          <p:cNvPr id="37903" name="Text Box 15"/>
          <p:cNvSpPr txBox="1">
            <a:spLocks noChangeArrowheads="1"/>
          </p:cNvSpPr>
          <p:nvPr/>
        </p:nvSpPr>
        <p:spPr bwMode="auto">
          <a:xfrm>
            <a:off x="1258888" y="2852738"/>
            <a:ext cx="1477962" cy="336550"/>
          </a:xfrm>
          <a:prstGeom prst="rect">
            <a:avLst/>
          </a:prstGeom>
          <a:solidFill>
            <a:schemeClr val="bg1"/>
          </a:solidFill>
          <a:ln w="9525">
            <a:noFill/>
            <a:miter lim="800000"/>
            <a:headEnd/>
            <a:tailEnd/>
          </a:ln>
        </p:spPr>
        <p:txBody>
          <a:bodyPr wrap="none">
            <a:spAutoFit/>
          </a:bodyPr>
          <a:lstStyle/>
          <a:p>
            <a:r>
              <a:rPr lang="ru-RU" sz="1600"/>
              <a:t>Невролог.нар</a:t>
            </a:r>
          </a:p>
        </p:txBody>
      </p:sp>
      <p:sp>
        <p:nvSpPr>
          <p:cNvPr id="37904" name="Text Box 16"/>
          <p:cNvSpPr txBox="1">
            <a:spLocks noChangeArrowheads="1"/>
          </p:cNvSpPr>
          <p:nvPr/>
        </p:nvSpPr>
        <p:spPr bwMode="auto">
          <a:xfrm>
            <a:off x="1403350" y="3213100"/>
            <a:ext cx="1339850" cy="366713"/>
          </a:xfrm>
          <a:prstGeom prst="rect">
            <a:avLst/>
          </a:prstGeom>
          <a:solidFill>
            <a:schemeClr val="bg1"/>
          </a:solidFill>
          <a:ln w="9525">
            <a:noFill/>
            <a:miter lim="800000"/>
            <a:headEnd/>
            <a:tailEnd/>
          </a:ln>
        </p:spPr>
        <p:txBody>
          <a:bodyPr wrap="none">
            <a:spAutoFit/>
          </a:bodyPr>
          <a:lstStyle/>
          <a:p>
            <a:r>
              <a:rPr lang="ru-RU"/>
              <a:t>Ожирение </a:t>
            </a:r>
          </a:p>
        </p:txBody>
      </p:sp>
      <p:sp>
        <p:nvSpPr>
          <p:cNvPr id="37905" name="Text Box 17"/>
          <p:cNvSpPr txBox="1">
            <a:spLocks noChangeArrowheads="1"/>
          </p:cNvSpPr>
          <p:nvPr/>
        </p:nvSpPr>
        <p:spPr bwMode="auto">
          <a:xfrm>
            <a:off x="900113" y="3644900"/>
            <a:ext cx="1782762" cy="366713"/>
          </a:xfrm>
          <a:prstGeom prst="rect">
            <a:avLst/>
          </a:prstGeom>
          <a:solidFill>
            <a:schemeClr val="bg1"/>
          </a:solidFill>
          <a:ln w="9525">
            <a:noFill/>
            <a:miter lim="800000"/>
            <a:headEnd/>
            <a:tailEnd/>
          </a:ln>
        </p:spPr>
        <p:txBody>
          <a:bodyPr wrap="none">
            <a:spAutoFit/>
          </a:bodyPr>
          <a:lstStyle/>
          <a:p>
            <a:r>
              <a:rPr lang="ru-RU"/>
              <a:t>Беременность </a:t>
            </a:r>
          </a:p>
        </p:txBody>
      </p:sp>
      <p:sp>
        <p:nvSpPr>
          <p:cNvPr id="37906" name="Text Box 18"/>
          <p:cNvSpPr txBox="1">
            <a:spLocks noChangeArrowheads="1"/>
          </p:cNvSpPr>
          <p:nvPr/>
        </p:nvSpPr>
        <p:spPr bwMode="auto">
          <a:xfrm>
            <a:off x="684213" y="4076700"/>
            <a:ext cx="2016125" cy="366713"/>
          </a:xfrm>
          <a:prstGeom prst="rect">
            <a:avLst/>
          </a:prstGeom>
          <a:solidFill>
            <a:schemeClr val="bg1"/>
          </a:solidFill>
          <a:ln w="9525">
            <a:noFill/>
            <a:miter lim="800000"/>
            <a:headEnd/>
            <a:tailEnd/>
          </a:ln>
        </p:spPr>
        <p:txBody>
          <a:bodyPr wrap="none">
            <a:spAutoFit/>
          </a:bodyPr>
          <a:lstStyle/>
          <a:p>
            <a:r>
              <a:rPr lang="ru-RU"/>
              <a:t>Почечная недост</a:t>
            </a:r>
          </a:p>
        </p:txBody>
      </p:sp>
      <p:sp>
        <p:nvSpPr>
          <p:cNvPr id="37907" name="Text Box 19"/>
          <p:cNvSpPr txBox="1">
            <a:spLocks noChangeArrowheads="1"/>
          </p:cNvSpPr>
          <p:nvPr/>
        </p:nvSpPr>
        <p:spPr bwMode="auto">
          <a:xfrm>
            <a:off x="1042988" y="4508500"/>
            <a:ext cx="1711325" cy="366713"/>
          </a:xfrm>
          <a:prstGeom prst="rect">
            <a:avLst/>
          </a:prstGeom>
          <a:solidFill>
            <a:schemeClr val="bg1"/>
          </a:solidFill>
          <a:ln w="9525">
            <a:noFill/>
            <a:miter lim="800000"/>
            <a:headEnd/>
            <a:tailEnd/>
          </a:ln>
        </p:spPr>
        <p:txBody>
          <a:bodyPr wrap="none">
            <a:spAutoFit/>
          </a:bodyPr>
          <a:lstStyle/>
          <a:p>
            <a:r>
              <a:rPr lang="ru-RU"/>
              <a:t>Без патологии</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WordArt 3"/>
          <p:cNvSpPr>
            <a:spLocks noChangeArrowheads="1" noChangeShapeType="1" noTextEdit="1"/>
          </p:cNvSpPr>
          <p:nvPr/>
        </p:nvSpPr>
        <p:spPr bwMode="auto">
          <a:xfrm>
            <a:off x="611188" y="981075"/>
            <a:ext cx="7521575" cy="719138"/>
          </a:xfrm>
          <a:prstGeom prst="rect">
            <a:avLst/>
          </a:prstGeom>
        </p:spPr>
        <p:txBody>
          <a:bodyPr wrap="none" fromWordArt="1">
            <a:prstTxWarp prst="textPlain">
              <a:avLst>
                <a:gd name="adj" fmla="val 50000"/>
              </a:avLst>
            </a:prstTxWarp>
          </a:bodyPr>
          <a:lstStyle/>
          <a:p>
            <a:pPr algn="ctr"/>
            <a:r>
              <a:rPr lang="ru-RU" sz="3600" kern="10">
                <a:ln w="19050">
                  <a:solidFill>
                    <a:schemeClr val="accent2"/>
                  </a:solidFill>
                  <a:round/>
                  <a:headEnd/>
                  <a:tailEnd/>
                </a:ln>
                <a:effectLst>
                  <a:outerShdw dist="35921" dir="2700000" algn="ctr" rotWithShape="0">
                    <a:srgbClr val="990000"/>
                  </a:outerShdw>
                </a:effectLst>
                <a:latin typeface="Century Gothic"/>
              </a:rPr>
              <a:t>В России ежегодно регистрируется </a:t>
            </a:r>
          </a:p>
        </p:txBody>
      </p:sp>
      <p:sp>
        <p:nvSpPr>
          <p:cNvPr id="38915" name="WordArt 4"/>
          <p:cNvSpPr>
            <a:spLocks noChangeArrowheads="1" noChangeShapeType="1" noTextEdit="1"/>
          </p:cNvSpPr>
          <p:nvPr/>
        </p:nvSpPr>
        <p:spPr bwMode="auto">
          <a:xfrm>
            <a:off x="1042988" y="1916113"/>
            <a:ext cx="6985000" cy="576262"/>
          </a:xfrm>
          <a:prstGeom prst="rect">
            <a:avLst/>
          </a:prstGeom>
        </p:spPr>
        <p:txBody>
          <a:bodyPr wrap="none" fromWordArt="1">
            <a:prstTxWarp prst="textPlain">
              <a:avLst>
                <a:gd name="adj" fmla="val 50000"/>
              </a:avLst>
            </a:prstTxWarp>
          </a:bodyPr>
          <a:lstStyle/>
          <a:p>
            <a:pPr algn="ctr"/>
            <a:r>
              <a:rPr lang="ru-RU" sz="3200" kern="10">
                <a:ln w="19050">
                  <a:solidFill>
                    <a:schemeClr val="accent2"/>
                  </a:solidFill>
                  <a:round/>
                  <a:headEnd/>
                  <a:tailEnd/>
                </a:ln>
                <a:solidFill>
                  <a:schemeClr val="bg1"/>
                </a:solidFill>
                <a:effectLst>
                  <a:outerShdw dist="35921" dir="2700000" algn="ctr" rotWithShape="0">
                    <a:srgbClr val="990000"/>
                  </a:outerShdw>
                </a:effectLst>
                <a:latin typeface="Impact"/>
              </a:rPr>
              <a:t>от 27,3 до 41,2 млн. заболевших </a:t>
            </a:r>
          </a:p>
        </p:txBody>
      </p:sp>
      <p:sp>
        <p:nvSpPr>
          <p:cNvPr id="38916" name="WordArt 5"/>
          <p:cNvSpPr>
            <a:spLocks noChangeArrowheads="1" noChangeShapeType="1" noTextEdit="1"/>
          </p:cNvSpPr>
          <p:nvPr/>
        </p:nvSpPr>
        <p:spPr bwMode="auto">
          <a:xfrm>
            <a:off x="2268538" y="2565400"/>
            <a:ext cx="4535487" cy="647700"/>
          </a:xfrm>
          <a:prstGeom prst="rect">
            <a:avLst/>
          </a:prstGeom>
        </p:spPr>
        <p:txBody>
          <a:bodyPr wrap="none" fromWordArt="1">
            <a:prstTxWarp prst="textPlain">
              <a:avLst>
                <a:gd name="adj" fmla="val 50000"/>
              </a:avLst>
            </a:prstTxWarp>
          </a:bodyPr>
          <a:lstStyle/>
          <a:p>
            <a:pPr algn="ctr"/>
            <a:r>
              <a:rPr lang="ru-RU" sz="3200" kern="10">
                <a:ln w="19050">
                  <a:solidFill>
                    <a:schemeClr val="accent2"/>
                  </a:solidFill>
                  <a:round/>
                  <a:headEnd/>
                  <a:tailEnd/>
                </a:ln>
                <a:solidFill>
                  <a:schemeClr val="bg1"/>
                </a:solidFill>
                <a:effectLst>
                  <a:outerShdw dist="35921" dir="2700000" algn="ctr" rotWithShape="0">
                    <a:srgbClr val="990000"/>
                  </a:outerShdw>
                </a:effectLst>
                <a:latin typeface="Impact"/>
              </a:rPr>
              <a:t>гриппом и ОРВИ</a:t>
            </a:r>
          </a:p>
        </p:txBody>
      </p:sp>
      <p:sp>
        <p:nvSpPr>
          <p:cNvPr id="88070" name="Text Box 6"/>
          <p:cNvSpPr txBox="1">
            <a:spLocks noChangeArrowheads="1"/>
          </p:cNvSpPr>
          <p:nvPr/>
        </p:nvSpPr>
        <p:spPr bwMode="auto">
          <a:xfrm>
            <a:off x="0" y="3933825"/>
            <a:ext cx="9144000" cy="1604963"/>
          </a:xfrm>
          <a:prstGeom prst="rect">
            <a:avLst/>
          </a:prstGeom>
          <a:noFill/>
          <a:ln w="9525">
            <a:noFill/>
            <a:miter lim="800000"/>
            <a:headEnd/>
            <a:tailEnd/>
          </a:ln>
          <a:effectLst/>
        </p:spPr>
        <p:txBody>
          <a:bodyPr>
            <a:spAutoFit/>
          </a:bodyPr>
          <a:lstStyle/>
          <a:p>
            <a:pPr>
              <a:lnSpc>
                <a:spcPct val="70000"/>
              </a:lnSpc>
              <a:spcBef>
                <a:spcPct val="50000"/>
              </a:spcBef>
              <a:defRPr/>
            </a:pPr>
            <a:r>
              <a:rPr lang="ru-RU" sz="3200" b="1">
                <a:solidFill>
                  <a:srgbClr val="003399"/>
                </a:solidFill>
                <a:effectLst>
                  <a:outerShdw blurRad="38100" dist="38100" dir="2700000" algn="tl">
                    <a:srgbClr val="C0C0C0"/>
                  </a:outerShdw>
                </a:effectLst>
                <a:latin typeface="Calibri" pitchFamily="34" charset="0"/>
              </a:rPr>
              <a:t>Заболеваемость ОРВИ 19-20 000 на 100 000,</a:t>
            </a:r>
          </a:p>
          <a:p>
            <a:pPr>
              <a:lnSpc>
                <a:spcPct val="70000"/>
              </a:lnSpc>
              <a:spcBef>
                <a:spcPct val="50000"/>
              </a:spcBef>
              <a:defRPr/>
            </a:pPr>
            <a:r>
              <a:rPr lang="ru-RU" sz="3200" b="1">
                <a:solidFill>
                  <a:srgbClr val="003399"/>
                </a:solidFill>
                <a:effectLst>
                  <a:outerShdw blurRad="38100" dist="38100" dir="2700000" algn="tl">
                    <a:srgbClr val="C0C0C0"/>
                  </a:outerShdw>
                </a:effectLst>
                <a:latin typeface="Calibri" pitchFamily="34" charset="0"/>
              </a:rPr>
              <a:t>у детей – 66 000 (выше в 3,4 раза);</a:t>
            </a:r>
          </a:p>
          <a:p>
            <a:pPr algn="r">
              <a:lnSpc>
                <a:spcPct val="70000"/>
              </a:lnSpc>
              <a:spcBef>
                <a:spcPct val="50000"/>
              </a:spcBef>
              <a:defRPr/>
            </a:pPr>
            <a:r>
              <a:rPr lang="ru-RU" sz="3200" b="1">
                <a:solidFill>
                  <a:srgbClr val="003399"/>
                </a:solidFill>
                <a:effectLst>
                  <a:outerShdw blurRad="38100" dist="38100" dir="2700000" algn="tl">
                    <a:srgbClr val="C0C0C0"/>
                  </a:outerShdw>
                </a:effectLst>
                <a:latin typeface="Calibri" pitchFamily="34" charset="0"/>
              </a:rPr>
              <a:t>Гриппом – 353,4 (53,8:1); у детей - 939,3 (69,2:1)</a:t>
            </a:r>
            <a:endParaRPr lang="ru-RU" sz="3200" b="1">
              <a:solidFill>
                <a:srgbClr val="003399"/>
              </a:solidFill>
              <a:latin typeface="Calibri" pitchFamily="34" charset="0"/>
            </a:endParaRPr>
          </a:p>
        </p:txBody>
      </p:sp>
      <p:sp>
        <p:nvSpPr>
          <p:cNvPr id="38918" name="Text Box 7"/>
          <p:cNvSpPr txBox="1">
            <a:spLocks noChangeArrowheads="1"/>
          </p:cNvSpPr>
          <p:nvPr/>
        </p:nvSpPr>
        <p:spPr bwMode="auto">
          <a:xfrm>
            <a:off x="250825" y="5949950"/>
            <a:ext cx="8642350" cy="830263"/>
          </a:xfrm>
          <a:prstGeom prst="rect">
            <a:avLst/>
          </a:prstGeom>
          <a:solidFill>
            <a:schemeClr val="tx2"/>
          </a:solidFill>
          <a:ln w="9525">
            <a:noFill/>
            <a:miter lim="800000"/>
            <a:headEnd/>
            <a:tailEnd/>
          </a:ln>
        </p:spPr>
        <p:txBody>
          <a:bodyPr>
            <a:spAutoFit/>
          </a:bodyPr>
          <a:lstStyle/>
          <a:p>
            <a:pPr algn="ctr">
              <a:spcBef>
                <a:spcPct val="50000"/>
              </a:spcBef>
            </a:pPr>
            <a:r>
              <a:rPr lang="ru-RU" sz="2400" b="1">
                <a:solidFill>
                  <a:schemeClr val="bg1"/>
                </a:solidFill>
                <a:latin typeface="Garamond" pitchFamily="18" charset="0"/>
              </a:rPr>
              <a:t>Экономический ущерб от гриппа и ОРВИ составляет 86% ущерба от всех инфекционных заболеваний</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Заголовок 1"/>
          <p:cNvSpPr>
            <a:spLocks noGrp="1"/>
          </p:cNvSpPr>
          <p:nvPr>
            <p:ph type="title" idx="4294967295"/>
          </p:nvPr>
        </p:nvSpPr>
        <p:spPr>
          <a:xfrm>
            <a:off x="785813" y="285750"/>
            <a:ext cx="7467600" cy="1143000"/>
          </a:xfrm>
        </p:spPr>
        <p:txBody>
          <a:bodyPr/>
          <a:lstStyle/>
          <a:p>
            <a:pPr eaLnBrk="1" hangingPunct="1"/>
            <a:r>
              <a:rPr lang="ru-RU" sz="3200" b="1" smtClean="0">
                <a:solidFill>
                  <a:srgbClr val="003399"/>
                </a:solidFill>
              </a:rPr>
              <a:t>Заболеваемость гриппом и ОРВИ </a:t>
            </a:r>
            <a:br>
              <a:rPr lang="ru-RU" sz="3200" b="1" smtClean="0">
                <a:solidFill>
                  <a:srgbClr val="003399"/>
                </a:solidFill>
              </a:rPr>
            </a:br>
            <a:r>
              <a:rPr lang="ru-RU" sz="3200" b="1" smtClean="0">
                <a:solidFill>
                  <a:srgbClr val="003399"/>
                </a:solidFill>
              </a:rPr>
              <a:t>в РФ - 2011г.</a:t>
            </a:r>
          </a:p>
        </p:txBody>
      </p:sp>
      <p:graphicFrame>
        <p:nvGraphicFramePr>
          <p:cNvPr id="368643" name="Group 3"/>
          <p:cNvGraphicFramePr>
            <a:graphicFrameLocks noGrp="1"/>
          </p:cNvGraphicFramePr>
          <p:nvPr>
            <p:ph idx="4294967295"/>
          </p:nvPr>
        </p:nvGraphicFramePr>
        <p:xfrm>
          <a:off x="395288" y="2276475"/>
          <a:ext cx="8501062" cy="2808288"/>
        </p:xfrm>
        <a:graphic>
          <a:graphicData uri="http://schemas.openxmlformats.org/drawingml/2006/table">
            <a:tbl>
              <a:tblPr/>
              <a:tblGrid>
                <a:gridCol w="1368425"/>
                <a:gridCol w="2032000"/>
                <a:gridCol w="1700212"/>
                <a:gridCol w="1700213"/>
                <a:gridCol w="182562"/>
                <a:gridCol w="1517650"/>
              </a:tblGrid>
              <a:tr h="633413">
                <a:tc rowSpan="2">
                  <a:txBody>
                    <a:bodyPr/>
                    <a:lstStyle/>
                    <a:p>
                      <a:pPr marL="0" marR="0" lvl="0" indent="0" algn="ctr" defTabSz="914400" rtl="0" eaLnBrk="1" fontAlgn="base" latinLnBrk="0" hangingPunct="1">
                        <a:lnSpc>
                          <a:spcPct val="80000"/>
                        </a:lnSpc>
                        <a:spcBef>
                          <a:spcPct val="0"/>
                        </a:spcBef>
                        <a:spcAft>
                          <a:spcPct val="0"/>
                        </a:spcAft>
                        <a:buClrTx/>
                        <a:buSzTx/>
                        <a:buFontTx/>
                        <a:buNone/>
                        <a:tabLst/>
                      </a:pPr>
                      <a:endParaRPr kumimoji="0" lang="ru-RU" sz="2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ru-RU" sz="2400" b="1" i="0" u="none" strike="noStrike" cap="none" normalizeH="0" baseline="0" smtClean="0">
                          <a:ln>
                            <a:noFill/>
                          </a:ln>
                          <a:solidFill>
                            <a:schemeClr val="tx1"/>
                          </a:solidFill>
                          <a:effectLst/>
                          <a:latin typeface="Arial" pitchFamily="34" charset="0"/>
                          <a:cs typeface="Arial" pitchFamily="34" charset="0"/>
                        </a:rPr>
                        <a:t>ВСЕГО</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tc hMerge="1">
                  <a:txBody>
                    <a:bodyPr/>
                    <a:lstStyle/>
                    <a:p>
                      <a:endParaRPr lang="ru-RU"/>
                    </a:p>
                  </a:txBody>
                  <a:tcPr/>
                </a:tc>
                <a:tc gridSpan="3">
                  <a:txBody>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ru-RU" sz="2400" b="1" i="0" u="none" strike="noStrike" cap="none" normalizeH="0" baseline="0" smtClean="0">
                          <a:ln>
                            <a:noFill/>
                          </a:ln>
                          <a:solidFill>
                            <a:schemeClr val="tx1"/>
                          </a:solidFill>
                          <a:effectLst/>
                          <a:latin typeface="Arial" pitchFamily="34" charset="0"/>
                          <a:cs typeface="Arial" pitchFamily="34" charset="0"/>
                        </a:rPr>
                        <a:t>ДЕТИ ДО 14 ЛЕТ</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r>
              <a:tr h="930275">
                <a:tc vMerge="1">
                  <a:txBody>
                    <a:bodyPr/>
                    <a:lstStyle/>
                    <a:p>
                      <a:endParaRPr lang="ru-RU"/>
                    </a:p>
                  </a:txBody>
                  <a:tcPr/>
                </a:tc>
                <a:tc>
                  <a:txBody>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ru-RU" sz="2400" b="1" i="0" u="none" strike="noStrike" cap="none" normalizeH="0" baseline="0" smtClean="0">
                          <a:ln>
                            <a:noFill/>
                          </a:ln>
                          <a:solidFill>
                            <a:schemeClr val="tx1"/>
                          </a:solidFill>
                          <a:effectLst/>
                          <a:latin typeface="Arial" pitchFamily="34" charset="0"/>
                          <a:cs typeface="Arial" pitchFamily="34" charset="0"/>
                        </a:rPr>
                        <a:t>Абс. число</a:t>
                      </a:r>
                    </a:p>
                  </a:txBody>
                  <a:tcPr horzOverflow="overflow">
                    <a:lnL w="381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ru-RU" sz="2400" b="1" i="0" u="none" strike="noStrike" cap="none" normalizeH="0" baseline="0" smtClean="0">
                          <a:ln>
                            <a:noFill/>
                          </a:ln>
                          <a:solidFill>
                            <a:schemeClr val="tx1"/>
                          </a:solidFill>
                          <a:effectLst/>
                          <a:latin typeface="Arial" pitchFamily="34" charset="0"/>
                          <a:cs typeface="Arial" pitchFamily="34" charset="0"/>
                        </a:rPr>
                        <a:t>На 100 тысяч</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ru-RU" sz="2400" b="1" i="0" u="none" strike="noStrike" cap="none" normalizeH="0" baseline="0" smtClean="0">
                          <a:ln>
                            <a:noFill/>
                          </a:ln>
                          <a:solidFill>
                            <a:schemeClr val="tx1"/>
                          </a:solidFill>
                          <a:effectLst/>
                          <a:latin typeface="Arial" pitchFamily="34" charset="0"/>
                          <a:cs typeface="Arial" pitchFamily="34" charset="0"/>
                        </a:rPr>
                        <a:t>Абс. число</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hMerge="1">
                  <a:txBody>
                    <a:bodyPr/>
                    <a:lstStyle/>
                    <a:p>
                      <a:endParaRPr lang="ru-RU"/>
                    </a:p>
                  </a:txBody>
                  <a:tcPr/>
                </a:tc>
                <a:tc>
                  <a:txBody>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ru-RU" sz="2400" b="1" i="0" u="none" strike="noStrike" cap="none" normalizeH="0" baseline="0" smtClean="0">
                          <a:ln>
                            <a:noFill/>
                          </a:ln>
                          <a:solidFill>
                            <a:schemeClr val="tx1"/>
                          </a:solidFill>
                          <a:effectLst/>
                          <a:latin typeface="Arial" pitchFamily="34" charset="0"/>
                          <a:cs typeface="Arial" pitchFamily="34" charset="0"/>
                        </a:rPr>
                        <a:t>На 100 тысяч</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r h="723900">
                <a:tc>
                  <a:txBody>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ru-RU" sz="2400" b="1" i="0" u="none" strike="noStrike" cap="none" normalizeH="0" baseline="0" smtClean="0">
                          <a:ln>
                            <a:noFill/>
                          </a:ln>
                          <a:solidFill>
                            <a:schemeClr val="tx1"/>
                          </a:solidFill>
                          <a:effectLst/>
                          <a:latin typeface="Arial" pitchFamily="34" charset="0"/>
                          <a:cs typeface="Arial" pitchFamily="34" charset="0"/>
                        </a:rPr>
                        <a:t>ОРВИ</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ru-RU" sz="2400" b="1" i="0" u="none" strike="noStrike" cap="none" normalizeH="0" baseline="0" smtClean="0">
                          <a:ln>
                            <a:noFill/>
                          </a:ln>
                          <a:solidFill>
                            <a:schemeClr val="tx1"/>
                          </a:solidFill>
                          <a:effectLst/>
                          <a:latin typeface="Arial" pitchFamily="34" charset="0"/>
                          <a:cs typeface="Arial" pitchFamily="34" charset="0"/>
                        </a:rPr>
                        <a:t>30 729 617</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ru-RU" sz="2400" b="1" i="0" u="none" strike="noStrike" cap="none" normalizeH="0" baseline="0" smtClean="0">
                          <a:ln>
                            <a:noFill/>
                          </a:ln>
                          <a:solidFill>
                            <a:schemeClr val="tx1"/>
                          </a:solidFill>
                          <a:effectLst/>
                          <a:latin typeface="Arial" pitchFamily="34" charset="0"/>
                          <a:cs typeface="Arial" pitchFamily="34" charset="0"/>
                        </a:rPr>
                        <a:t>21 654,4</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ru-RU" sz="2400" b="1" i="0" u="none" strike="noStrike" cap="none" normalizeH="0" baseline="0" smtClean="0">
                          <a:ln>
                            <a:noFill/>
                          </a:ln>
                          <a:solidFill>
                            <a:schemeClr val="tx1"/>
                          </a:solidFill>
                          <a:effectLst/>
                          <a:latin typeface="Arial" pitchFamily="34" charset="0"/>
                          <a:cs typeface="Arial" pitchFamily="34" charset="0"/>
                        </a:rPr>
                        <a:t>19 732 008</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hMerge="1">
                  <a:txBody>
                    <a:bodyPr/>
                    <a:lstStyle/>
                    <a:p>
                      <a:endParaRPr lang="ru-RU"/>
                    </a:p>
                  </a:txBody>
                  <a:tcPr/>
                </a:tc>
                <a:tc>
                  <a:txBody>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ru-RU" sz="2400" b="1" i="0" u="none" strike="noStrike" cap="none" normalizeH="0" baseline="0" smtClean="0">
                          <a:ln>
                            <a:noFill/>
                          </a:ln>
                          <a:solidFill>
                            <a:schemeClr val="tx1"/>
                          </a:solidFill>
                          <a:effectLst/>
                          <a:latin typeface="Arial" pitchFamily="34" charset="0"/>
                          <a:cs typeface="Arial" pitchFamily="34" charset="0"/>
                        </a:rPr>
                        <a:t>92 871,7</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r h="520700">
                <a:tc>
                  <a:txBody>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ru-RU" sz="2400" b="1" i="0" u="none" strike="noStrike" cap="none" normalizeH="0" baseline="0" smtClean="0">
                          <a:ln>
                            <a:noFill/>
                          </a:ln>
                          <a:solidFill>
                            <a:srgbClr val="E32F21"/>
                          </a:solidFill>
                          <a:effectLst/>
                          <a:latin typeface="Arial" pitchFamily="34" charset="0"/>
                          <a:cs typeface="Arial" pitchFamily="34" charset="0"/>
                        </a:rPr>
                        <a:t>ГРИПП</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ru-RU" sz="2400" b="1" i="0" u="none" strike="noStrike" cap="none" normalizeH="0" baseline="0" smtClean="0">
                          <a:ln>
                            <a:noFill/>
                          </a:ln>
                          <a:solidFill>
                            <a:srgbClr val="E32F21"/>
                          </a:solidFill>
                          <a:effectLst/>
                          <a:latin typeface="Arial" pitchFamily="34" charset="0"/>
                          <a:cs typeface="Arial" pitchFamily="34" charset="0"/>
                        </a:rPr>
                        <a:t>308 829</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ru-RU" sz="2400" b="1" i="0" u="none" strike="noStrike" cap="none" normalizeH="0" baseline="0" smtClean="0">
                          <a:ln>
                            <a:noFill/>
                          </a:ln>
                          <a:solidFill>
                            <a:srgbClr val="E32F21"/>
                          </a:solidFill>
                          <a:effectLst/>
                          <a:latin typeface="Arial" pitchFamily="34" charset="0"/>
                          <a:cs typeface="Arial" pitchFamily="34" charset="0"/>
                        </a:rPr>
                        <a:t>217,6</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ru-RU" sz="2400" b="1" i="0" u="none" strike="noStrike" cap="none" normalizeH="0" baseline="0" smtClean="0">
                          <a:ln>
                            <a:noFill/>
                          </a:ln>
                          <a:solidFill>
                            <a:srgbClr val="E32F21"/>
                          </a:solidFill>
                          <a:effectLst/>
                          <a:latin typeface="Arial" pitchFamily="34" charset="0"/>
                          <a:cs typeface="Arial" pitchFamily="34" charset="0"/>
                        </a:rPr>
                        <a:t>108 214</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ru-RU" sz="2400" b="1" i="0" u="none" strike="noStrike" cap="none" normalizeH="0" baseline="0" smtClean="0">
                          <a:ln>
                            <a:noFill/>
                          </a:ln>
                          <a:solidFill>
                            <a:srgbClr val="E32F21"/>
                          </a:solidFill>
                          <a:effectLst/>
                          <a:latin typeface="Arial" pitchFamily="34" charset="0"/>
                          <a:cs typeface="Arial" pitchFamily="34" charset="0"/>
                        </a:rPr>
                        <a:t>509,3</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hMerge="1">
                  <a:txBody>
                    <a:bodyPr/>
                    <a:lstStyle/>
                    <a:p>
                      <a:endParaRPr lang="ru-RU"/>
                    </a:p>
                  </a:txBody>
                  <a:tcPr/>
                </a:tc>
              </a:tr>
            </a:tbl>
          </a:graphicData>
        </a:graphic>
      </p:graphicFrame>
      <p:sp>
        <p:nvSpPr>
          <p:cNvPr id="39972" name="TextBox 12"/>
          <p:cNvSpPr txBox="1">
            <a:spLocks noChangeArrowheads="1"/>
          </p:cNvSpPr>
          <p:nvPr/>
        </p:nvSpPr>
        <p:spPr bwMode="auto">
          <a:xfrm>
            <a:off x="3714750" y="6550025"/>
            <a:ext cx="6232525" cy="307975"/>
          </a:xfrm>
          <a:prstGeom prst="rect">
            <a:avLst/>
          </a:prstGeom>
          <a:noFill/>
          <a:ln w="9525">
            <a:noFill/>
            <a:miter lim="800000"/>
            <a:headEnd/>
            <a:tailEnd/>
          </a:ln>
        </p:spPr>
        <p:txBody>
          <a:bodyPr>
            <a:spAutoFit/>
          </a:bodyPr>
          <a:lstStyle/>
          <a:p>
            <a:r>
              <a:rPr lang="ru-RU" sz="1400">
                <a:latin typeface="Calibri" pitchFamily="34" charset="0"/>
              </a:rPr>
              <a:t>Данные Федерального центра гигиены и эпидемиологии, 2012</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Заголовок 1"/>
          <p:cNvSpPr>
            <a:spLocks noGrp="1"/>
          </p:cNvSpPr>
          <p:nvPr>
            <p:ph type="title" idx="4294967295"/>
          </p:nvPr>
        </p:nvSpPr>
        <p:spPr/>
        <p:txBody>
          <a:bodyPr/>
          <a:lstStyle/>
          <a:p>
            <a:pPr marL="53975" eaLnBrk="1" hangingPunct="1">
              <a:defRPr/>
            </a:pPr>
            <a:r>
              <a:rPr lang="ru-RU" sz="2400" smtClean="0">
                <a:solidFill>
                  <a:srgbClr val="000000"/>
                </a:solidFill>
                <a:effectLst>
                  <a:outerShdw blurRad="38100" dist="38100" dir="2700000" algn="tl">
                    <a:srgbClr val="C0C0C0"/>
                  </a:outerShdw>
                </a:effectLst>
              </a:rPr>
              <a:t>Заболеваемость гриппом и ОРВИ в эпидсезоны 2009-2011 гг.  в г.Санкт-Петербурге(в тыс.)</a:t>
            </a:r>
          </a:p>
        </p:txBody>
      </p:sp>
      <p:graphicFrame>
        <p:nvGraphicFramePr>
          <p:cNvPr id="4" name="Содержимое 3"/>
          <p:cNvGraphicFramePr>
            <a:graphicFrameLocks noGrp="1"/>
          </p:cNvGraphicFramePr>
          <p:nvPr>
            <p:ph idx="4294967295"/>
          </p:nvPr>
        </p:nvGraphicFramePr>
        <p:xfrm>
          <a:off x="457200" y="1981200"/>
          <a:ext cx="8229600" cy="388620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1"/>
          <p:cNvSpPr txBox="1"/>
          <p:nvPr/>
        </p:nvSpPr>
        <p:spPr>
          <a:xfrm>
            <a:off x="6948488" y="2133600"/>
            <a:ext cx="863600" cy="287338"/>
          </a:xfrm>
          <a:prstGeom prst="rect">
            <a:avLst/>
          </a:prstGeom>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a:pPr>
            <a:r>
              <a:rPr lang="en-US" b="1" dirty="0" smtClean="0">
                <a:solidFill>
                  <a:schemeClr val="bg2">
                    <a:lumMod val="75000"/>
                  </a:schemeClr>
                </a:solidFill>
              </a:rPr>
              <a:t>A(H1N1)</a:t>
            </a:r>
            <a:r>
              <a:rPr lang="en-US" b="1" dirty="0" smtClean="0"/>
              <a:t>v</a:t>
            </a:r>
            <a:endParaRPr lang="ru-RU" b="1"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611188" y="260350"/>
            <a:ext cx="7772400" cy="1143000"/>
          </a:xfrm>
        </p:spPr>
        <p:txBody>
          <a:bodyPr/>
          <a:lstStyle/>
          <a:p>
            <a:pPr eaLnBrk="1" hangingPunct="1"/>
            <a:r>
              <a:rPr lang="ru-RU" sz="4000" smtClean="0"/>
              <a:t>Основные клинические проявления гриппа</a:t>
            </a:r>
          </a:p>
        </p:txBody>
      </p:sp>
      <p:sp>
        <p:nvSpPr>
          <p:cNvPr id="41987" name="Rectangle 3"/>
          <p:cNvSpPr>
            <a:spLocks noGrp="1" noChangeArrowheads="1"/>
          </p:cNvSpPr>
          <p:nvPr>
            <p:ph type="body" idx="1"/>
          </p:nvPr>
        </p:nvSpPr>
        <p:spPr>
          <a:xfrm>
            <a:off x="323850" y="1557338"/>
            <a:ext cx="8569325" cy="4473575"/>
          </a:xfrm>
        </p:spPr>
        <p:txBody>
          <a:bodyPr/>
          <a:lstStyle/>
          <a:p>
            <a:pPr eaLnBrk="1" hangingPunct="1"/>
            <a:r>
              <a:rPr lang="ru-RU" smtClean="0"/>
              <a:t>Гипертермия</a:t>
            </a:r>
          </a:p>
          <a:p>
            <a:pPr eaLnBrk="1" hangingPunct="1"/>
            <a:r>
              <a:rPr lang="ru-RU" smtClean="0"/>
              <a:t>Интоксикация</a:t>
            </a:r>
          </a:p>
          <a:p>
            <a:pPr eaLnBrk="1" hangingPunct="1"/>
            <a:r>
              <a:rPr lang="ru-RU" smtClean="0"/>
              <a:t>Острая сердечно-сосудистая недостаточность</a:t>
            </a:r>
          </a:p>
          <a:p>
            <a:pPr eaLnBrk="1" hangingPunct="1"/>
            <a:r>
              <a:rPr lang="ru-RU" smtClean="0"/>
              <a:t>Острая дыхательная недостаточность</a:t>
            </a:r>
          </a:p>
          <a:p>
            <a:pPr eaLnBrk="1" hangingPunct="1"/>
            <a:r>
              <a:rPr lang="ru-RU" smtClean="0"/>
              <a:t>Интерстициальные пневмонии</a:t>
            </a:r>
          </a:p>
          <a:p>
            <a:pPr eaLnBrk="1" hangingPunct="1"/>
            <a:r>
              <a:rPr lang="ru-RU" smtClean="0"/>
              <a:t>Геморрагический синдром</a:t>
            </a:r>
          </a:p>
          <a:p>
            <a:pPr eaLnBrk="1" hangingPunct="1"/>
            <a:r>
              <a:rPr lang="ru-RU" smtClean="0"/>
              <a:t>Вторичный иммунодефицит</a:t>
            </a:r>
          </a:p>
          <a:p>
            <a:pPr eaLnBrk="1" hangingPunct="1"/>
            <a:endParaRPr lang="ru-RU" smtClean="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idx="4294967295"/>
          </p:nvPr>
        </p:nvSpPr>
        <p:spPr>
          <a:xfrm>
            <a:off x="0" y="277813"/>
            <a:ext cx="9144000" cy="722312"/>
          </a:xfrm>
        </p:spPr>
        <p:txBody>
          <a:bodyPr/>
          <a:lstStyle/>
          <a:p>
            <a:pPr eaLnBrk="1" hangingPunct="1"/>
            <a:r>
              <a:rPr lang="ru-RU" sz="3200" b="1" smtClean="0"/>
              <a:t>Гриппозные пневмонии </a:t>
            </a:r>
          </a:p>
        </p:txBody>
      </p:sp>
      <p:sp>
        <p:nvSpPr>
          <p:cNvPr id="43011" name="Rectangle 3"/>
          <p:cNvSpPr>
            <a:spLocks noGrp="1" noChangeArrowheads="1"/>
          </p:cNvSpPr>
          <p:nvPr>
            <p:ph type="body" idx="4294967295"/>
          </p:nvPr>
        </p:nvSpPr>
        <p:spPr>
          <a:xfrm>
            <a:off x="0" y="1214438"/>
            <a:ext cx="8964613" cy="5068887"/>
          </a:xfrm>
        </p:spPr>
        <p:txBody>
          <a:bodyPr/>
          <a:lstStyle/>
          <a:p>
            <a:pPr eaLnBrk="1" hangingPunct="1">
              <a:lnSpc>
                <a:spcPct val="90000"/>
              </a:lnSpc>
            </a:pPr>
            <a:r>
              <a:rPr lang="ru-RU" sz="1900" smtClean="0"/>
              <a:t>1 тип – Первичная гриппозная вирусная пневмония 24-72 час.</a:t>
            </a:r>
          </a:p>
          <a:p>
            <a:pPr eaLnBrk="1" hangingPunct="1">
              <a:lnSpc>
                <a:spcPct val="90000"/>
              </a:lnSpc>
            </a:pPr>
            <a:r>
              <a:rPr lang="ru-RU" sz="1900" smtClean="0"/>
              <a:t>2 тип – Вторичная гриппозная пневмония – вирусно-бактериальная (стафилококк, стрептококк и др.). Конец 1-ой – начало 2-ой недели</a:t>
            </a:r>
          </a:p>
          <a:p>
            <a:pPr eaLnBrk="1" hangingPunct="1">
              <a:lnSpc>
                <a:spcPct val="90000"/>
              </a:lnSpc>
            </a:pPr>
            <a:r>
              <a:rPr lang="ru-RU" sz="1900" smtClean="0"/>
              <a:t>3 тип – третичная гриппозная пневмония –нозокомиальная (Гр- флора) – после 14 дня</a:t>
            </a:r>
          </a:p>
          <a:p>
            <a:pPr eaLnBrk="1" hangingPunct="1">
              <a:lnSpc>
                <a:spcPct val="90000"/>
              </a:lnSpc>
              <a:buFont typeface="Wingdings 2" pitchFamily="18" charset="2"/>
              <a:buNone/>
            </a:pPr>
            <a:r>
              <a:rPr lang="ru-RU" sz="2400" smtClean="0">
                <a:cs typeface="Lucida Sans Unicode" pitchFamily="34" charset="0"/>
              </a:rPr>
              <a:t>    </a:t>
            </a:r>
          </a:p>
          <a:p>
            <a:pPr algn="ctr" eaLnBrk="1" hangingPunct="1">
              <a:lnSpc>
                <a:spcPct val="90000"/>
              </a:lnSpc>
              <a:buFont typeface="Wingdings 2" pitchFamily="18" charset="2"/>
              <a:buNone/>
            </a:pPr>
            <a:r>
              <a:rPr lang="ru-RU" sz="2400" smtClean="0">
                <a:solidFill>
                  <a:srgbClr val="FFFF00"/>
                </a:solidFill>
                <a:cs typeface="Lucida Sans Unicode" pitchFamily="34" charset="0"/>
              </a:rPr>
              <a:t>    </a:t>
            </a:r>
            <a:r>
              <a:rPr lang="ru-RU" sz="2400" smtClean="0">
                <a:cs typeface="Lucida Sans Unicode" pitchFamily="34" charset="0"/>
              </a:rPr>
              <a:t>У</a:t>
            </a:r>
            <a:r>
              <a:rPr lang="en-US" sz="2400" smtClean="0">
                <a:cs typeface="Lucida Sans Unicode" pitchFamily="34" charset="0"/>
              </a:rPr>
              <a:t> детей первых лет жизни </a:t>
            </a:r>
            <a:r>
              <a:rPr lang="ru-RU" sz="2400" smtClean="0">
                <a:cs typeface="Lucida Sans Unicode" pitchFamily="34" charset="0"/>
              </a:rPr>
              <a:t>среди</a:t>
            </a:r>
            <a:r>
              <a:rPr lang="en-US" sz="2400" smtClean="0">
                <a:cs typeface="Lucida Sans Unicode" pitchFamily="34" charset="0"/>
              </a:rPr>
              <a:t> </a:t>
            </a:r>
            <a:r>
              <a:rPr lang="ru-RU" sz="2400" smtClean="0">
                <a:cs typeface="Lucida Sans Unicode" pitchFamily="34" charset="0"/>
              </a:rPr>
              <a:t>причин смертности </a:t>
            </a:r>
            <a:r>
              <a:rPr lang="en-US" sz="2400" smtClean="0">
                <a:cs typeface="Lucida Sans Unicode" pitchFamily="34" charset="0"/>
              </a:rPr>
              <a:t>от острых респираторн</a:t>
            </a:r>
            <a:r>
              <a:rPr lang="ru-RU" sz="2400" smtClean="0">
                <a:cs typeface="Lucida Sans Unicode" pitchFamily="34" charset="0"/>
              </a:rPr>
              <a:t>ых </a:t>
            </a:r>
            <a:r>
              <a:rPr lang="en-US" sz="2400" smtClean="0">
                <a:cs typeface="Lucida Sans Unicode" pitchFamily="34" charset="0"/>
              </a:rPr>
              <a:t>вирусных инфекций (ОРВИ) </a:t>
            </a:r>
            <a:r>
              <a:rPr lang="ru-RU" sz="2400" smtClean="0">
                <a:cs typeface="Lucida Sans Unicode" pitchFamily="34" charset="0"/>
              </a:rPr>
              <a:t>преобладают</a:t>
            </a:r>
            <a:r>
              <a:rPr lang="en-US" sz="2400" smtClean="0">
                <a:cs typeface="Lucida Sans Unicode" pitchFamily="34" charset="0"/>
              </a:rPr>
              <a:t> пневмонии</a:t>
            </a:r>
            <a:endParaRPr lang="ru-RU" sz="2400" smtClean="0">
              <a:cs typeface="Lucida Sans Unicode" pitchFamily="34" charset="0"/>
            </a:endParaRPr>
          </a:p>
          <a:p>
            <a:pPr algn="ctr" eaLnBrk="1" hangingPunct="1">
              <a:lnSpc>
                <a:spcPct val="90000"/>
              </a:lnSpc>
              <a:buFont typeface="Wingdings 2" pitchFamily="18" charset="2"/>
              <a:buNone/>
            </a:pPr>
            <a:endParaRPr lang="en-US" sz="2400" smtClean="0">
              <a:cs typeface="Lucida Sans Unicode" pitchFamily="34" charset="0"/>
            </a:endParaRPr>
          </a:p>
          <a:p>
            <a:pPr algn="just" eaLnBrk="1" hangingPunct="1">
              <a:lnSpc>
                <a:spcPct val="90000"/>
              </a:lnSpc>
              <a:buFont typeface="Wingdings 2" pitchFamily="18" charset="2"/>
              <a:buNone/>
            </a:pPr>
            <a:r>
              <a:rPr lang="ru-RU" sz="2200" smtClean="0"/>
              <a:t>     </a:t>
            </a:r>
            <a:r>
              <a:rPr lang="en-US" sz="2200" smtClean="0"/>
              <a:t>Роль вирусных пневмоний возрастает в период эпидемий гриппа А, В и составляет от 8,6 до 35%</a:t>
            </a:r>
            <a:r>
              <a:rPr lang="ru-RU" sz="2200" smtClean="0"/>
              <a:t> </a:t>
            </a:r>
            <a:r>
              <a:rPr lang="en-US" sz="2200" smtClean="0"/>
              <a:t>[Покровский В. И., 1995]. Наличие вирусных пневмоний признается не всеми авторами. Считают, что они являются кондукторами, которые готовят “почву” для присоединения бактериальной флоры.</a:t>
            </a:r>
          </a:p>
          <a:p>
            <a:pPr eaLnBrk="1" hangingPunct="1">
              <a:lnSpc>
                <a:spcPct val="90000"/>
              </a:lnSpc>
            </a:pPr>
            <a:endParaRPr lang="ru-RU" sz="2800" smtClean="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6"/>
          <p:cNvSpPr>
            <a:spLocks noChangeArrowheads="1"/>
          </p:cNvSpPr>
          <p:nvPr/>
        </p:nvSpPr>
        <p:spPr bwMode="auto">
          <a:xfrm>
            <a:off x="5481638" y="5889625"/>
            <a:ext cx="3662362" cy="968375"/>
          </a:xfrm>
          <a:prstGeom prst="rect">
            <a:avLst/>
          </a:prstGeom>
          <a:noFill/>
          <a:ln w="19050">
            <a:noFill/>
            <a:miter lim="800000"/>
            <a:headEnd/>
            <a:tailEnd/>
          </a:ln>
        </p:spPr>
        <p:txBody>
          <a:bodyPr wrap="none">
            <a:spAutoFit/>
          </a:bodyPr>
          <a:lstStyle/>
          <a:p>
            <a:pPr marL="228600" indent="-228600"/>
            <a:r>
              <a:rPr lang="en-US" sz="1200" b="1"/>
              <a:t>Peltola VT. </a:t>
            </a:r>
            <a:r>
              <a:rPr lang="en-US" sz="1200" b="1" i="1"/>
              <a:t>Pediatr Infect Dis J</a:t>
            </a:r>
            <a:r>
              <a:rPr lang="en-US" sz="1200" b="1"/>
              <a:t>. 2004;23:S87-S97</a:t>
            </a:r>
          </a:p>
          <a:p>
            <a:pPr marL="228600" indent="-228600" eaLnBrk="0" hangingPunct="0"/>
            <a:r>
              <a:rPr lang="en-US" sz="1200" b="1"/>
              <a:t>Engelich G. </a:t>
            </a:r>
            <a:r>
              <a:rPr lang="en-US" sz="1200" b="1" i="1"/>
              <a:t>J Leukoc Biol.</a:t>
            </a:r>
            <a:r>
              <a:rPr lang="en-US" sz="1200" b="1"/>
              <a:t> 2001;69:50-56</a:t>
            </a:r>
          </a:p>
          <a:p>
            <a:pPr marL="228600" indent="-228600" eaLnBrk="0" hangingPunct="0"/>
            <a:r>
              <a:rPr lang="en-US" sz="1200" b="1"/>
              <a:t>Sun K. </a:t>
            </a:r>
            <a:r>
              <a:rPr lang="en-US" sz="1200" b="1" i="1"/>
              <a:t>Nature Med</a:t>
            </a:r>
            <a:r>
              <a:rPr lang="en-US" sz="1200" b="1"/>
              <a:t>. 2008;14:558-564</a:t>
            </a:r>
          </a:p>
          <a:p>
            <a:pPr marL="228600" indent="-228600" eaLnBrk="0" hangingPunct="0"/>
            <a:endParaRPr lang="en-US" sz="1200" b="1"/>
          </a:p>
          <a:p>
            <a:pPr marL="228600" indent="-228600" eaLnBrk="0" hangingPunct="0">
              <a:lnSpc>
                <a:spcPct val="80000"/>
              </a:lnSpc>
            </a:pPr>
            <a:r>
              <a:rPr lang="ru-RU" sz="1200" b="1"/>
              <a:t>Слайд </a:t>
            </a:r>
            <a:r>
              <a:rPr lang="en-US" sz="1200" b="1"/>
              <a:t> Dr. Keith Klugman.</a:t>
            </a:r>
          </a:p>
        </p:txBody>
      </p:sp>
      <p:sp>
        <p:nvSpPr>
          <p:cNvPr id="44035" name="Rectangle 4"/>
          <p:cNvSpPr>
            <a:spLocks noGrp="1" noChangeArrowheads="1"/>
          </p:cNvSpPr>
          <p:nvPr>
            <p:ph type="title" idx="4294967295"/>
          </p:nvPr>
        </p:nvSpPr>
        <p:spPr/>
        <p:txBody>
          <a:bodyPr lIns="90487" tIns="44450" rIns="90487" bIns="44450" anchor="t"/>
          <a:lstStyle/>
          <a:p>
            <a:pPr eaLnBrk="1" hangingPunct="1"/>
            <a:r>
              <a:rPr lang="ru-RU" sz="2800" smtClean="0"/>
              <a:t>Грипп и </a:t>
            </a:r>
            <a:r>
              <a:rPr lang="en-US" sz="2800" i="1" smtClean="0"/>
              <a:t>S. pneumoniae</a:t>
            </a:r>
            <a:r>
              <a:rPr lang="en-US" sz="2800" smtClean="0"/>
              <a:t/>
            </a:r>
            <a:br>
              <a:rPr lang="en-US" sz="2800" smtClean="0"/>
            </a:br>
            <a:r>
              <a:rPr lang="ru-RU" sz="2800" smtClean="0"/>
              <a:t>множественные механизмы синергизма</a:t>
            </a:r>
            <a:endParaRPr lang="en-US" sz="2800" smtClean="0"/>
          </a:p>
        </p:txBody>
      </p:sp>
      <p:sp>
        <p:nvSpPr>
          <p:cNvPr id="44036" name="Rectangle 3"/>
          <p:cNvSpPr>
            <a:spLocks noGrp="1" noChangeArrowheads="1"/>
          </p:cNvSpPr>
          <p:nvPr>
            <p:ph idx="4294967295"/>
          </p:nvPr>
        </p:nvSpPr>
        <p:spPr>
          <a:xfrm>
            <a:off x="381000" y="1447800"/>
            <a:ext cx="8432800" cy="4457700"/>
          </a:xfrm>
        </p:spPr>
        <p:txBody>
          <a:bodyPr lIns="90487" tIns="44450" rIns="90487" bIns="44450"/>
          <a:lstStyle/>
          <a:p>
            <a:pPr marL="231775" indent="-231775" eaLnBrk="1" hangingPunct="1">
              <a:spcBef>
                <a:spcPct val="50000"/>
              </a:spcBef>
            </a:pPr>
            <a:r>
              <a:rPr lang="ru-RU" sz="2000" smtClean="0"/>
              <a:t>Вирусные инфекции разрушают эпителий респираторного тракта, обнажая базальную мембрану и облегчая адгезию бактерий</a:t>
            </a:r>
            <a:endParaRPr lang="en-US" sz="2000" smtClean="0"/>
          </a:p>
          <a:p>
            <a:pPr marL="231775" indent="-231775" eaLnBrk="1" hangingPunct="1">
              <a:spcBef>
                <a:spcPct val="50000"/>
              </a:spcBef>
            </a:pPr>
            <a:r>
              <a:rPr lang="ru-RU" sz="2000" smtClean="0"/>
              <a:t>Вирус-индуцированное повреждение клеток иммунной системы </a:t>
            </a:r>
            <a:r>
              <a:rPr lang="en-US" sz="2000" smtClean="0"/>
              <a:t>—</a:t>
            </a:r>
            <a:r>
              <a:rPr lang="ru-RU" sz="2000" smtClean="0"/>
              <a:t>лейкопения</a:t>
            </a:r>
            <a:endParaRPr lang="en-US" sz="2000" smtClean="0"/>
          </a:p>
          <a:p>
            <a:pPr marL="688975" lvl="1" indent="-231775" eaLnBrk="1" hangingPunct="1">
              <a:lnSpc>
                <a:spcPct val="80000"/>
              </a:lnSpc>
              <a:spcBef>
                <a:spcPct val="50000"/>
              </a:spcBef>
              <a:buSzPct val="50000"/>
              <a:buFont typeface="Marlett" pitchFamily="2" charset="2"/>
              <a:buChar char="n"/>
            </a:pPr>
            <a:r>
              <a:rPr lang="en-US" sz="2000" i="1" smtClean="0"/>
              <a:t>S. pneumoniae</a:t>
            </a:r>
            <a:r>
              <a:rPr lang="en-US" sz="2000" smtClean="0"/>
              <a:t> </a:t>
            </a:r>
            <a:r>
              <a:rPr lang="ru-RU" sz="2000" smtClean="0"/>
              <a:t>плюс вирус гриппа</a:t>
            </a:r>
            <a:r>
              <a:rPr lang="en-US" sz="2000" smtClean="0"/>
              <a:t> A </a:t>
            </a:r>
            <a:r>
              <a:rPr lang="ru-RU" sz="2000" smtClean="0"/>
              <a:t>совеместно приводят к более выраженному апоптозу нейтрофилов, чем каждый из них по отдельности</a:t>
            </a:r>
            <a:r>
              <a:rPr lang="en-US" sz="2000" smtClean="0"/>
              <a:t> </a:t>
            </a:r>
          </a:p>
          <a:p>
            <a:pPr marL="231775" indent="-231775" eaLnBrk="1" hangingPunct="1">
              <a:spcBef>
                <a:spcPct val="50000"/>
              </a:spcBef>
            </a:pPr>
            <a:r>
              <a:rPr lang="ru-RU" sz="2000" smtClean="0"/>
              <a:t>Воспалительный ответ на вирусную инфекцию повышает концентрацию молекул, которые бактерия использует как рецепторы. Например, фактор активации тромбоцитов</a:t>
            </a:r>
            <a:r>
              <a:rPr lang="en-US" sz="2000" smtClean="0"/>
              <a:t> (PAF)</a:t>
            </a:r>
            <a:endParaRPr lang="en-US" sz="2000" baseline="30000" smtClean="0"/>
          </a:p>
          <a:p>
            <a:pPr marL="231775" indent="-231775" eaLnBrk="1" hangingPunct="1">
              <a:spcBef>
                <a:spcPct val="50000"/>
              </a:spcBef>
            </a:pPr>
            <a:r>
              <a:rPr lang="ru-RU" sz="2000" smtClean="0"/>
              <a:t>Грипп ведет к повышению выработки интерферрона гамма </a:t>
            </a:r>
            <a:r>
              <a:rPr lang="en-US" sz="2000" smtClean="0"/>
              <a:t>(IFN-</a:t>
            </a:r>
            <a:r>
              <a:rPr lang="el-GR" sz="2000" smtClean="0"/>
              <a:t>γ</a:t>
            </a:r>
            <a:r>
              <a:rPr lang="en-US" sz="2000" smtClean="0"/>
              <a:t>), </a:t>
            </a:r>
            <a:r>
              <a:rPr lang="ru-RU" sz="2000" smtClean="0"/>
              <a:t>который подавляет способность макрофагов к уничтожению пневмококков</a:t>
            </a:r>
            <a:endParaRPr lang="en-US" sz="2000" smtClean="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6" name="Rectangle 2"/>
          <p:cNvSpPr>
            <a:spLocks noGrp="1" noChangeArrowheads="1"/>
          </p:cNvSpPr>
          <p:nvPr>
            <p:ph type="title"/>
          </p:nvPr>
        </p:nvSpPr>
        <p:spPr/>
        <p:txBody>
          <a:bodyPr/>
          <a:lstStyle/>
          <a:p>
            <a:pPr eaLnBrk="1" hangingPunct="1">
              <a:defRPr/>
            </a:pPr>
            <a:r>
              <a:rPr lang="ru-RU" sz="2800" b="1" smtClean="0">
                <a:solidFill>
                  <a:schemeClr val="tx1"/>
                </a:solidFill>
                <a:effectLst>
                  <a:outerShdw blurRad="38100" dist="38100" dir="2700000" algn="tl">
                    <a:srgbClr val="C0C0C0"/>
                  </a:outerShdw>
                </a:effectLst>
              </a:rPr>
              <a:t>Доля летальных случаев </a:t>
            </a:r>
            <a:r>
              <a:rPr lang="en-US" sz="2800" b="1" smtClean="0">
                <a:solidFill>
                  <a:schemeClr val="tx1"/>
                </a:solidFill>
                <a:effectLst>
                  <a:outerShdw blurRad="38100" dist="38100" dir="2700000" algn="tl">
                    <a:srgbClr val="C0C0C0"/>
                  </a:outerShdw>
                </a:effectLst>
              </a:rPr>
              <a:t>                                    </a:t>
            </a:r>
            <a:r>
              <a:rPr lang="ru-RU" sz="2800" b="1" smtClean="0">
                <a:solidFill>
                  <a:schemeClr val="tx1"/>
                </a:solidFill>
                <a:effectLst>
                  <a:outerShdw blurRad="38100" dist="38100" dir="2700000" algn="tl">
                    <a:srgbClr val="C0C0C0"/>
                  </a:outerShdw>
                </a:effectLst>
              </a:rPr>
              <a:t>гриппа </a:t>
            </a:r>
            <a:r>
              <a:rPr lang="en-US" sz="2800" smtClean="0">
                <a:solidFill>
                  <a:schemeClr val="tx1"/>
                </a:solidFill>
                <a:effectLst>
                  <a:outerShdw blurRad="38100" dist="38100" dir="2700000" algn="tl">
                    <a:srgbClr val="C0C0C0"/>
                  </a:outerShdw>
                </a:effectLst>
              </a:rPr>
              <a:t>A/H1N1(sw2009)</a:t>
            </a:r>
            <a:r>
              <a:rPr lang="ru-RU" sz="2800" smtClean="0">
                <a:solidFill>
                  <a:schemeClr val="tx1"/>
                </a:solidFill>
                <a:effectLst>
                  <a:outerShdw blurRad="38100" dist="38100" dir="2700000" algn="tl">
                    <a:srgbClr val="C0C0C0"/>
                  </a:outerShdw>
                </a:effectLst>
              </a:rPr>
              <a:t>,</a:t>
            </a:r>
            <a:r>
              <a:rPr lang="ru-RU" sz="2800" b="1" smtClean="0">
                <a:solidFill>
                  <a:schemeClr val="tx1"/>
                </a:solidFill>
                <a:effectLst>
                  <a:outerShdw blurRad="38100" dist="38100" dir="2700000" algn="tl">
                    <a:srgbClr val="C0C0C0"/>
                  </a:outerShdw>
                </a:effectLst>
              </a:rPr>
              <a:t> связанных с вторичной бактериальной инфекцией</a:t>
            </a:r>
          </a:p>
        </p:txBody>
      </p:sp>
      <p:graphicFrame>
        <p:nvGraphicFramePr>
          <p:cNvPr id="2050" name="Object 3"/>
          <p:cNvGraphicFramePr>
            <a:graphicFrameLocks noChangeAspect="1"/>
          </p:cNvGraphicFramePr>
          <p:nvPr>
            <p:ph idx="1"/>
          </p:nvPr>
        </p:nvGraphicFramePr>
        <p:xfrm>
          <a:off x="0" y="1585913"/>
          <a:ext cx="9144000" cy="4291012"/>
        </p:xfrm>
        <a:graphic>
          <a:graphicData uri="http://schemas.openxmlformats.org/presentationml/2006/ole">
            <p:oleObj spid="_x0000_s2050" name="Диаграмма" r:id="rId4" imgW="6423566" imgH="3870960" progId="Excel.Chart.8">
              <p:embed/>
            </p:oleObj>
          </a:graphicData>
        </a:graphic>
      </p:graphicFrame>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323850" y="260350"/>
            <a:ext cx="8569325" cy="720725"/>
          </a:xfrm>
        </p:spPr>
        <p:txBody>
          <a:bodyPr/>
          <a:lstStyle/>
          <a:p>
            <a:pPr eaLnBrk="1" hangingPunct="1"/>
            <a:r>
              <a:rPr lang="ru-RU" sz="3200" smtClean="0"/>
              <a:t>Гипертоксические формы гриппа у детей, приводящие к летальным исходам</a:t>
            </a:r>
          </a:p>
        </p:txBody>
      </p:sp>
      <p:sp>
        <p:nvSpPr>
          <p:cNvPr id="45059" name="Rectangle 3"/>
          <p:cNvSpPr>
            <a:spLocks noGrp="1" noChangeArrowheads="1"/>
          </p:cNvSpPr>
          <p:nvPr>
            <p:ph type="body" idx="1"/>
          </p:nvPr>
        </p:nvSpPr>
        <p:spPr>
          <a:xfrm>
            <a:off x="685800" y="1412875"/>
            <a:ext cx="7772400" cy="4683125"/>
          </a:xfrm>
        </p:spPr>
        <p:txBody>
          <a:bodyPr/>
          <a:lstStyle/>
          <a:p>
            <a:pPr eaLnBrk="1" hangingPunct="1">
              <a:lnSpc>
                <a:spcPct val="90000"/>
              </a:lnSpc>
            </a:pPr>
            <a:r>
              <a:rPr lang="ru-RU" sz="2400" smtClean="0"/>
              <a:t>Поражение ЦНС – менингоэнцефалические реакции</a:t>
            </a:r>
          </a:p>
          <a:p>
            <a:pPr eaLnBrk="1" hangingPunct="1">
              <a:lnSpc>
                <a:spcPct val="90000"/>
              </a:lnSpc>
            </a:pPr>
            <a:r>
              <a:rPr lang="ru-RU" sz="2400" smtClean="0"/>
              <a:t>Геморрагический синдром – кровоизлияния в различные органы, в том числе головной мозг</a:t>
            </a:r>
          </a:p>
          <a:p>
            <a:pPr eaLnBrk="1" hangingPunct="1">
              <a:lnSpc>
                <a:spcPct val="90000"/>
              </a:lnSpc>
            </a:pPr>
            <a:r>
              <a:rPr lang="ru-RU" sz="2400" smtClean="0"/>
              <a:t>Синдром Рея – токсическая энцефалопатия с жировой дегенерацией печени</a:t>
            </a:r>
          </a:p>
          <a:p>
            <a:pPr eaLnBrk="1" hangingPunct="1">
              <a:lnSpc>
                <a:spcPct val="90000"/>
              </a:lnSpc>
            </a:pPr>
            <a:r>
              <a:rPr lang="ru-RU" sz="2400" smtClean="0"/>
              <a:t>Синдром Гассера –ГУС</a:t>
            </a:r>
          </a:p>
          <a:p>
            <a:pPr eaLnBrk="1" hangingPunct="1">
              <a:lnSpc>
                <a:spcPct val="90000"/>
              </a:lnSpc>
            </a:pPr>
            <a:r>
              <a:rPr lang="ru-RU" sz="2400" smtClean="0"/>
              <a:t>Синдром Киша – острая коронарная недостаточность</a:t>
            </a:r>
          </a:p>
          <a:p>
            <a:pPr eaLnBrk="1" hangingPunct="1">
              <a:lnSpc>
                <a:spcPct val="90000"/>
              </a:lnSpc>
            </a:pPr>
            <a:r>
              <a:rPr lang="ru-RU" sz="2400" smtClean="0"/>
              <a:t>Синдром Уотрехауза-Фридериксена</a:t>
            </a:r>
          </a:p>
        </p:txBody>
      </p:sp>
      <p:sp>
        <p:nvSpPr>
          <p:cNvPr id="45060" name="Text Box 4"/>
          <p:cNvSpPr txBox="1">
            <a:spLocks noChangeArrowheads="1"/>
          </p:cNvSpPr>
          <p:nvPr/>
        </p:nvSpPr>
        <p:spPr bwMode="auto">
          <a:xfrm>
            <a:off x="950913" y="6257925"/>
            <a:ext cx="7361237" cy="457200"/>
          </a:xfrm>
          <a:prstGeom prst="rect">
            <a:avLst/>
          </a:prstGeom>
          <a:noFill/>
          <a:ln w="9525">
            <a:noFill/>
            <a:miter lim="800000"/>
            <a:headEnd/>
            <a:tailEnd/>
          </a:ln>
        </p:spPr>
        <p:txBody>
          <a:bodyPr wrap="none">
            <a:spAutoFit/>
          </a:bodyPr>
          <a:lstStyle/>
          <a:p>
            <a:r>
              <a:rPr lang="ru-RU" sz="2400">
                <a:latin typeface="Times New Roman" pitchFamily="18" charset="0"/>
              </a:rPr>
              <a:t>В.П. Дриневский, Л.В. Осидак, О.И. Афанасьева , 2003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idx="4294967295"/>
          </p:nvPr>
        </p:nvSpPr>
        <p:spPr>
          <a:xfrm>
            <a:off x="323850" y="836613"/>
            <a:ext cx="8461375" cy="661987"/>
          </a:xfrm>
        </p:spPr>
        <p:txBody>
          <a:bodyPr lIns="92064" tIns="46033" rIns="92064" bIns="46033">
            <a:normAutofit fontScale="90000"/>
          </a:bodyPr>
          <a:lstStyle/>
          <a:p>
            <a:pPr eaLnBrk="1" hangingPunct="1">
              <a:defRPr/>
            </a:pPr>
            <a:r>
              <a:rPr lang="ru-RU" sz="2400" smtClean="0">
                <a:latin typeface="Comic Sans MS" pitchFamily="66" charset="0"/>
              </a:rPr>
              <a:t>После 1918</a:t>
            </a:r>
            <a:r>
              <a:rPr lang="en-US" sz="2400" smtClean="0">
                <a:latin typeface="Comic Sans MS" pitchFamily="66" charset="0"/>
              </a:rPr>
              <a:t> </a:t>
            </a:r>
            <a:r>
              <a:rPr lang="ru-RU" sz="2400" smtClean="0">
                <a:latin typeface="Comic Sans MS" pitchFamily="66" charset="0"/>
              </a:rPr>
              <a:t>г. такой высокой смертности, как во время «испанки», уже не бывало, </a:t>
            </a:r>
            <a:br>
              <a:rPr lang="ru-RU" sz="2400" smtClean="0">
                <a:latin typeface="Comic Sans MS" pitchFamily="66" charset="0"/>
              </a:rPr>
            </a:br>
            <a:r>
              <a:rPr lang="ru-RU" sz="2400" smtClean="0">
                <a:latin typeface="Comic Sans MS" pitchFamily="66" charset="0"/>
              </a:rPr>
              <a:t>Изредка возникают пандемии, вызываемые высоковирулентными вирусами и смертность от гриппа возрастает. </a:t>
            </a:r>
            <a:br>
              <a:rPr lang="ru-RU" sz="2400" smtClean="0">
                <a:latin typeface="Comic Sans MS" pitchFamily="66" charset="0"/>
              </a:rPr>
            </a:br>
            <a:r>
              <a:rPr lang="ru-RU" sz="2400" smtClean="0">
                <a:effectLst>
                  <a:outerShdw blurRad="38100" dist="38100" dir="2700000" algn="tl">
                    <a:srgbClr val="C0C0C0"/>
                  </a:outerShdw>
                </a:effectLst>
              </a:rPr>
              <a:t>Летальность при разных вирусах гриппа</a:t>
            </a:r>
          </a:p>
        </p:txBody>
      </p:sp>
      <p:sp>
        <p:nvSpPr>
          <p:cNvPr id="68611" name="Text Box 3"/>
          <p:cNvSpPr txBox="1">
            <a:spLocks noChangeArrowheads="1"/>
          </p:cNvSpPr>
          <p:nvPr/>
        </p:nvSpPr>
        <p:spPr bwMode="auto">
          <a:xfrm>
            <a:off x="6327775" y="6400800"/>
            <a:ext cx="2816225" cy="457200"/>
          </a:xfrm>
          <a:prstGeom prst="rect">
            <a:avLst/>
          </a:prstGeom>
          <a:noFill/>
          <a:ln w="9525">
            <a:noFill/>
            <a:miter lim="800000"/>
            <a:headEnd/>
            <a:tailEnd/>
          </a:ln>
          <a:effectLst/>
        </p:spPr>
        <p:txBody>
          <a:bodyPr lIns="91429" tIns="45714" rIns="91429" bIns="45714">
            <a:spAutoFit/>
          </a:bodyPr>
          <a:lstStyle/>
          <a:p>
            <a:pPr algn="r" eaLnBrk="0" fontAlgn="auto" hangingPunct="0">
              <a:spcBef>
                <a:spcPct val="30000"/>
              </a:spcBef>
              <a:spcAft>
                <a:spcPts val="0"/>
              </a:spcAft>
              <a:buClr>
                <a:schemeClr val="hlink"/>
              </a:buClr>
              <a:buFont typeface="Wingdings" pitchFamily="2" charset="2"/>
              <a:buNone/>
              <a:defRPr/>
            </a:pPr>
            <a:r>
              <a:rPr lang="en-US" sz="1200" i="1" dirty="0">
                <a:latin typeface="Georgia" pitchFamily="18" charset="0"/>
                <a:cs typeface="+mn-cs"/>
              </a:rPr>
              <a:t>Fraser C et al. Science, 11 May 2009;                </a:t>
            </a:r>
            <a:r>
              <a:rPr lang="en-US" sz="1200" i="1" dirty="0" err="1">
                <a:latin typeface="Georgia" pitchFamily="18" charset="0"/>
                <a:cs typeface="+mn-cs"/>
              </a:rPr>
              <a:t>doi</a:t>
            </a:r>
            <a:r>
              <a:rPr lang="en-US" sz="1200" i="1" dirty="0">
                <a:latin typeface="Georgia" pitchFamily="18" charset="0"/>
                <a:cs typeface="+mn-cs"/>
              </a:rPr>
              <a:t>: 10.1126/science.1176062</a:t>
            </a:r>
            <a:r>
              <a:rPr lang="en-US" sz="1200" i="1" dirty="0">
                <a:solidFill>
                  <a:srgbClr val="0B3D90"/>
                </a:solidFill>
                <a:effectLst>
                  <a:outerShdw blurRad="38100" dist="38100" dir="2700000" algn="tl">
                    <a:srgbClr val="000000"/>
                  </a:outerShdw>
                </a:effectLst>
                <a:latin typeface="Georgia" pitchFamily="18" charset="0"/>
                <a:cs typeface="+mn-cs"/>
              </a:rPr>
              <a:t> </a:t>
            </a:r>
          </a:p>
        </p:txBody>
      </p:sp>
      <p:grpSp>
        <p:nvGrpSpPr>
          <p:cNvPr id="3077" name="Group 9"/>
          <p:cNvGrpSpPr>
            <a:grpSpLocks/>
          </p:cNvGrpSpPr>
          <p:nvPr/>
        </p:nvGrpSpPr>
        <p:grpSpPr bwMode="auto">
          <a:xfrm>
            <a:off x="0" y="1916113"/>
            <a:ext cx="6372225" cy="4941887"/>
            <a:chOff x="388" y="1417"/>
            <a:chExt cx="5177" cy="2648"/>
          </a:xfrm>
        </p:grpSpPr>
        <p:graphicFrame>
          <p:nvGraphicFramePr>
            <p:cNvPr id="3074" name="Object 2"/>
            <p:cNvGraphicFramePr>
              <a:graphicFrameLocks noChangeAspect="1"/>
            </p:cNvGraphicFramePr>
            <p:nvPr/>
          </p:nvGraphicFramePr>
          <p:xfrm>
            <a:off x="388" y="1417"/>
            <a:ext cx="5177" cy="2648"/>
          </p:xfrm>
          <a:graphic>
            <a:graphicData uri="http://schemas.openxmlformats.org/presentationml/2006/ole">
              <p:oleObj spid="_x0000_s3074" name="Chart" r:id="rId4" imgW="9601200" imgH="4562475" progId="Excel.Chart.8">
                <p:embed/>
              </p:oleObj>
            </a:graphicData>
          </a:graphic>
        </p:graphicFrame>
        <p:sp>
          <p:nvSpPr>
            <p:cNvPr id="3079" name="Text Box 7"/>
            <p:cNvSpPr txBox="1">
              <a:spLocks noChangeArrowheads="1"/>
            </p:cNvSpPr>
            <p:nvPr/>
          </p:nvSpPr>
          <p:spPr bwMode="auto">
            <a:xfrm rot="-5400000">
              <a:off x="236" y="2446"/>
              <a:ext cx="812" cy="240"/>
            </a:xfrm>
            <a:prstGeom prst="rect">
              <a:avLst/>
            </a:prstGeom>
            <a:noFill/>
            <a:ln w="9525">
              <a:noFill/>
              <a:miter lim="800000"/>
              <a:headEnd/>
              <a:tailEnd/>
            </a:ln>
          </p:spPr>
          <p:txBody>
            <a:bodyPr lIns="80414" tIns="41814" rIns="80414" bIns="41814">
              <a:spAutoFit/>
            </a:bodyPr>
            <a:lstStyle/>
            <a:p>
              <a:pPr algn="ctr" defTabSz="817563" eaLnBrk="0" hangingPunct="0"/>
              <a:r>
                <a:rPr lang="ru-RU" sz="1400">
                  <a:latin typeface="Calibri" pitchFamily="34" charset="0"/>
                </a:rPr>
                <a:t>Летальность</a:t>
              </a:r>
              <a:endParaRPr lang="en-US" sz="1400">
                <a:latin typeface="Calibri" pitchFamily="34" charset="0"/>
              </a:endParaRPr>
            </a:p>
          </p:txBody>
        </p:sp>
        <p:sp>
          <p:nvSpPr>
            <p:cNvPr id="3080" name="Text Box 8"/>
            <p:cNvSpPr txBox="1">
              <a:spLocks noChangeArrowheads="1"/>
            </p:cNvSpPr>
            <p:nvPr/>
          </p:nvSpPr>
          <p:spPr bwMode="auto">
            <a:xfrm>
              <a:off x="748" y="1480"/>
              <a:ext cx="241" cy="158"/>
            </a:xfrm>
            <a:prstGeom prst="rect">
              <a:avLst/>
            </a:prstGeom>
            <a:noFill/>
            <a:ln w="9525">
              <a:noFill/>
              <a:miter lim="800000"/>
              <a:headEnd/>
              <a:tailEnd/>
            </a:ln>
          </p:spPr>
          <p:txBody>
            <a:bodyPr lIns="80414" tIns="41814" rIns="80414" bIns="41814">
              <a:spAutoFit/>
            </a:bodyPr>
            <a:lstStyle/>
            <a:p>
              <a:pPr algn="ctr" defTabSz="817563" eaLnBrk="0" hangingPunct="0"/>
              <a:r>
                <a:rPr lang="ru-RU" sz="1400">
                  <a:solidFill>
                    <a:schemeClr val="bg2"/>
                  </a:solidFill>
                  <a:latin typeface="Calibri" pitchFamily="34" charset="0"/>
                </a:rPr>
                <a:t>%</a:t>
              </a:r>
              <a:endParaRPr lang="en-US" sz="1400">
                <a:solidFill>
                  <a:schemeClr val="bg2"/>
                </a:solidFill>
                <a:latin typeface="Calibri" pitchFamily="34" charset="0"/>
              </a:endParaRPr>
            </a:p>
          </p:txBody>
        </p:sp>
      </p:grpSp>
      <p:pic>
        <p:nvPicPr>
          <p:cNvPr id="3078" name="Picture 9" descr="Пациенты одной из больниц Ханоя, инфицированные штаммом H5N1. Слева – молодой человек 21 года, находящийся в критическом состоянии, справа – его 14­летняя сестра. Болезнь часто протекает очень тяжело даже у тех, кто имел крепкий и здоровый организм."/>
          <p:cNvPicPr>
            <a:picLocks noChangeAspect="1" noChangeArrowheads="1"/>
          </p:cNvPicPr>
          <p:nvPr/>
        </p:nvPicPr>
        <p:blipFill>
          <a:blip r:embed="rId5" cstate="print"/>
          <a:srcRect/>
          <a:stretch>
            <a:fillRect/>
          </a:stretch>
        </p:blipFill>
        <p:spPr bwMode="auto">
          <a:xfrm>
            <a:off x="4932363" y="2349500"/>
            <a:ext cx="3960812" cy="2014538"/>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8" name="Object 2"/>
          <p:cNvGraphicFramePr>
            <a:graphicFrameLocks noChangeAspect="1"/>
          </p:cNvGraphicFramePr>
          <p:nvPr/>
        </p:nvGraphicFramePr>
        <p:xfrm>
          <a:off x="838200" y="1371600"/>
          <a:ext cx="7897813" cy="4994275"/>
        </p:xfrm>
        <a:graphic>
          <a:graphicData uri="http://schemas.openxmlformats.org/presentationml/2006/ole">
            <p:oleObj spid="_x0000_s4098" name="Chart" r:id="rId4" imgW="8458227" imgH="4991154" progId="MSGraph.Chart.8">
              <p:embed followColorScheme="full"/>
            </p:oleObj>
          </a:graphicData>
        </a:graphic>
      </p:graphicFrame>
      <p:sp>
        <p:nvSpPr>
          <p:cNvPr id="4099" name="Rectangle 3"/>
          <p:cNvSpPr>
            <a:spLocks noGrp="1" noChangeArrowheads="1"/>
          </p:cNvSpPr>
          <p:nvPr>
            <p:ph type="title"/>
          </p:nvPr>
        </p:nvSpPr>
        <p:spPr>
          <a:xfrm>
            <a:off x="250825" y="38100"/>
            <a:ext cx="8713788" cy="1295400"/>
          </a:xfrm>
        </p:spPr>
        <p:txBody>
          <a:bodyPr/>
          <a:lstStyle/>
          <a:p>
            <a:pPr eaLnBrk="1" hangingPunct="1"/>
            <a:r>
              <a:rPr lang="ru-RU" sz="3200" smtClean="0"/>
              <a:t>Избыточная смертность от гриппа в группах риска (на 100 тыс.)</a:t>
            </a:r>
            <a:endParaRPr lang="en-US" sz="3200" smtClean="0"/>
          </a:p>
        </p:txBody>
      </p:sp>
      <p:sp>
        <p:nvSpPr>
          <p:cNvPr id="4100" name="Text Box 4"/>
          <p:cNvSpPr txBox="1">
            <a:spLocks noChangeArrowheads="1"/>
          </p:cNvSpPr>
          <p:nvPr/>
        </p:nvSpPr>
        <p:spPr bwMode="auto">
          <a:xfrm>
            <a:off x="549275" y="6273800"/>
            <a:ext cx="3709988" cy="336550"/>
          </a:xfrm>
          <a:prstGeom prst="rect">
            <a:avLst/>
          </a:prstGeom>
          <a:noFill/>
          <a:ln w="9525">
            <a:noFill/>
            <a:miter lim="800000"/>
            <a:headEnd/>
            <a:tailEnd/>
          </a:ln>
        </p:spPr>
        <p:txBody>
          <a:bodyPr wrap="none">
            <a:spAutoFit/>
          </a:bodyPr>
          <a:lstStyle/>
          <a:p>
            <a:pPr algn="ctr"/>
            <a:r>
              <a:rPr lang="ru-RU" sz="1600">
                <a:latin typeface="Times New Roman" pitchFamily="18" charset="0"/>
              </a:rPr>
              <a:t>World Healf  Organisation (www.who.org)</a:t>
            </a: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Заголовок 1"/>
          <p:cNvSpPr>
            <a:spLocks noGrp="1"/>
          </p:cNvSpPr>
          <p:nvPr>
            <p:ph type="title" idx="4294967295"/>
          </p:nvPr>
        </p:nvSpPr>
        <p:spPr>
          <a:xfrm>
            <a:off x="428625" y="0"/>
            <a:ext cx="8229600" cy="1797050"/>
          </a:xfrm>
        </p:spPr>
        <p:txBody>
          <a:bodyPr/>
          <a:lstStyle/>
          <a:p>
            <a:pPr eaLnBrk="1" hangingPunct="1"/>
            <a:r>
              <a:rPr lang="ru-RU" sz="2800" b="1" smtClean="0">
                <a:solidFill>
                  <a:schemeClr val="tx1"/>
                </a:solidFill>
                <a:cs typeface="Times New Roman" pitchFamily="18" charset="0"/>
              </a:rPr>
              <a:t>Возрастная структура умерших от гриппа в эпидемию </a:t>
            </a:r>
            <a:r>
              <a:rPr lang="en-US" sz="2800" b="1" smtClean="0">
                <a:solidFill>
                  <a:schemeClr val="tx1"/>
                </a:solidFill>
                <a:cs typeface="Times New Roman" pitchFamily="18" charset="0"/>
              </a:rPr>
              <a:t>A(H1N1)sw-1 </a:t>
            </a:r>
            <a:r>
              <a:rPr lang="ru-RU" sz="2800" b="1" smtClean="0">
                <a:solidFill>
                  <a:schemeClr val="tx1"/>
                </a:solidFill>
                <a:cs typeface="Times New Roman" pitchFamily="18" charset="0"/>
              </a:rPr>
              <a:t>в </a:t>
            </a:r>
            <a:r>
              <a:rPr lang="en-US" sz="2800" b="1" smtClean="0">
                <a:solidFill>
                  <a:schemeClr val="tx1"/>
                </a:solidFill>
                <a:cs typeface="Times New Roman" pitchFamily="18" charset="0"/>
              </a:rPr>
              <a:t>2009 </a:t>
            </a:r>
            <a:r>
              <a:rPr lang="ru-RU" sz="2800" b="1" smtClean="0">
                <a:solidFill>
                  <a:schemeClr val="tx1"/>
                </a:solidFill>
                <a:cs typeface="Times New Roman" pitchFamily="18" charset="0"/>
              </a:rPr>
              <a:t>г. (по данным </a:t>
            </a:r>
            <a:r>
              <a:rPr lang="en-US" sz="2800" b="1" smtClean="0">
                <a:solidFill>
                  <a:schemeClr val="tx1"/>
                </a:solidFill>
                <a:cs typeface="Times New Roman" pitchFamily="18" charset="0"/>
              </a:rPr>
              <a:t>23 </a:t>
            </a:r>
            <a:r>
              <a:rPr lang="ru-RU" sz="2800" b="1" smtClean="0">
                <a:solidFill>
                  <a:schemeClr val="tx1"/>
                </a:solidFill>
                <a:cs typeface="Times New Roman" pitchFamily="18" charset="0"/>
              </a:rPr>
              <a:t>ОБ и ФЦГ на 25.01.10)</a:t>
            </a:r>
          </a:p>
        </p:txBody>
      </p:sp>
      <p:graphicFrame>
        <p:nvGraphicFramePr>
          <p:cNvPr id="5122" name="Содержимое 3"/>
          <p:cNvGraphicFramePr>
            <a:graphicFrameLocks noGrp="1"/>
          </p:cNvGraphicFramePr>
          <p:nvPr>
            <p:ph idx="4294967295"/>
          </p:nvPr>
        </p:nvGraphicFramePr>
        <p:xfrm>
          <a:off x="971550" y="1773238"/>
          <a:ext cx="7051675" cy="4524375"/>
        </p:xfrm>
        <a:graphic>
          <a:graphicData uri="http://schemas.openxmlformats.org/presentationml/2006/ole">
            <p:oleObj spid="_x0000_s5122" name="Лист" r:id="rId4" imgW="7078913" imgH="4541520" progId="Excel.Sheet.8">
              <p:embed/>
            </p:oleObj>
          </a:graphicData>
        </a:graphic>
      </p:graphicFrame>
      <p:sp>
        <p:nvSpPr>
          <p:cNvPr id="5124" name="TextBox 4"/>
          <p:cNvSpPr txBox="1">
            <a:spLocks noChangeArrowheads="1"/>
          </p:cNvSpPr>
          <p:nvPr/>
        </p:nvSpPr>
        <p:spPr bwMode="auto">
          <a:xfrm>
            <a:off x="642938" y="1357313"/>
            <a:ext cx="571500" cy="396875"/>
          </a:xfrm>
          <a:prstGeom prst="rect">
            <a:avLst/>
          </a:prstGeom>
          <a:noFill/>
          <a:ln w="9525">
            <a:noFill/>
            <a:miter lim="800000"/>
            <a:headEnd/>
            <a:tailEnd/>
          </a:ln>
        </p:spPr>
        <p:txBody>
          <a:bodyPr>
            <a:spAutoFit/>
          </a:bodyPr>
          <a:lstStyle/>
          <a:p>
            <a:r>
              <a:rPr lang="ru-RU" sz="2000" b="1">
                <a:solidFill>
                  <a:srgbClr val="FFFF00"/>
                </a:solidFill>
                <a:latin typeface="Times New Roman" pitchFamily="18" charset="0"/>
                <a:cs typeface="Times New Roman" pitchFamily="18" charset="0"/>
              </a:rPr>
              <a:t>%</a:t>
            </a:r>
          </a:p>
        </p:txBody>
      </p:sp>
      <p:sp>
        <p:nvSpPr>
          <p:cNvPr id="5125" name="TextBox 5"/>
          <p:cNvSpPr txBox="1">
            <a:spLocks noChangeArrowheads="1"/>
          </p:cNvSpPr>
          <p:nvPr/>
        </p:nvSpPr>
        <p:spPr bwMode="auto">
          <a:xfrm>
            <a:off x="3714750" y="6286500"/>
            <a:ext cx="2286000" cy="396875"/>
          </a:xfrm>
          <a:prstGeom prst="rect">
            <a:avLst/>
          </a:prstGeom>
          <a:noFill/>
          <a:ln w="9525">
            <a:noFill/>
            <a:miter lim="800000"/>
            <a:headEnd/>
            <a:tailEnd/>
          </a:ln>
        </p:spPr>
        <p:txBody>
          <a:bodyPr>
            <a:spAutoFit/>
          </a:bodyPr>
          <a:lstStyle/>
          <a:p>
            <a:pPr algn="ctr"/>
            <a:r>
              <a:rPr lang="ru-RU" sz="2000" b="1">
                <a:solidFill>
                  <a:srgbClr val="FFFF00"/>
                </a:solidFill>
                <a:latin typeface="Times New Roman" pitchFamily="18" charset="0"/>
                <a:cs typeface="Times New Roman" pitchFamily="18" charset="0"/>
              </a:rPr>
              <a:t>возраст</a:t>
            </a: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Заголовок 1"/>
          <p:cNvSpPr>
            <a:spLocks noGrp="1"/>
          </p:cNvSpPr>
          <p:nvPr>
            <p:ph type="title" idx="4294967295"/>
          </p:nvPr>
        </p:nvSpPr>
        <p:spPr>
          <a:xfrm>
            <a:off x="0" y="0"/>
            <a:ext cx="9144000" cy="1143000"/>
          </a:xfrm>
        </p:spPr>
        <p:txBody>
          <a:bodyPr/>
          <a:lstStyle/>
          <a:p>
            <a:pPr eaLnBrk="1" hangingPunct="1"/>
            <a:r>
              <a:rPr lang="ru-RU" sz="2400" b="1" smtClean="0">
                <a:solidFill>
                  <a:schemeClr val="tx1"/>
                </a:solidFill>
                <a:latin typeface="Times New Roman" pitchFamily="18" charset="0"/>
                <a:cs typeface="Times New Roman" pitchFamily="18" charset="0"/>
              </a:rPr>
              <a:t>Преморбидный </a:t>
            </a:r>
            <a:r>
              <a:rPr lang="en-US" sz="2400" b="1" smtClean="0">
                <a:solidFill>
                  <a:schemeClr val="tx1"/>
                </a:solidFill>
                <a:latin typeface="Times New Roman" pitchFamily="18" charset="0"/>
                <a:cs typeface="Times New Roman" pitchFamily="18" charset="0"/>
              </a:rPr>
              <a:t> </a:t>
            </a:r>
            <a:r>
              <a:rPr lang="ru-RU" sz="2400" b="1" smtClean="0">
                <a:solidFill>
                  <a:schemeClr val="tx1"/>
                </a:solidFill>
                <a:latin typeface="Times New Roman" pitchFamily="18" charset="0"/>
                <a:cs typeface="Times New Roman" pitchFamily="18" charset="0"/>
              </a:rPr>
              <a:t>фон</a:t>
            </a:r>
            <a:r>
              <a:rPr lang="en-US" sz="2400" b="1" smtClean="0">
                <a:solidFill>
                  <a:schemeClr val="tx1"/>
                </a:solidFill>
                <a:latin typeface="Times New Roman" pitchFamily="18" charset="0"/>
                <a:cs typeface="Times New Roman" pitchFamily="18" charset="0"/>
              </a:rPr>
              <a:t>  </a:t>
            </a:r>
            <a:r>
              <a:rPr lang="ru-RU" sz="2400" b="1" smtClean="0">
                <a:solidFill>
                  <a:schemeClr val="tx1"/>
                </a:solidFill>
                <a:latin typeface="Times New Roman" pitchFamily="18" charset="0"/>
                <a:cs typeface="Times New Roman" pitchFamily="18" charset="0"/>
              </a:rPr>
              <a:t>у  умерших  от  гриппа </a:t>
            </a:r>
            <a:r>
              <a:rPr lang="en-US" sz="2400" b="1" smtClean="0">
                <a:solidFill>
                  <a:schemeClr val="tx1"/>
                </a:solidFill>
                <a:latin typeface="Times New Roman" pitchFamily="18" charset="0"/>
                <a:cs typeface="Times New Roman" pitchFamily="18" charset="0"/>
              </a:rPr>
              <a:t>A(H1N1)sw1  </a:t>
            </a:r>
            <a:r>
              <a:rPr lang="ru-RU" sz="2400" b="1" smtClean="0">
                <a:solidFill>
                  <a:schemeClr val="tx1"/>
                </a:solidFill>
                <a:latin typeface="Times New Roman" pitchFamily="18" charset="0"/>
                <a:cs typeface="Times New Roman" pitchFamily="18" charset="0"/>
              </a:rPr>
              <a:t>в эпидемию 2009 г. </a:t>
            </a:r>
            <a:r>
              <a:rPr lang="ru-RU" sz="1800" b="1" smtClean="0">
                <a:solidFill>
                  <a:schemeClr val="tx1"/>
                </a:solidFill>
                <a:latin typeface="Times New Roman" pitchFamily="18" charset="0"/>
                <a:cs typeface="Times New Roman" pitchFamily="18" charset="0"/>
              </a:rPr>
              <a:t/>
            </a:r>
            <a:br>
              <a:rPr lang="ru-RU" sz="1800" b="1" smtClean="0">
                <a:solidFill>
                  <a:schemeClr val="tx1"/>
                </a:solidFill>
                <a:latin typeface="Times New Roman" pitchFamily="18" charset="0"/>
                <a:cs typeface="Times New Roman" pitchFamily="18" charset="0"/>
              </a:rPr>
            </a:br>
            <a:r>
              <a:rPr lang="ru-RU" sz="1800" b="1" smtClean="0">
                <a:solidFill>
                  <a:schemeClr val="tx1"/>
                </a:solidFill>
                <a:latin typeface="Times New Roman" pitchFamily="18" charset="0"/>
                <a:cs typeface="Times New Roman" pitchFamily="18" charset="0"/>
              </a:rPr>
              <a:t>(по данным 23 ОБ  и ФЦГ на 25.01.10 )</a:t>
            </a:r>
            <a:endParaRPr lang="ru-RU" sz="2400" b="1" smtClean="0">
              <a:solidFill>
                <a:schemeClr val="tx1"/>
              </a:solidFill>
              <a:latin typeface="Times New Roman" pitchFamily="18" charset="0"/>
              <a:cs typeface="Times New Roman" pitchFamily="18" charset="0"/>
            </a:endParaRPr>
          </a:p>
        </p:txBody>
      </p:sp>
      <p:graphicFrame>
        <p:nvGraphicFramePr>
          <p:cNvPr id="363523" name="Group 3"/>
          <p:cNvGraphicFramePr>
            <a:graphicFrameLocks noGrp="1"/>
          </p:cNvGraphicFramePr>
          <p:nvPr>
            <p:ph idx="4294967295"/>
          </p:nvPr>
        </p:nvGraphicFramePr>
        <p:xfrm>
          <a:off x="428625" y="1285875"/>
          <a:ext cx="8229600" cy="5440680"/>
        </p:xfrm>
        <a:graphic>
          <a:graphicData uri="http://schemas.openxmlformats.org/drawingml/2006/table">
            <a:tbl>
              <a:tblPr/>
              <a:tblGrid>
                <a:gridCol w="471488"/>
                <a:gridCol w="3643312"/>
                <a:gridCol w="2057400"/>
                <a:gridCol w="2057400"/>
              </a:tblGrid>
              <a:tr h="371475">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Преморбидный   фон</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Летальные  исходы</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ru-RU"/>
                    </a:p>
                  </a:txBody>
                  <a:tcPr/>
                </a:tc>
              </a:tr>
              <a:tr h="371475">
                <a:tc vMerge="1">
                  <a:txBody>
                    <a:bodyPr/>
                    <a:lstStyle/>
                    <a:p>
                      <a:endParaRPr lang="ru-RU"/>
                    </a:p>
                  </a:txBody>
                  <a:tcPr/>
                </a:tc>
                <a:tc vMerge="1">
                  <a:txBody>
                    <a:bodyPr/>
                    <a:lstStyle/>
                    <a:p>
                      <a:endParaRPr lang="ru-RU"/>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абс. число</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Болезни эндокринной системы (ожирение, диабет, болезни щитовидной железы)</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23  (16+6+1)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8,5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Имуннодефицитные  состояния (ВИЧ, болезни крови, новообразования)</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19 (6+10+3)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7,1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Болезни желудочно-кишечного тракта,  гепатит,  болезни  почек</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17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6,2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Сердечно-сосудистая </a:t>
                      </a:r>
                      <a:r>
                        <a:rPr kumimoji="0" lang="en-US" sz="1800" b="1" i="0" u="none" strike="noStrike" cap="none" normalizeH="0" baseline="0" smtClean="0">
                          <a:ln>
                            <a:noFill/>
                          </a:ln>
                          <a:solidFill>
                            <a:schemeClr val="tx1"/>
                          </a:solidFill>
                          <a:effectLst/>
                          <a:latin typeface="Times New Roman" pitchFamily="18" charset="0"/>
                          <a:cs typeface="Times New Roman" pitchFamily="18" charset="0"/>
                        </a:rPr>
                        <a:t> </a:t>
                      </a: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патология</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14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5,1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Хронические </a:t>
                      </a:r>
                      <a:r>
                        <a:rPr kumimoji="0" lang="en-US" sz="1800" b="1" i="0" u="none" strike="noStrike" cap="none" normalizeH="0" baseline="0" smtClean="0">
                          <a:ln>
                            <a:noFill/>
                          </a:ln>
                          <a:solidFill>
                            <a:schemeClr val="tx1"/>
                          </a:solidFill>
                          <a:effectLst/>
                          <a:latin typeface="Times New Roman" pitchFamily="18" charset="0"/>
                          <a:cs typeface="Times New Roman" pitchFamily="18" charset="0"/>
                        </a:rPr>
                        <a:t> </a:t>
                      </a: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болезни </a:t>
                      </a:r>
                      <a:r>
                        <a:rPr kumimoji="0" lang="en-US" sz="1800" b="1" i="0" u="none" strike="noStrike" cap="none" normalizeH="0" baseline="0" smtClean="0">
                          <a:ln>
                            <a:noFill/>
                          </a:ln>
                          <a:solidFill>
                            <a:schemeClr val="tx1"/>
                          </a:solidFill>
                          <a:effectLst/>
                          <a:latin typeface="Times New Roman" pitchFamily="18" charset="0"/>
                          <a:cs typeface="Times New Roman" pitchFamily="18" charset="0"/>
                        </a:rPr>
                        <a:t> </a:t>
                      </a: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легких</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14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5,1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6</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ДЦП</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0,4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Беременность</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14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5,1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sng" strike="noStrike" cap="none" normalizeH="0" baseline="0" smtClean="0">
                          <a:ln>
                            <a:noFill/>
                          </a:ln>
                          <a:solidFill>
                            <a:schemeClr val="tx1"/>
                          </a:solidFill>
                          <a:effectLst/>
                          <a:latin typeface="Times New Roman" pitchFamily="18" charset="0"/>
                          <a:cs typeface="Times New Roman" pitchFamily="18" charset="0"/>
                        </a:rPr>
                        <a:t>8</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800" b="1" i="0" u="sng" strike="noStrike" cap="none" normalizeH="0" baseline="0" smtClean="0">
                          <a:ln>
                            <a:noFill/>
                          </a:ln>
                          <a:solidFill>
                            <a:schemeClr val="tx1"/>
                          </a:solidFill>
                          <a:effectLst/>
                          <a:latin typeface="Times New Roman" pitchFamily="18" charset="0"/>
                          <a:cs typeface="Times New Roman" pitchFamily="18" charset="0"/>
                        </a:rPr>
                        <a:t>Без  патологии</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sng" strike="noStrike" cap="none" normalizeH="0" baseline="0" smtClean="0">
                          <a:ln>
                            <a:noFill/>
                          </a:ln>
                          <a:solidFill>
                            <a:schemeClr val="tx1"/>
                          </a:solidFill>
                          <a:effectLst/>
                          <a:latin typeface="Times New Roman" pitchFamily="18" charset="0"/>
                          <a:cs typeface="Times New Roman" pitchFamily="18" charset="0"/>
                        </a:rPr>
                        <a:t>170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sng" strike="noStrike" cap="none" normalizeH="0" baseline="0" smtClean="0">
                          <a:ln>
                            <a:noFill/>
                          </a:ln>
                          <a:solidFill>
                            <a:schemeClr val="tx1"/>
                          </a:solidFill>
                          <a:effectLst/>
                          <a:latin typeface="Times New Roman" pitchFamily="18" charset="0"/>
                          <a:cs typeface="Times New Roman" pitchFamily="18" charset="0"/>
                        </a:rPr>
                        <a:t>62,5 </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75">
                <a:tc grid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ВСЕГО</a:t>
                      </a:r>
                      <a:r>
                        <a:rPr kumimoji="0" lang="en-US" sz="1800" b="1" i="0" u="none" strike="noStrike" cap="none" normalizeH="0" baseline="0" smtClean="0">
                          <a:ln>
                            <a:noFill/>
                          </a:ln>
                          <a:solidFill>
                            <a:schemeClr val="tx1"/>
                          </a:solidFill>
                          <a:effectLst/>
                          <a:latin typeface="Times New Roman" pitchFamily="18" charset="0"/>
                          <a:cs typeface="Times New Roman" pitchFamily="18" charset="0"/>
                        </a:rPr>
                        <a:t>:</a:t>
                      </a:r>
                      <a:endParaRPr kumimoji="0" lang="ru-RU" sz="1800" b="1"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ru-RU"/>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272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cs typeface="Times New Roman" pitchFamily="18" charset="0"/>
                        </a:rPr>
                        <a:t>100%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466" name="Rectangle 2"/>
          <p:cNvSpPr>
            <a:spLocks noChangeArrowheads="1"/>
          </p:cNvSpPr>
          <p:nvPr/>
        </p:nvSpPr>
        <p:spPr bwMode="auto">
          <a:xfrm>
            <a:off x="838200" y="222250"/>
            <a:ext cx="8001000" cy="914400"/>
          </a:xfrm>
          <a:prstGeom prst="rect">
            <a:avLst/>
          </a:prstGeom>
          <a:noFill/>
          <a:ln w="9525">
            <a:noFill/>
            <a:miter lim="800000"/>
            <a:headEnd/>
            <a:tailEnd/>
          </a:ln>
          <a:effectLst>
            <a:outerShdw dist="35921" dir="2700000" algn="ctr" rotWithShape="0">
              <a:schemeClr val="tx1"/>
            </a:outerShdw>
          </a:effectLst>
        </p:spPr>
        <p:txBody>
          <a:bodyPr anchor="ctr"/>
          <a:lstStyle/>
          <a:p>
            <a:pPr algn="ctr">
              <a:defRPr/>
            </a:pPr>
            <a:r>
              <a:rPr lang="ru-RU" sz="3000" b="1">
                <a:solidFill>
                  <a:srgbClr val="CC0000"/>
                </a:solidFill>
                <a:latin typeface="Arial Unicode MS" pitchFamily="34" charset="-128"/>
              </a:rPr>
              <a:t>Смертность и госпитализация при гриппозных эпидемиях</a:t>
            </a:r>
          </a:p>
        </p:txBody>
      </p:sp>
      <p:sp>
        <p:nvSpPr>
          <p:cNvPr id="47107" name="Rectangle 3"/>
          <p:cNvSpPr>
            <a:spLocks noChangeArrowheads="1"/>
          </p:cNvSpPr>
          <p:nvPr/>
        </p:nvSpPr>
        <p:spPr bwMode="auto">
          <a:xfrm>
            <a:off x="0" y="1335088"/>
            <a:ext cx="9182100" cy="4730750"/>
          </a:xfrm>
          <a:prstGeom prst="rect">
            <a:avLst/>
          </a:prstGeom>
          <a:noFill/>
          <a:ln w="9525">
            <a:noFill/>
            <a:miter lim="800000"/>
            <a:headEnd/>
            <a:tailEnd/>
          </a:ln>
        </p:spPr>
        <p:txBody>
          <a:bodyPr/>
          <a:lstStyle/>
          <a:p>
            <a:pPr marL="342900" indent="-342900">
              <a:spcBef>
                <a:spcPct val="20000"/>
              </a:spcBef>
              <a:buClr>
                <a:srgbClr val="800000"/>
              </a:buClr>
              <a:buSzPct val="125000"/>
              <a:buFont typeface="Wingdings" pitchFamily="2" charset="2"/>
              <a:buChar char="Ø"/>
            </a:pPr>
            <a:r>
              <a:rPr lang="ru-RU" sz="2200" b="1">
                <a:latin typeface="Times New Roman" pitchFamily="18" charset="0"/>
              </a:rPr>
              <a:t>Дети      </a:t>
            </a:r>
            <a:r>
              <a:rPr lang="ru-RU" sz="2200" b="1" u="sng">
                <a:latin typeface="Times New Roman" pitchFamily="18" charset="0"/>
              </a:rPr>
              <a:t> 6 месяцев - 1 год</a:t>
            </a:r>
            <a:r>
              <a:rPr lang="ru-RU" sz="2200" b="1">
                <a:latin typeface="Times New Roman" pitchFamily="18" charset="0"/>
              </a:rPr>
              <a:t>  высокий уровень госпитализации      				 </a:t>
            </a:r>
            <a:r>
              <a:rPr lang="ru-RU" sz="2200" b="1" u="sng">
                <a:latin typeface="Times New Roman" pitchFamily="18" charset="0"/>
              </a:rPr>
              <a:t>(в 12 раз выше, чем у 5-летних)</a:t>
            </a:r>
            <a:r>
              <a:rPr lang="ru-RU" sz="2200" b="1">
                <a:latin typeface="Times New Roman" pitchFamily="18" charset="0"/>
              </a:rPr>
              <a:t> и   				              высокий уровень смертности (как    	 			 у  лиц старше 60 лет)</a:t>
            </a:r>
            <a:endParaRPr lang="en-US" sz="2200" b="1">
              <a:latin typeface="Times New Roman" pitchFamily="18" charset="0"/>
            </a:endParaRPr>
          </a:p>
          <a:p>
            <a:pPr marL="342900" indent="-342900" algn="ctr">
              <a:spcBef>
                <a:spcPct val="20000"/>
              </a:spcBef>
              <a:buClr>
                <a:srgbClr val="800000"/>
              </a:buClr>
              <a:buSzPct val="125000"/>
              <a:buFont typeface="Wingdings" pitchFamily="2" charset="2"/>
              <a:buNone/>
            </a:pPr>
            <a:r>
              <a:rPr lang="ru-RU" sz="2200" b="1">
                <a:latin typeface="Times New Roman" pitchFamily="18" charset="0"/>
              </a:rPr>
              <a:t>                  </a:t>
            </a:r>
            <a:r>
              <a:rPr lang="ru-RU" sz="2200" b="1" u="sng">
                <a:latin typeface="Times New Roman" pitchFamily="18" charset="0"/>
              </a:rPr>
              <a:t>1 год - 15 лет</a:t>
            </a:r>
            <a:r>
              <a:rPr lang="ru-RU" sz="2200" b="1">
                <a:latin typeface="Times New Roman" pitchFamily="18" charset="0"/>
              </a:rPr>
              <a:t>          высокий уровень госпитализации,  </a:t>
            </a:r>
          </a:p>
          <a:p>
            <a:pPr marL="342900" indent="-342900" algn="ctr">
              <a:spcBef>
                <a:spcPct val="20000"/>
              </a:spcBef>
              <a:buClr>
                <a:srgbClr val="800000"/>
              </a:buClr>
              <a:buSzPct val="125000"/>
              <a:buFont typeface="Wingdings" pitchFamily="2" charset="2"/>
              <a:buNone/>
            </a:pPr>
            <a:r>
              <a:rPr lang="ru-RU" sz="2200" b="1">
                <a:latin typeface="Times New Roman" pitchFamily="18" charset="0"/>
              </a:rPr>
              <a:t>	                      но смертность низкая</a:t>
            </a:r>
            <a:endParaRPr lang="en-US" sz="2200" b="1">
              <a:latin typeface="Times New Roman" pitchFamily="18" charset="0"/>
            </a:endParaRPr>
          </a:p>
          <a:p>
            <a:pPr marL="342900" indent="-342900">
              <a:spcBef>
                <a:spcPct val="20000"/>
              </a:spcBef>
              <a:buClr>
                <a:srgbClr val="800000"/>
              </a:buClr>
              <a:buSzPct val="125000"/>
              <a:buFont typeface="Wingdings" pitchFamily="2" charset="2"/>
              <a:buChar char="Ø"/>
            </a:pPr>
            <a:r>
              <a:rPr lang="ru-RU" sz="2200" b="1">
                <a:latin typeface="Times New Roman" pitchFamily="18" charset="0"/>
              </a:rPr>
              <a:t>Здоровые  </a:t>
            </a:r>
            <a:r>
              <a:rPr lang="ru-RU" sz="2200" b="1" u="sng">
                <a:latin typeface="Times New Roman" pitchFamily="18" charset="0"/>
              </a:rPr>
              <a:t>16 - 50 лет</a:t>
            </a:r>
            <a:r>
              <a:rPr lang="ru-RU" sz="2200" b="1">
                <a:latin typeface="Times New Roman" pitchFamily="18" charset="0"/>
              </a:rPr>
              <a:t>          высокая заболеваемость, низкая        	                                       летальность </a:t>
            </a:r>
          </a:p>
          <a:p>
            <a:pPr marL="342900" indent="-342900">
              <a:spcBef>
                <a:spcPct val="20000"/>
              </a:spcBef>
              <a:buClr>
                <a:srgbClr val="800000"/>
              </a:buClr>
              <a:buSzPct val="125000"/>
              <a:buFont typeface="Wingdings" pitchFamily="2" charset="2"/>
              <a:buChar char="Ø"/>
            </a:pPr>
            <a:r>
              <a:rPr lang="ru-RU" sz="2200" b="1">
                <a:latin typeface="Times New Roman" pitchFamily="18" charset="0"/>
              </a:rPr>
              <a:t>У лиц </a:t>
            </a:r>
            <a:r>
              <a:rPr lang="ru-RU" sz="2200" b="1" u="sng">
                <a:latin typeface="Times New Roman" pitchFamily="18" charset="0"/>
              </a:rPr>
              <a:t>50-59 лет</a:t>
            </a:r>
            <a:r>
              <a:rPr lang="ru-RU" sz="2200" b="1">
                <a:latin typeface="Times New Roman" pitchFamily="18" charset="0"/>
              </a:rPr>
              <a:t>                   высокая госпитализация и  	                             	                                        смертность</a:t>
            </a:r>
            <a:endParaRPr lang="en-US" sz="2200" b="1">
              <a:latin typeface="Times New Roman" pitchFamily="18" charset="0"/>
            </a:endParaRPr>
          </a:p>
          <a:p>
            <a:pPr marL="342900" indent="-342900" algn="ctr">
              <a:spcBef>
                <a:spcPct val="20000"/>
              </a:spcBef>
              <a:buClr>
                <a:srgbClr val="800000"/>
              </a:buClr>
              <a:buSzPct val="125000"/>
              <a:buFont typeface="Wingdings" pitchFamily="2" charset="2"/>
              <a:buChar char="Ø"/>
            </a:pPr>
            <a:endParaRPr lang="ru-RU" sz="2200" b="1">
              <a:latin typeface="Times New Roman" pitchFamily="18" charset="0"/>
            </a:endParaRPr>
          </a:p>
          <a:p>
            <a:pPr marL="342900" indent="-342900">
              <a:spcBef>
                <a:spcPct val="20000"/>
              </a:spcBef>
              <a:buClr>
                <a:srgbClr val="800000"/>
              </a:buClr>
              <a:buSzPct val="125000"/>
              <a:buFont typeface="Wingdings" pitchFamily="2" charset="2"/>
              <a:buChar char="Ø"/>
            </a:pPr>
            <a:r>
              <a:rPr lang="ru-RU" sz="2200" b="1">
                <a:latin typeface="Times New Roman" pitchFamily="18" charset="0"/>
              </a:rPr>
              <a:t>Лица </a:t>
            </a:r>
            <a:r>
              <a:rPr lang="ru-RU" sz="2200" b="1" u="sng">
                <a:latin typeface="Times New Roman" pitchFamily="18" charset="0"/>
              </a:rPr>
              <a:t>60 лет и старше</a:t>
            </a:r>
            <a:r>
              <a:rPr lang="ru-RU" sz="2200" b="1">
                <a:latin typeface="Times New Roman" pitchFamily="18" charset="0"/>
              </a:rPr>
              <a:t>      от 80 до 90% смертности от гриппа                            			           и очень высокая госпитализация</a:t>
            </a:r>
          </a:p>
        </p:txBody>
      </p:sp>
      <p:sp>
        <p:nvSpPr>
          <p:cNvPr id="47108" name="Text Box 4"/>
          <p:cNvSpPr txBox="1">
            <a:spLocks noChangeArrowheads="1"/>
          </p:cNvSpPr>
          <p:nvPr/>
        </p:nvSpPr>
        <p:spPr bwMode="auto">
          <a:xfrm>
            <a:off x="4924425" y="6486525"/>
            <a:ext cx="2827338" cy="274638"/>
          </a:xfrm>
          <a:prstGeom prst="rect">
            <a:avLst/>
          </a:prstGeom>
          <a:noFill/>
          <a:ln w="9525">
            <a:noFill/>
            <a:miter lim="800000"/>
            <a:headEnd/>
            <a:tailEnd/>
          </a:ln>
        </p:spPr>
        <p:txBody>
          <a:bodyPr wrap="none">
            <a:spAutoFit/>
          </a:bodyPr>
          <a:lstStyle/>
          <a:p>
            <a:pPr algn="ctr"/>
            <a:r>
              <a:rPr lang="ru-RU" sz="1200">
                <a:latin typeface="Times New Roman" pitchFamily="18" charset="0"/>
              </a:rPr>
              <a:t>World Healf  Organisation (www.who.org)</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57200" y="274638"/>
            <a:ext cx="8229600" cy="777875"/>
          </a:xfrm>
        </p:spPr>
        <p:txBody>
          <a:bodyPr/>
          <a:lstStyle/>
          <a:p>
            <a:pPr eaLnBrk="1" hangingPunct="1"/>
            <a:r>
              <a:rPr lang="ru-RU" sz="4000" smtClean="0">
                <a:solidFill>
                  <a:srgbClr val="000099"/>
                </a:solidFill>
                <a:latin typeface="Broadway" pitchFamily="82" charset="0"/>
              </a:rPr>
              <a:t>Почему прививки и каждый год?</a:t>
            </a:r>
          </a:p>
        </p:txBody>
      </p:sp>
      <p:pic>
        <p:nvPicPr>
          <p:cNvPr id="48131" name="Picture 3" descr="Рисунок20"/>
          <p:cNvPicPr>
            <a:picLocks noChangeAspect="1" noChangeArrowheads="1"/>
          </p:cNvPicPr>
          <p:nvPr/>
        </p:nvPicPr>
        <p:blipFill>
          <a:blip r:embed="rId3" cstate="print"/>
          <a:srcRect/>
          <a:stretch>
            <a:fillRect/>
          </a:stretch>
        </p:blipFill>
        <p:spPr bwMode="auto">
          <a:xfrm>
            <a:off x="2771775" y="1341438"/>
            <a:ext cx="4176713" cy="5040312"/>
          </a:xfrm>
          <a:prstGeom prst="rect">
            <a:avLst/>
          </a:prstGeom>
          <a:noFill/>
          <a:ln w="9525">
            <a:noFill/>
            <a:miter lim="800000"/>
            <a:headEnd/>
            <a:tailEnd/>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body" idx="1"/>
          </p:nvPr>
        </p:nvSpPr>
        <p:spPr>
          <a:xfrm>
            <a:off x="457200" y="457200"/>
            <a:ext cx="8229600" cy="6019800"/>
          </a:xfrm>
        </p:spPr>
        <p:txBody>
          <a:bodyPr/>
          <a:lstStyle/>
          <a:p>
            <a:pPr algn="ctr" eaLnBrk="1" hangingPunct="1">
              <a:lnSpc>
                <a:spcPct val="90000"/>
              </a:lnSpc>
              <a:buFontTx/>
              <a:buNone/>
            </a:pPr>
            <a:r>
              <a:rPr lang="ru-RU" b="1" smtClean="0">
                <a:solidFill>
                  <a:srgbClr val="000099"/>
                </a:solidFill>
                <a:latin typeface="Comic Sans MS" pitchFamily="66" charset="0"/>
              </a:rPr>
              <a:t>Высокая изменчивость вируса</a:t>
            </a:r>
          </a:p>
          <a:p>
            <a:pPr algn="ctr" eaLnBrk="1" hangingPunct="1">
              <a:lnSpc>
                <a:spcPct val="90000"/>
              </a:lnSpc>
              <a:buFontTx/>
              <a:buNone/>
            </a:pPr>
            <a:endParaRPr lang="ru-RU" b="1" smtClean="0">
              <a:latin typeface="Comic Sans MS" pitchFamily="66" charset="0"/>
            </a:endParaRPr>
          </a:p>
          <a:p>
            <a:pPr algn="ctr" eaLnBrk="1" hangingPunct="1">
              <a:lnSpc>
                <a:spcPct val="90000"/>
              </a:lnSpc>
            </a:pPr>
            <a:r>
              <a:rPr lang="ru-RU" smtClean="0">
                <a:latin typeface="Comic Sans MS" pitchFamily="66" charset="0"/>
              </a:rPr>
              <a:t> </a:t>
            </a:r>
            <a:r>
              <a:rPr lang="ru-RU" sz="2800" b="1" smtClean="0">
                <a:latin typeface="Comic Sans MS" pitchFamily="66" charset="0"/>
              </a:rPr>
              <a:t>Иммунитет, выработанный к определенному серотипу вируса, довольно стоек и должен надежно защищать. Однако наружные белки гриппа быстро изменяются, меняется и антигенная активность вируса.</a:t>
            </a:r>
          </a:p>
          <a:p>
            <a:pPr algn="ctr" eaLnBrk="1" hangingPunct="1">
              <a:lnSpc>
                <a:spcPct val="90000"/>
              </a:lnSpc>
            </a:pPr>
            <a:r>
              <a:rPr lang="ru-RU" sz="2800" smtClean="0">
                <a:latin typeface="Comic Sans MS" pitchFamily="66" charset="0"/>
              </a:rPr>
              <a:t> Поэтому иммунитет, приобретенный во время одной эпидемии гриппа, оказывается бесполезным во время другой. Наибольшей антигенной изменчивостью обладает вирус типа</a:t>
            </a:r>
            <a:r>
              <a:rPr lang="en-US" sz="2800" smtClean="0">
                <a:latin typeface="Comic Sans MS" pitchFamily="66" charset="0"/>
              </a:rPr>
              <a:t> </a:t>
            </a:r>
            <a:r>
              <a:rPr lang="ru-RU" sz="2800" smtClean="0">
                <a:latin typeface="Comic Sans MS" pitchFamily="66" charset="0"/>
              </a:rPr>
              <a:t>А, меньшей – вирус типа</a:t>
            </a:r>
            <a:r>
              <a:rPr lang="en-US" sz="2800" smtClean="0">
                <a:latin typeface="Comic Sans MS" pitchFamily="66" charset="0"/>
              </a:rPr>
              <a:t> </a:t>
            </a:r>
            <a:r>
              <a:rPr lang="ru-RU" sz="2800" smtClean="0">
                <a:latin typeface="Comic Sans MS" pitchFamily="66" charset="0"/>
              </a:rPr>
              <a:t>В, а вирус типа</a:t>
            </a:r>
            <a:r>
              <a:rPr lang="en-US" sz="2800" smtClean="0">
                <a:latin typeface="Comic Sans MS" pitchFamily="66" charset="0"/>
              </a:rPr>
              <a:t> </a:t>
            </a:r>
            <a:r>
              <a:rPr lang="ru-RU" sz="2800" smtClean="0">
                <a:latin typeface="Comic Sans MS" pitchFamily="66" charset="0"/>
              </a:rPr>
              <a:t>С вообще не изменяется</a:t>
            </a:r>
            <a:r>
              <a:rPr lang="ru-RU" sz="2800" smtClean="0"/>
              <a:t>.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684213" y="188913"/>
            <a:ext cx="7772400" cy="1143000"/>
          </a:xfrm>
        </p:spPr>
        <p:txBody>
          <a:bodyPr/>
          <a:lstStyle/>
          <a:p>
            <a:pPr eaLnBrk="1" hangingPunct="1"/>
            <a:r>
              <a:rPr lang="ru-RU" smtClean="0"/>
              <a:t>Грипп – быстрая инфекция</a:t>
            </a:r>
          </a:p>
        </p:txBody>
      </p:sp>
      <p:sp>
        <p:nvSpPr>
          <p:cNvPr id="50179" name="Rectangle 3"/>
          <p:cNvSpPr>
            <a:spLocks noGrp="1" noChangeArrowheads="1"/>
          </p:cNvSpPr>
          <p:nvPr>
            <p:ph type="body" idx="1"/>
          </p:nvPr>
        </p:nvSpPr>
        <p:spPr>
          <a:xfrm>
            <a:off x="250825" y="1484313"/>
            <a:ext cx="8642350" cy="5184775"/>
          </a:xfrm>
        </p:spPr>
        <p:txBody>
          <a:bodyPr/>
          <a:lstStyle/>
          <a:p>
            <a:pPr eaLnBrk="1" hangingPunct="1"/>
            <a:r>
              <a:rPr lang="ru-RU" smtClean="0"/>
              <a:t>инкубационный период -непродолжителен –через двое суток после попадания вируса в организм проявляются его симптомы и человек заболевает и становится источником заражения. Некоторые люди могут передавать вирус даже до появления симптомов.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250825" y="609600"/>
            <a:ext cx="8642350" cy="587375"/>
          </a:xfrm>
        </p:spPr>
        <p:txBody>
          <a:bodyPr/>
          <a:lstStyle/>
          <a:p>
            <a:pPr eaLnBrk="1" hangingPunct="1"/>
            <a:r>
              <a:rPr lang="ru-RU" sz="3200" b="1" smtClean="0">
                <a:solidFill>
                  <a:schemeClr val="accent2"/>
                </a:solidFill>
                <a:latin typeface="Palatino Linotype" pitchFamily="18" charset="0"/>
              </a:rPr>
              <a:t>Показания к химиопрофилактике гриппа в период  вспышки</a:t>
            </a:r>
          </a:p>
        </p:txBody>
      </p:sp>
      <p:sp>
        <p:nvSpPr>
          <p:cNvPr id="51203" name="Rectangle 3"/>
          <p:cNvSpPr>
            <a:spLocks noGrp="1" noChangeArrowheads="1"/>
          </p:cNvSpPr>
          <p:nvPr>
            <p:ph type="body" sz="half" idx="2"/>
          </p:nvPr>
        </p:nvSpPr>
        <p:spPr>
          <a:xfrm>
            <a:off x="684213" y="1981200"/>
            <a:ext cx="8064500" cy="4114800"/>
          </a:xfrm>
        </p:spPr>
        <p:txBody>
          <a:bodyPr/>
          <a:lstStyle/>
          <a:p>
            <a:pPr eaLnBrk="1" hangingPunct="1"/>
            <a:r>
              <a:rPr lang="ru-RU" sz="2400" smtClean="0">
                <a:solidFill>
                  <a:srgbClr val="006600"/>
                </a:solidFill>
                <a:latin typeface="Comic Sans MS" pitchFamily="66" charset="0"/>
              </a:rPr>
              <a:t>Детям до 9 лет до - и в течение 2 недель после прививки, пока не выработался иммунитет</a:t>
            </a:r>
          </a:p>
          <a:p>
            <a:pPr eaLnBrk="1" hangingPunct="1"/>
            <a:r>
              <a:rPr lang="ru-RU" sz="2400" smtClean="0">
                <a:solidFill>
                  <a:srgbClr val="006600"/>
                </a:solidFill>
                <a:latin typeface="Comic Sans MS" pitchFamily="66" charset="0"/>
              </a:rPr>
              <a:t>Лицам высокого риска осложнений гриппа</a:t>
            </a:r>
          </a:p>
          <a:p>
            <a:pPr eaLnBrk="1" hangingPunct="1"/>
            <a:r>
              <a:rPr lang="ru-RU" sz="2400" smtClean="0">
                <a:solidFill>
                  <a:srgbClr val="006600"/>
                </a:solidFill>
                <a:latin typeface="Comic Sans MS" pitchFamily="66" charset="0"/>
              </a:rPr>
              <a:t>Не вакцинированным членам семьи пациентов групп риска</a:t>
            </a:r>
          </a:p>
          <a:p>
            <a:pPr eaLnBrk="1" hangingPunct="1"/>
            <a:r>
              <a:rPr lang="ru-RU" sz="2400" smtClean="0">
                <a:solidFill>
                  <a:srgbClr val="006600"/>
                </a:solidFill>
                <a:latin typeface="Comic Sans MS" pitchFamily="66" charset="0"/>
              </a:rPr>
              <a:t>Пациентам с иммунодефицитом, кто может не ответить на вакцину</a:t>
            </a:r>
          </a:p>
          <a:p>
            <a:pPr eaLnBrk="1" hangingPunct="1"/>
            <a:r>
              <a:rPr lang="ru-RU" sz="2400" smtClean="0">
                <a:solidFill>
                  <a:srgbClr val="006600"/>
                </a:solidFill>
                <a:latin typeface="Comic Sans MS" pitchFamily="66" charset="0"/>
              </a:rPr>
              <a:t>Не вакцинированному медперсоналу закрытых учреждений и стационаров для пациентов с высоким риском тяжелого гриппа</a:t>
            </a:r>
          </a:p>
          <a:p>
            <a:pPr eaLnBrk="1" hangingPunct="1"/>
            <a:endParaRPr lang="ru-RU" sz="2400" smtClean="0">
              <a:solidFill>
                <a:srgbClr val="006600"/>
              </a:solidFill>
              <a:latin typeface="Comic Sans MS" pitchFamily="66"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Box 2"/>
          <p:cNvSpPr txBox="1">
            <a:spLocks noChangeArrowheads="1"/>
          </p:cNvSpPr>
          <p:nvPr/>
        </p:nvSpPr>
        <p:spPr bwMode="auto">
          <a:xfrm>
            <a:off x="0" y="6324600"/>
            <a:ext cx="9144000" cy="396875"/>
          </a:xfrm>
          <a:prstGeom prst="rect">
            <a:avLst/>
          </a:prstGeom>
          <a:noFill/>
          <a:ln w="9525">
            <a:noFill/>
            <a:miter lim="800000"/>
            <a:headEnd/>
            <a:tailEnd/>
          </a:ln>
        </p:spPr>
        <p:txBody>
          <a:bodyPr>
            <a:spAutoFit/>
          </a:bodyPr>
          <a:lstStyle/>
          <a:p>
            <a:r>
              <a:rPr lang="en-US" sz="1000"/>
              <a:t>American Academy of Pediatrics, Committee on Infectious Diseases. Policy Statement—Recommendations for Prevention and Control of </a:t>
            </a:r>
            <a:br>
              <a:rPr lang="en-US" sz="1000"/>
            </a:br>
            <a:r>
              <a:rPr lang="en-US" sz="1000"/>
              <a:t>Influenza in Children, 2011 –2012. </a:t>
            </a:r>
            <a:r>
              <a:rPr lang="en-US" sz="1000" i="1"/>
              <a:t>Pediatrics</a:t>
            </a:r>
            <a:r>
              <a:rPr lang="en-US" sz="1000"/>
              <a:t>.doi:10.1542peds/2011-2295 Available at: </a:t>
            </a:r>
            <a:r>
              <a:rPr lang="en-US" sz="1000">
                <a:hlinkClick r:id="rId3"/>
              </a:rPr>
              <a:t>http://pediatrics.aappublications.org/cgi/doi/10.1542/peds.2011-2295</a:t>
            </a:r>
            <a:r>
              <a:rPr lang="en-US" sz="1000"/>
              <a:t>.</a:t>
            </a:r>
          </a:p>
        </p:txBody>
      </p:sp>
      <p:pic>
        <p:nvPicPr>
          <p:cNvPr id="52227" name="Picture 3" descr="Red Book Online">
            <a:hlinkClick r:id="rId4"/>
          </p:cNvPr>
          <p:cNvPicPr>
            <a:picLocks noChangeAspect="1" noChangeArrowheads="1"/>
          </p:cNvPicPr>
          <p:nvPr/>
        </p:nvPicPr>
        <p:blipFill>
          <a:blip r:embed="rId5" cstate="print"/>
          <a:srcRect/>
          <a:stretch>
            <a:fillRect/>
          </a:stretch>
        </p:blipFill>
        <p:spPr bwMode="auto">
          <a:xfrm>
            <a:off x="0" y="0"/>
            <a:ext cx="1790700" cy="419100"/>
          </a:xfrm>
          <a:prstGeom prst="rect">
            <a:avLst/>
          </a:prstGeom>
          <a:noFill/>
          <a:ln w="9525">
            <a:noFill/>
            <a:miter lim="800000"/>
            <a:headEnd/>
            <a:tailEnd/>
          </a:ln>
        </p:spPr>
      </p:pic>
      <p:pic>
        <p:nvPicPr>
          <p:cNvPr id="52228" name="Picture 5" descr="table1"/>
          <p:cNvPicPr>
            <a:picLocks noChangeAspect="1" noChangeArrowheads="1"/>
          </p:cNvPicPr>
          <p:nvPr/>
        </p:nvPicPr>
        <p:blipFill>
          <a:blip r:embed="rId6" cstate="print"/>
          <a:srcRect/>
          <a:stretch>
            <a:fillRect/>
          </a:stretch>
        </p:blipFill>
        <p:spPr bwMode="auto">
          <a:xfrm>
            <a:off x="0" y="404813"/>
            <a:ext cx="8893175" cy="5832475"/>
          </a:xfrm>
          <a:prstGeom prst="rect">
            <a:avLst/>
          </a:prstGeom>
          <a:noFill/>
          <a:ln w="9525">
            <a:noFill/>
            <a:miter lim="800000"/>
            <a:headEnd/>
            <a:tailEnd/>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 Box 2"/>
          <p:cNvSpPr txBox="1">
            <a:spLocks noChangeArrowheads="1"/>
          </p:cNvSpPr>
          <p:nvPr/>
        </p:nvSpPr>
        <p:spPr bwMode="auto">
          <a:xfrm>
            <a:off x="750888" y="1130300"/>
            <a:ext cx="8024812" cy="396875"/>
          </a:xfrm>
          <a:prstGeom prst="rect">
            <a:avLst/>
          </a:prstGeom>
          <a:noFill/>
          <a:ln w="9525">
            <a:noFill/>
            <a:miter lim="800000"/>
            <a:headEnd/>
            <a:tailEnd/>
          </a:ln>
        </p:spPr>
        <p:txBody>
          <a:bodyPr>
            <a:spAutoFit/>
          </a:bodyPr>
          <a:lstStyle/>
          <a:p>
            <a:pPr>
              <a:spcBef>
                <a:spcPct val="50000"/>
              </a:spcBef>
            </a:pPr>
            <a:r>
              <a:rPr lang="ru-RU" sz="2000" b="1">
                <a:solidFill>
                  <a:schemeClr val="bg1"/>
                </a:solidFill>
              </a:rPr>
              <a:t>Международные рекомендации</a:t>
            </a:r>
            <a:endParaRPr lang="en-GB" sz="2000" b="1">
              <a:solidFill>
                <a:schemeClr val="bg1"/>
              </a:solidFill>
            </a:endParaRPr>
          </a:p>
        </p:txBody>
      </p:sp>
      <p:sp>
        <p:nvSpPr>
          <p:cNvPr id="53251" name="Rectangle 3"/>
          <p:cNvSpPr>
            <a:spLocks noGrp="1" noChangeArrowheads="1"/>
          </p:cNvSpPr>
          <p:nvPr>
            <p:ph type="title"/>
          </p:nvPr>
        </p:nvSpPr>
        <p:spPr>
          <a:xfrm>
            <a:off x="673100" y="712788"/>
            <a:ext cx="7766050" cy="561975"/>
          </a:xfrm>
          <a:noFill/>
        </p:spPr>
        <p:txBody>
          <a:bodyPr anchor="t"/>
          <a:lstStyle/>
          <a:p>
            <a:pPr eaLnBrk="1" hangingPunct="1"/>
            <a:r>
              <a:rPr lang="ru-RU" b="1" smtClean="0"/>
              <a:t>Рекомендации ВОЗ и </a:t>
            </a:r>
            <a:r>
              <a:rPr lang="en-US" b="1" smtClean="0"/>
              <a:t>CDC</a:t>
            </a:r>
            <a:endParaRPr lang="en-GB" b="1" smtClean="0"/>
          </a:p>
        </p:txBody>
      </p:sp>
      <p:sp>
        <p:nvSpPr>
          <p:cNvPr id="375812" name="Text Box 4"/>
          <p:cNvSpPr txBox="1">
            <a:spLocks noChangeArrowheads="1"/>
          </p:cNvSpPr>
          <p:nvPr/>
        </p:nvSpPr>
        <p:spPr bwMode="auto">
          <a:xfrm>
            <a:off x="744538" y="2162175"/>
            <a:ext cx="7864475" cy="3743325"/>
          </a:xfrm>
          <a:prstGeom prst="rect">
            <a:avLst/>
          </a:prstGeom>
          <a:noFill/>
          <a:ln w="9525">
            <a:noFill/>
            <a:miter lim="800000"/>
            <a:headEnd/>
            <a:tailEnd/>
          </a:ln>
          <a:effectLst/>
        </p:spPr>
        <p:txBody>
          <a:bodyPr>
            <a:spAutoFit/>
          </a:bodyPr>
          <a:lstStyle/>
          <a:p>
            <a:pPr>
              <a:defRPr/>
            </a:pPr>
            <a:r>
              <a:rPr lang="ru-RU" sz="2400">
                <a:effectLst>
                  <a:outerShdw blurRad="38100" dist="38100" dir="2700000" algn="tl">
                    <a:srgbClr val="C0C0C0"/>
                  </a:outerShdw>
                </a:effectLst>
                <a:latin typeface="Tahoma" pitchFamily="34" charset="0"/>
              </a:rPr>
              <a:t>ВОЗ: «одна доза инактивированной вакцины </a:t>
            </a:r>
            <a:r>
              <a:rPr lang="ru-RU" sz="2400" u="sng">
                <a:effectLst>
                  <a:outerShdw blurRad="38100" dist="38100" dir="2700000" algn="tl">
                    <a:srgbClr val="C0C0C0"/>
                  </a:outerShdw>
                </a:effectLst>
                <a:latin typeface="Tahoma" pitchFamily="34" charset="0"/>
              </a:rPr>
              <a:t>ежегодно</a:t>
            </a:r>
            <a:r>
              <a:rPr lang="ru-RU" sz="2400">
                <a:effectLst>
                  <a:outerShdw blurRad="38100" dist="38100" dir="2700000" algn="tl">
                    <a:srgbClr val="C0C0C0"/>
                  </a:outerShdw>
                </a:effectLst>
                <a:latin typeface="Tahoma" pitchFamily="34" charset="0"/>
              </a:rPr>
              <a:t>, за исключением ранее не вакцинированных дошкольников…»</a:t>
            </a:r>
            <a:r>
              <a:rPr lang="ru-RU" sz="2400" baseline="30000">
                <a:effectLst>
                  <a:outerShdw blurRad="38100" dist="38100" dir="2700000" algn="tl">
                    <a:srgbClr val="C0C0C0"/>
                  </a:outerShdw>
                </a:effectLst>
                <a:latin typeface="Tahoma" pitchFamily="34" charset="0"/>
              </a:rPr>
              <a:t>1</a:t>
            </a:r>
            <a:endParaRPr lang="ru-RU" sz="2400">
              <a:effectLst>
                <a:outerShdw blurRad="38100" dist="38100" dir="2700000" algn="tl">
                  <a:srgbClr val="C0C0C0"/>
                </a:outerShdw>
              </a:effectLst>
              <a:latin typeface="Tahoma" pitchFamily="34" charset="0"/>
            </a:endParaRPr>
          </a:p>
          <a:p>
            <a:pPr>
              <a:defRPr/>
            </a:pPr>
            <a:endParaRPr lang="ru-RU" sz="2400">
              <a:effectLst>
                <a:outerShdw blurRad="38100" dist="38100" dir="2700000" algn="tl">
                  <a:srgbClr val="C0C0C0"/>
                </a:outerShdw>
              </a:effectLst>
              <a:latin typeface="Tahoma" pitchFamily="34" charset="0"/>
            </a:endParaRPr>
          </a:p>
          <a:p>
            <a:pPr>
              <a:defRPr/>
            </a:pPr>
            <a:r>
              <a:rPr lang="en-US" sz="2400">
                <a:effectLst>
                  <a:outerShdw blurRad="38100" dist="38100" dir="2700000" algn="tl">
                    <a:srgbClr val="C0C0C0"/>
                  </a:outerShdw>
                </a:effectLst>
                <a:latin typeface="Tahoma" pitchFamily="34" charset="0"/>
              </a:rPr>
              <a:t>CDC: </a:t>
            </a:r>
            <a:r>
              <a:rPr lang="ru-RU" sz="2400">
                <a:effectLst>
                  <a:outerShdw blurRad="38100" dist="38100" dir="2700000" algn="tl">
                    <a:srgbClr val="C0C0C0"/>
                  </a:outerShdw>
                </a:effectLst>
                <a:latin typeface="Tahoma" pitchFamily="34" charset="0"/>
              </a:rPr>
              <a:t>«Даже если вакцина, рекомендованная для текущего сезона содержит 1 или более антигенов, вводившихся в предыдущие годы, </a:t>
            </a:r>
            <a:r>
              <a:rPr lang="ru-RU" sz="2400" u="sng">
                <a:effectLst>
                  <a:outerShdw blurRad="38100" dist="38100" dir="2700000" algn="tl">
                    <a:srgbClr val="C0C0C0"/>
                  </a:outerShdw>
                </a:effectLst>
                <a:latin typeface="Tahoma" pitchFamily="34" charset="0"/>
              </a:rPr>
              <a:t>ежегодная вакцинация вакциной текущего сезона необходима</a:t>
            </a:r>
            <a:r>
              <a:rPr lang="ru-RU" sz="2400">
                <a:effectLst>
                  <a:outerShdw blurRad="38100" dist="38100" dir="2700000" algn="tl">
                    <a:srgbClr val="C0C0C0"/>
                  </a:outerShdw>
                </a:effectLst>
                <a:latin typeface="Tahoma" pitchFamily="34" charset="0"/>
              </a:rPr>
              <a:t>, вследствие падения иммунитета через 1 год после вакцинации.»</a:t>
            </a:r>
            <a:r>
              <a:rPr lang="ru-RU" sz="2400" baseline="30000">
                <a:effectLst>
                  <a:outerShdw blurRad="38100" dist="38100" dir="2700000" algn="tl">
                    <a:srgbClr val="C0C0C0"/>
                  </a:outerShdw>
                </a:effectLst>
                <a:latin typeface="Tahoma" pitchFamily="34" charset="0"/>
              </a:rPr>
              <a:t>2</a:t>
            </a:r>
            <a:endParaRPr lang="ru-RU" sz="2400">
              <a:effectLst>
                <a:outerShdw blurRad="38100" dist="38100" dir="2700000" algn="tl">
                  <a:srgbClr val="C0C0C0"/>
                </a:outerShdw>
              </a:effectLst>
              <a:latin typeface="Tahoma" pitchFamily="34" charset="0"/>
            </a:endParaRPr>
          </a:p>
        </p:txBody>
      </p:sp>
      <p:sp>
        <p:nvSpPr>
          <p:cNvPr id="375813" name="Text Box 5"/>
          <p:cNvSpPr txBox="1">
            <a:spLocks noChangeArrowheads="1"/>
          </p:cNvSpPr>
          <p:nvPr/>
        </p:nvSpPr>
        <p:spPr bwMode="auto">
          <a:xfrm>
            <a:off x="4500563" y="6400800"/>
            <a:ext cx="4643437" cy="457200"/>
          </a:xfrm>
          <a:prstGeom prst="rect">
            <a:avLst/>
          </a:prstGeom>
          <a:noFill/>
          <a:ln w="9525">
            <a:noFill/>
            <a:miter lim="800000"/>
            <a:headEnd/>
            <a:tailEnd/>
          </a:ln>
          <a:effectLst/>
        </p:spPr>
        <p:txBody>
          <a:bodyPr wrap="none">
            <a:spAutoFit/>
          </a:bodyPr>
          <a:lstStyle/>
          <a:p>
            <a:pPr>
              <a:defRPr/>
            </a:pPr>
            <a:r>
              <a:rPr lang="ru-RU" sz="1200" i="1">
                <a:effectLst>
                  <a:outerShdw blurRad="38100" dist="38100" dir="2700000" algn="tl">
                    <a:srgbClr val="C0C0C0"/>
                  </a:outerShdw>
                </a:effectLst>
                <a:latin typeface="Times New Roman" pitchFamily="18" charset="0"/>
              </a:rPr>
              <a:t>1 – </a:t>
            </a:r>
            <a:r>
              <a:rPr lang="en-US" sz="1200" i="1">
                <a:effectLst>
                  <a:outerShdw blurRad="38100" dist="38100" dir="2700000" algn="tl">
                    <a:srgbClr val="C0C0C0"/>
                  </a:outerShdw>
                </a:effectLst>
                <a:latin typeface="Times New Roman" pitchFamily="18" charset="0"/>
              </a:rPr>
              <a:t>WHO WER, </a:t>
            </a:r>
            <a:r>
              <a:rPr lang="ru-RU" sz="1200" i="1">
                <a:effectLst>
                  <a:outerShdw blurRad="38100" dist="38100" dir="2700000" algn="tl">
                    <a:srgbClr val="C0C0C0"/>
                  </a:outerShdw>
                </a:effectLst>
                <a:latin typeface="Times New Roman" pitchFamily="18" charset="0"/>
              </a:rPr>
              <a:t>№ </a:t>
            </a:r>
            <a:r>
              <a:rPr lang="en-US" sz="1200" i="1">
                <a:effectLst>
                  <a:outerShdw blurRad="38100" dist="38100" dir="2700000" algn="tl">
                    <a:srgbClr val="C0C0C0"/>
                  </a:outerShdw>
                </a:effectLst>
                <a:latin typeface="Times New Roman" pitchFamily="18" charset="0"/>
              </a:rPr>
              <a:t>28, 2002, 77, 230-240</a:t>
            </a:r>
            <a:endParaRPr lang="ru-RU" sz="1200" i="1">
              <a:effectLst>
                <a:outerShdw blurRad="38100" dist="38100" dir="2700000" algn="tl">
                  <a:srgbClr val="C0C0C0"/>
                </a:outerShdw>
              </a:effectLst>
              <a:latin typeface="Times New Roman" pitchFamily="18" charset="0"/>
            </a:endParaRPr>
          </a:p>
          <a:p>
            <a:pPr>
              <a:defRPr/>
            </a:pPr>
            <a:r>
              <a:rPr lang="ru-RU" sz="1200" i="1">
                <a:effectLst>
                  <a:outerShdw blurRad="38100" dist="38100" dir="2700000" algn="tl">
                    <a:srgbClr val="C0C0C0"/>
                  </a:outerShdw>
                </a:effectLst>
                <a:latin typeface="Times New Roman" pitchFamily="18" charset="0"/>
              </a:rPr>
              <a:t>2 – </a:t>
            </a:r>
            <a:r>
              <a:rPr lang="en-US" sz="1200" i="1">
                <a:effectLst>
                  <a:outerShdw blurRad="38100" dist="38100" dir="2700000" algn="tl">
                    <a:srgbClr val="C0C0C0"/>
                  </a:outerShdw>
                </a:effectLst>
                <a:latin typeface="Times New Roman" pitchFamily="18" charset="0"/>
              </a:rPr>
              <a:t>CDC. Recommendations of the ACIP. MMWR 2003; 52(</a:t>
            </a:r>
            <a:r>
              <a:rPr lang="ru-RU" sz="1200" i="1">
                <a:effectLst>
                  <a:outerShdw blurRad="38100" dist="38100" dir="2700000" algn="tl">
                    <a:srgbClr val="C0C0C0"/>
                  </a:outerShdw>
                </a:effectLst>
                <a:latin typeface="Times New Roman" pitchFamily="18" charset="0"/>
              </a:rPr>
              <a:t>№</a:t>
            </a:r>
            <a:r>
              <a:rPr lang="en-US" sz="1200" i="1">
                <a:effectLst>
                  <a:outerShdw blurRad="38100" dist="38100" dir="2700000" algn="tl">
                    <a:srgbClr val="C0C0C0"/>
                  </a:outerShdw>
                </a:effectLst>
                <a:latin typeface="Times New Roman" pitchFamily="18" charset="0"/>
              </a:rPr>
              <a:t> RR-8), 12</a:t>
            </a:r>
            <a:endParaRPr lang="ru-RU" sz="1200" i="1">
              <a:effectLst>
                <a:outerShdw blurRad="38100" dist="38100" dir="2700000" algn="tl">
                  <a:srgbClr val="C0C0C0"/>
                </a:outerShdw>
              </a:effectLst>
              <a:latin typeface="Times New Roman" pitchFamily="18" charset="0"/>
            </a:endParaRPr>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3"/>
          <p:cNvSpPr>
            <a:spLocks noGrp="1"/>
          </p:cNvSpPr>
          <p:nvPr>
            <p:ph type="title" idx="4294967295"/>
          </p:nvPr>
        </p:nvSpPr>
        <p:spPr>
          <a:xfrm>
            <a:off x="611188" y="549275"/>
            <a:ext cx="7924800" cy="457200"/>
          </a:xfrm>
        </p:spPr>
        <p:txBody>
          <a:bodyPr/>
          <a:lstStyle/>
          <a:p>
            <a:pPr eaLnBrk="1" hangingPunct="1"/>
            <a:r>
              <a:rPr lang="ru-RU" sz="3200" b="1" smtClean="0">
                <a:solidFill>
                  <a:srgbClr val="000099"/>
                </a:solidFill>
                <a:latin typeface="Broadway" pitchFamily="82" charset="0"/>
              </a:rPr>
              <a:t> Когда делать прививки?</a:t>
            </a:r>
            <a:endParaRPr lang="en-US" sz="3200" b="1" smtClean="0">
              <a:solidFill>
                <a:srgbClr val="000099"/>
              </a:solidFill>
              <a:latin typeface="Broadway" pitchFamily="82" charset="0"/>
            </a:endParaRPr>
          </a:p>
        </p:txBody>
      </p:sp>
      <p:sp>
        <p:nvSpPr>
          <p:cNvPr id="54275" name="Content Placeholder 4"/>
          <p:cNvSpPr>
            <a:spLocks noGrp="1"/>
          </p:cNvSpPr>
          <p:nvPr>
            <p:ph idx="4294967295"/>
          </p:nvPr>
        </p:nvSpPr>
        <p:spPr>
          <a:xfrm>
            <a:off x="457200" y="1447800"/>
            <a:ext cx="8382000" cy="4038600"/>
          </a:xfrm>
        </p:spPr>
        <p:txBody>
          <a:bodyPr/>
          <a:lstStyle/>
          <a:p>
            <a:pPr eaLnBrk="1" hangingPunct="1">
              <a:buClr>
                <a:srgbClr val="0000FF"/>
              </a:buClr>
            </a:pPr>
            <a:r>
              <a:rPr lang="ru-RU" sz="2800" smtClean="0"/>
              <a:t>Начиная с 1976 г. 80</a:t>
            </a:r>
            <a:r>
              <a:rPr lang="en-US" sz="2800" smtClean="0"/>
              <a:t>% </a:t>
            </a:r>
            <a:r>
              <a:rPr lang="ru-RU" sz="2800" smtClean="0"/>
              <a:t>сезонного гриппа</a:t>
            </a:r>
            <a:r>
              <a:rPr lang="en-US" sz="2800" smtClean="0"/>
              <a:t> </a:t>
            </a:r>
            <a:r>
              <a:rPr lang="ru-RU" sz="2800" smtClean="0"/>
              <a:t>начинается в январе или позднее (более 60% - февраль), самое раннее начало - октябрь</a:t>
            </a:r>
          </a:p>
          <a:p>
            <a:pPr eaLnBrk="1" hangingPunct="1">
              <a:buClr>
                <a:srgbClr val="0000FF"/>
              </a:buClr>
            </a:pPr>
            <a:r>
              <a:rPr lang="ru-RU" sz="2800" smtClean="0"/>
              <a:t>Прививки можно начинать в сентябре и продолжать до декабря  и позднее, во время активности процесса т.е. до марта</a:t>
            </a:r>
          </a:p>
          <a:p>
            <a:pPr eaLnBrk="1" hangingPunct="1">
              <a:buClr>
                <a:srgbClr val="0000FF"/>
              </a:buClr>
            </a:pPr>
            <a:r>
              <a:rPr lang="ru-RU" sz="2800" smtClean="0"/>
              <a:t>Иммунитет формируется примерно через 2 недели</a:t>
            </a:r>
            <a:endParaRPr lang="en-US" sz="2600" smtClean="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1954" name="Group 2"/>
          <p:cNvGraphicFramePr>
            <a:graphicFrameLocks noGrp="1"/>
          </p:cNvGraphicFramePr>
          <p:nvPr/>
        </p:nvGraphicFramePr>
        <p:xfrm>
          <a:off x="0" y="836613"/>
          <a:ext cx="8964613" cy="4849178"/>
        </p:xfrm>
        <a:graphic>
          <a:graphicData uri="http://schemas.openxmlformats.org/drawingml/2006/table">
            <a:tbl>
              <a:tblPr/>
              <a:tblGrid>
                <a:gridCol w="1331913"/>
                <a:gridCol w="1152525"/>
                <a:gridCol w="1295400"/>
                <a:gridCol w="1512887"/>
                <a:gridCol w="1150938"/>
                <a:gridCol w="1296987"/>
                <a:gridCol w="1223963"/>
              </a:tblGrid>
              <a:tr h="366713">
                <a:tc>
                  <a:txBody>
                    <a:bodyPr/>
                    <a:lstStyle/>
                    <a:p>
                      <a:pPr marL="0" marR="0" lvl="0" indent="0" algn="l" defTabSz="914400" rtl="0" eaLnBrk="1" fontAlgn="base" latinLnBrk="0" hangingPunct="1">
                        <a:lnSpc>
                          <a:spcPct val="80000"/>
                        </a:lnSpc>
                        <a:spcBef>
                          <a:spcPct val="20000"/>
                        </a:spcBef>
                        <a:spcAft>
                          <a:spcPct val="0"/>
                        </a:spcAft>
                        <a:buClrTx/>
                        <a:buSzTx/>
                        <a:buFontTx/>
                        <a:buNone/>
                        <a:tabLst/>
                      </a:pPr>
                      <a:endParaRPr kumimoji="0" lang="ru-RU" sz="2000" b="0" i="0" u="none" strike="noStrike" cap="none" normalizeH="0" baseline="0" smtClean="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0000"/>
                        </a:lnSpc>
                        <a:spcBef>
                          <a:spcPct val="20000"/>
                        </a:spcBef>
                        <a:spcAft>
                          <a:spcPct val="0"/>
                        </a:spcAft>
                        <a:buClrTx/>
                        <a:buSzTx/>
                        <a:buFontTx/>
                        <a:buNone/>
                        <a:tabLst/>
                      </a:pPr>
                      <a:r>
                        <a:rPr kumimoji="0" lang="ru-RU" sz="2000" b="1" i="0" u="none" strike="noStrike" cap="none" normalizeH="0" baseline="0" smtClean="0">
                          <a:ln>
                            <a:noFill/>
                          </a:ln>
                          <a:solidFill>
                            <a:schemeClr val="tx1"/>
                          </a:solidFill>
                          <a:effectLst/>
                          <a:latin typeface="Arial" pitchFamily="34" charset="0"/>
                          <a:cs typeface="Arial" pitchFamily="34" charset="0"/>
                        </a:rPr>
                        <a:t>БЦЖ</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0000"/>
                        </a:lnSpc>
                        <a:spcBef>
                          <a:spcPct val="20000"/>
                        </a:spcBef>
                        <a:spcAft>
                          <a:spcPct val="0"/>
                        </a:spcAft>
                        <a:buClrTx/>
                        <a:buSzTx/>
                        <a:buFontTx/>
                        <a:buNone/>
                        <a:tabLst/>
                      </a:pPr>
                      <a:r>
                        <a:rPr kumimoji="0" lang="ru-RU" sz="2000" b="1" i="0" u="none" strike="noStrike" cap="none" normalizeH="0" baseline="0" smtClean="0">
                          <a:ln>
                            <a:noFill/>
                          </a:ln>
                          <a:solidFill>
                            <a:schemeClr val="tx1"/>
                          </a:solidFill>
                          <a:effectLst/>
                          <a:latin typeface="Arial" pitchFamily="34" charset="0"/>
                          <a:cs typeface="Arial" pitchFamily="34" charset="0"/>
                        </a:rPr>
                        <a:t>Гепатит</a:t>
                      </a:r>
                      <a:r>
                        <a:rPr kumimoji="0" lang="en-US" sz="2000" b="1" i="0" u="none" strike="noStrike" cap="none" normalizeH="0" baseline="0" smtClean="0">
                          <a:ln>
                            <a:noFill/>
                          </a:ln>
                          <a:solidFill>
                            <a:schemeClr val="tx1"/>
                          </a:solidFill>
                          <a:effectLst/>
                          <a:latin typeface="Arial" pitchFamily="34" charset="0"/>
                          <a:cs typeface="Arial" pitchFamily="34" charset="0"/>
                        </a:rPr>
                        <a:t> B*</a:t>
                      </a:r>
                      <a:endParaRPr kumimoji="0" lang="ru-RU" sz="20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0000"/>
                        </a:lnSpc>
                        <a:spcBef>
                          <a:spcPct val="20000"/>
                        </a:spcBef>
                        <a:spcAft>
                          <a:spcPct val="0"/>
                        </a:spcAft>
                        <a:buClrTx/>
                        <a:buSzTx/>
                        <a:buFontTx/>
                        <a:buNone/>
                        <a:tabLst/>
                      </a:pPr>
                      <a:r>
                        <a:rPr kumimoji="0" lang="ru-RU" sz="2000" b="1" i="0" u="none" strike="noStrike" cap="none" normalizeH="0" baseline="0" smtClean="0">
                          <a:ln>
                            <a:noFill/>
                          </a:ln>
                          <a:solidFill>
                            <a:schemeClr val="tx1"/>
                          </a:solidFill>
                          <a:effectLst/>
                          <a:latin typeface="Arial" pitchFamily="34" charset="0"/>
                          <a:cs typeface="Arial" pitchFamily="34" charset="0"/>
                        </a:rPr>
                        <a:t>АКДС\ХИБ</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0000"/>
                        </a:lnSpc>
                        <a:spcBef>
                          <a:spcPct val="20000"/>
                        </a:spcBef>
                        <a:spcAft>
                          <a:spcPct val="0"/>
                        </a:spcAft>
                        <a:buClrTx/>
                        <a:buSzTx/>
                        <a:buFontTx/>
                        <a:buNone/>
                        <a:tabLst/>
                      </a:pPr>
                      <a:r>
                        <a:rPr kumimoji="0" lang="ru-RU" sz="1600" b="1" i="0" u="none" strike="noStrike" cap="none" normalizeH="0" baseline="0" smtClean="0">
                          <a:ln>
                            <a:noFill/>
                          </a:ln>
                          <a:solidFill>
                            <a:schemeClr val="tx1"/>
                          </a:solidFill>
                          <a:effectLst/>
                          <a:latin typeface="Arial" pitchFamily="34" charset="0"/>
                          <a:cs typeface="Arial" pitchFamily="34" charset="0"/>
                        </a:rPr>
                        <a:t>ИПВ/ОПВ</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0000"/>
                        </a:lnSpc>
                        <a:spcBef>
                          <a:spcPct val="20000"/>
                        </a:spcBef>
                        <a:spcAft>
                          <a:spcPct val="0"/>
                        </a:spcAft>
                        <a:buClrTx/>
                        <a:buSzTx/>
                        <a:buFontTx/>
                        <a:buNone/>
                        <a:tabLst/>
                      </a:pPr>
                      <a:r>
                        <a:rPr kumimoji="0" lang="ru-RU" sz="1800" b="1" i="0" u="none" strike="noStrike" cap="none" normalizeH="0" baseline="0" smtClean="0">
                          <a:ln>
                            <a:noFill/>
                          </a:ln>
                          <a:solidFill>
                            <a:schemeClr val="tx1"/>
                          </a:solidFill>
                          <a:effectLst/>
                          <a:latin typeface="Arial" pitchFamily="34" charset="0"/>
                          <a:cs typeface="Arial" pitchFamily="34" charset="0"/>
                        </a:rPr>
                        <a:t>ККП</a:t>
                      </a:r>
                      <a:r>
                        <a:rPr kumimoji="0" lang="en-US" sz="2000" b="1" i="0" u="none" strike="noStrike" cap="none" normalizeH="0" baseline="0" smtClean="0">
                          <a:ln>
                            <a:noFill/>
                          </a:ln>
                          <a:solidFill>
                            <a:schemeClr val="tx1"/>
                          </a:solidFill>
                          <a:effectLst/>
                          <a:latin typeface="Arial" pitchFamily="34" charset="0"/>
                          <a:cs typeface="Arial" pitchFamily="34" charset="0"/>
                        </a:rPr>
                        <a:t>***</a:t>
                      </a:r>
                      <a:endParaRPr kumimoji="0" lang="ru-RU" sz="20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0000"/>
                        </a:lnSpc>
                        <a:spcBef>
                          <a:spcPct val="20000"/>
                        </a:spcBef>
                        <a:spcAft>
                          <a:spcPct val="0"/>
                        </a:spcAft>
                        <a:buClrTx/>
                        <a:buSzTx/>
                        <a:buFontTx/>
                        <a:buNone/>
                        <a:tabLst/>
                      </a:pPr>
                      <a:r>
                        <a:rPr kumimoji="0" lang="ru-RU" sz="2000" b="1" i="0" u="none" strike="noStrike" cap="none" normalizeH="0" baseline="0" smtClean="0">
                          <a:ln>
                            <a:noFill/>
                          </a:ln>
                          <a:solidFill>
                            <a:schemeClr val="tx1"/>
                          </a:solidFill>
                          <a:effectLst/>
                          <a:latin typeface="Arial" pitchFamily="34" charset="0"/>
                          <a:cs typeface="Arial" pitchFamily="34" charset="0"/>
                        </a:rPr>
                        <a:t>Грипп*</a:t>
                      </a:r>
                      <a:r>
                        <a:rPr kumimoji="0" lang="ru-RU" sz="2000" b="1" i="0" u="none" strike="noStrike" cap="none" normalizeH="0" baseline="30000" smtClean="0">
                          <a:ln>
                            <a:noFill/>
                          </a:ln>
                          <a:solidFill>
                            <a:schemeClr val="tx1"/>
                          </a:solidFill>
                          <a:effectLst/>
                          <a:latin typeface="Arial" pitchFamily="34" charset="0"/>
                          <a:cs typeface="Arial" pitchFamily="34"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4350">
                <a:tc>
                  <a:txBody>
                    <a:bodyPr/>
                    <a:lstStyle/>
                    <a:p>
                      <a:pPr marL="0" marR="0" lvl="0" indent="0" algn="l" defTabSz="914400" rtl="0" eaLnBrk="1" fontAlgn="base" latinLnBrk="0" hangingPunct="1">
                        <a:lnSpc>
                          <a:spcPct val="8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pitchFamily="34" charset="0"/>
                          <a:cs typeface="Arial" pitchFamily="34" charset="0"/>
                        </a:rPr>
                        <a:t>Первые 24 часа</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pitchFamily="34" charset="0"/>
                          <a:cs typeface="Arial" pitchFamily="34"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pitchFamily="34" charset="0"/>
                          <a:cs typeface="Arial" pitchFamily="34"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Tx/>
                        <a:buSzTx/>
                        <a:buFontTx/>
                        <a:buNone/>
                        <a:tabLst/>
                      </a:pPr>
                      <a:endParaRPr kumimoji="0" lang="ru-RU" sz="20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Tx/>
                        <a:buSzTx/>
                        <a:buFontTx/>
                        <a:buNone/>
                        <a:tabLst/>
                      </a:pPr>
                      <a:endParaRPr kumimoji="0" lang="ru-RU" sz="20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Tx/>
                        <a:buSzTx/>
                        <a:buFontTx/>
                        <a:buNone/>
                        <a:tabLst/>
                      </a:pPr>
                      <a:endParaRPr kumimoji="0" lang="ru-RU" sz="20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Tx/>
                        <a:buSzTx/>
                        <a:buFontTx/>
                        <a:buNone/>
                        <a:tabLst/>
                      </a:pPr>
                      <a:endParaRPr kumimoji="0" lang="ru-RU" sz="20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12725">
                <a:tc>
                  <a:txBody>
                    <a:bodyPr/>
                    <a:lstStyle/>
                    <a:p>
                      <a:pPr marL="0" marR="0" lvl="0" indent="0" algn="l" defTabSz="914400" rtl="0" eaLnBrk="1" fontAlgn="base" latinLnBrk="0" hangingPunct="1">
                        <a:lnSpc>
                          <a:spcPct val="8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pitchFamily="34" charset="0"/>
                          <a:cs typeface="Arial" pitchFamily="34" charset="0"/>
                        </a:rPr>
                        <a:t>3-7 </a:t>
                      </a:r>
                      <a:r>
                        <a:rPr kumimoji="0" lang="ru-RU" sz="2000" b="0" i="0" u="none" strike="noStrike" cap="none" normalizeH="0" baseline="0" smtClean="0">
                          <a:ln>
                            <a:noFill/>
                          </a:ln>
                          <a:solidFill>
                            <a:schemeClr val="tx1"/>
                          </a:solidFill>
                          <a:effectLst/>
                          <a:latin typeface="Arial" pitchFamily="34" charset="0"/>
                          <a:cs typeface="Arial" pitchFamily="34" charset="0"/>
                        </a:rPr>
                        <a:t>дней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Tx/>
                        <a:buSzTx/>
                        <a:buFontTx/>
                        <a:buNone/>
                        <a:tabLst/>
                      </a:pPr>
                      <a:endParaRPr kumimoji="0" lang="ru-RU" sz="20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Tx/>
                        <a:buSzTx/>
                        <a:buFontTx/>
                        <a:buNone/>
                        <a:tabLst/>
                      </a:pPr>
                      <a:endParaRPr kumimoji="0" lang="ru-RU" sz="20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Tx/>
                        <a:buSzTx/>
                        <a:buFontTx/>
                        <a:buNone/>
                        <a:tabLst/>
                      </a:pPr>
                      <a:endParaRPr kumimoji="0" lang="ru-RU" sz="20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Tx/>
                        <a:buSzTx/>
                        <a:buFontTx/>
                        <a:buNone/>
                        <a:tabLst/>
                      </a:pPr>
                      <a:endParaRPr kumimoji="0" lang="ru-RU" sz="20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Tx/>
                        <a:buSzTx/>
                        <a:buFontTx/>
                        <a:buNone/>
                        <a:tabLst/>
                      </a:pPr>
                      <a:endParaRPr kumimoji="0" lang="ru-RU" sz="20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Tx/>
                        <a:buSzTx/>
                        <a:buFontTx/>
                        <a:buNone/>
                        <a:tabLst/>
                      </a:pPr>
                      <a:endParaRPr kumimoji="0" lang="ru-RU" sz="20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34950">
                <a:tc>
                  <a:txBody>
                    <a:bodyPr/>
                    <a:lstStyle/>
                    <a:p>
                      <a:pPr marL="0" marR="0" lvl="0" indent="0" algn="l" defTabSz="914400" rtl="0" eaLnBrk="1" fontAlgn="base" latinLnBrk="0" hangingPunct="1">
                        <a:lnSpc>
                          <a:spcPct val="8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pitchFamily="34" charset="0"/>
                          <a:cs typeface="Arial" pitchFamily="34" charset="0"/>
                        </a:rPr>
                        <a:t>1 мес</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Tx/>
                        <a:buSzTx/>
                        <a:buFontTx/>
                        <a:buNone/>
                        <a:tabLst/>
                      </a:pPr>
                      <a:endParaRPr kumimoji="0" lang="ru-RU" sz="20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pitchFamily="34" charset="0"/>
                          <a:cs typeface="Arial" pitchFamily="34"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Tx/>
                        <a:buSzTx/>
                        <a:buFontTx/>
                        <a:buNone/>
                        <a:tabLst/>
                      </a:pPr>
                      <a:endParaRPr kumimoji="0" lang="ru-RU" sz="20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Tx/>
                        <a:buSzTx/>
                        <a:buFontTx/>
                        <a:buNone/>
                        <a:tabLst/>
                      </a:pPr>
                      <a:endParaRPr kumimoji="0" lang="ru-RU" sz="20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Tx/>
                        <a:buSzTx/>
                        <a:buFontTx/>
                        <a:buNone/>
                        <a:tabLst/>
                      </a:pPr>
                      <a:endParaRPr kumimoji="0" lang="ru-RU" sz="20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Tx/>
                        <a:buSzTx/>
                        <a:buFontTx/>
                        <a:buNone/>
                        <a:tabLst/>
                      </a:pPr>
                      <a:endParaRPr kumimoji="0" lang="ru-RU" sz="20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34950">
                <a:tc>
                  <a:txBody>
                    <a:bodyPr/>
                    <a:lstStyle/>
                    <a:p>
                      <a:pPr marL="0" marR="0" lvl="0" indent="0" algn="l" defTabSz="914400" rtl="0" eaLnBrk="1" fontAlgn="base" latinLnBrk="0" hangingPunct="1">
                        <a:lnSpc>
                          <a:spcPct val="8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pitchFamily="34" charset="0"/>
                          <a:cs typeface="Arial" pitchFamily="34" charset="0"/>
                        </a:rPr>
                        <a:t>3 мес.</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Tx/>
                        <a:buSzTx/>
                        <a:buFontTx/>
                        <a:buNone/>
                        <a:tabLst/>
                      </a:pPr>
                      <a:endParaRPr kumimoji="0" lang="ru-RU" sz="20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Tx/>
                        <a:buSzTx/>
                        <a:buFontTx/>
                        <a:buNone/>
                        <a:tabLst/>
                      </a:pPr>
                      <a:endParaRPr kumimoji="0" lang="ru-RU" sz="20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pitchFamily="34" charset="0"/>
                          <a:cs typeface="Arial" pitchFamily="34"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pitchFamily="34" charset="0"/>
                          <a:cs typeface="Arial" pitchFamily="34" charset="0"/>
                        </a:rPr>
                        <a:t>ИПВ</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Tx/>
                        <a:buSzTx/>
                        <a:buFontTx/>
                        <a:buNone/>
                        <a:tabLst/>
                      </a:pPr>
                      <a:endParaRPr kumimoji="0" lang="ru-RU" sz="20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Tx/>
                        <a:buSzTx/>
                        <a:buFontTx/>
                        <a:buNone/>
                        <a:tabLst/>
                      </a:pPr>
                      <a:endParaRPr kumimoji="0" lang="ru-RU" sz="20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8763">
                <a:tc>
                  <a:txBody>
                    <a:bodyPr/>
                    <a:lstStyle/>
                    <a:p>
                      <a:pPr marL="0" marR="0" lvl="0" indent="0" algn="l" defTabSz="914400" rtl="0" eaLnBrk="1" fontAlgn="base" latinLnBrk="0" hangingPunct="1">
                        <a:lnSpc>
                          <a:spcPct val="8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pitchFamily="34" charset="0"/>
                          <a:cs typeface="Arial" pitchFamily="34" charset="0"/>
                        </a:rPr>
                        <a:t>4,5 мес.</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Tx/>
                        <a:buSzTx/>
                        <a:buFontTx/>
                        <a:buNone/>
                        <a:tabLst/>
                      </a:pPr>
                      <a:endParaRPr kumimoji="0" lang="ru-RU" sz="20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Tx/>
                        <a:buSzTx/>
                        <a:buFontTx/>
                        <a:buNone/>
                        <a:tabLst/>
                      </a:pPr>
                      <a:endParaRPr kumimoji="0" lang="ru-RU" sz="20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pitchFamily="34" charset="0"/>
                          <a:cs typeface="Arial" pitchFamily="34"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pitchFamily="34" charset="0"/>
                          <a:cs typeface="Arial" pitchFamily="34" charset="0"/>
                        </a:rPr>
                        <a:t>ИПВ</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Tx/>
                        <a:buSzTx/>
                        <a:buFontTx/>
                        <a:buNone/>
                        <a:tabLst/>
                      </a:pPr>
                      <a:endParaRPr kumimoji="0" lang="ru-RU" sz="20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Tx/>
                        <a:buSzTx/>
                        <a:buFontTx/>
                        <a:buNone/>
                        <a:tabLst/>
                      </a:pPr>
                      <a:endParaRPr kumimoji="0" lang="ru-RU" sz="20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12725">
                <a:tc>
                  <a:txBody>
                    <a:bodyPr/>
                    <a:lstStyle/>
                    <a:p>
                      <a:pPr marL="0" marR="0" lvl="0" indent="0" algn="l" defTabSz="914400" rtl="0" eaLnBrk="1" fontAlgn="base" latinLnBrk="0" hangingPunct="1">
                        <a:lnSpc>
                          <a:spcPct val="8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pitchFamily="34" charset="0"/>
                          <a:cs typeface="Arial" pitchFamily="34" charset="0"/>
                        </a:rPr>
                        <a:t>6 мес.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Tx/>
                        <a:buSzTx/>
                        <a:buFontTx/>
                        <a:buNone/>
                        <a:tabLst/>
                      </a:pPr>
                      <a:endParaRPr kumimoji="0" lang="ru-RU" sz="20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pitchFamily="34" charset="0"/>
                          <a:cs typeface="Arial" pitchFamily="34"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pitchFamily="34" charset="0"/>
                          <a:cs typeface="Arial" pitchFamily="34"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Tx/>
                        <a:buSzTx/>
                        <a:buFontTx/>
                        <a:buNone/>
                        <a:tabLst/>
                      </a:pPr>
                      <a:r>
                        <a:rPr kumimoji="0" lang="ru-RU" sz="2000" b="1" i="1" u="none" strike="noStrike" cap="none" normalizeH="0" baseline="0" smtClean="0">
                          <a:ln>
                            <a:noFill/>
                          </a:ln>
                          <a:solidFill>
                            <a:schemeClr val="tx1"/>
                          </a:solidFill>
                          <a:effectLst/>
                          <a:latin typeface="Arial" pitchFamily="34" charset="0"/>
                          <a:cs typeface="Arial" pitchFamily="34" charset="0"/>
                        </a:rPr>
                        <a:t>ОПВ </a:t>
                      </a:r>
                      <a:r>
                        <a:rPr kumimoji="0" lang="ru-RU" sz="2000" b="0" i="0" u="none" strike="noStrike" cap="none" normalizeH="0" baseline="0" smtClean="0">
                          <a:ln>
                            <a:noFill/>
                          </a:ln>
                          <a:solidFill>
                            <a:schemeClr val="tx1"/>
                          </a:solidFill>
                          <a:effectLst/>
                          <a:latin typeface="Arial" pitchFamily="34" charset="0"/>
                          <a:cs typeface="Arial" pitchFamily="34"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Tx/>
                        <a:buSzTx/>
                        <a:buFontTx/>
                        <a:buNone/>
                        <a:tabLst/>
                      </a:pPr>
                      <a:endParaRPr kumimoji="0" lang="ru-RU" sz="20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pitchFamily="34" charset="0"/>
                          <a:cs typeface="Arial" pitchFamily="34" charset="0"/>
                        </a:rPr>
                        <a:t>С 6 мес.</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9563">
                <a:tc>
                  <a:txBody>
                    <a:bodyPr/>
                    <a:lstStyle/>
                    <a:p>
                      <a:pPr marL="0" marR="0" lvl="0" indent="0" algn="l" defTabSz="914400" rtl="0" eaLnBrk="1" fontAlgn="base" latinLnBrk="0" hangingPunct="1">
                        <a:lnSpc>
                          <a:spcPct val="8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pitchFamily="34" charset="0"/>
                          <a:cs typeface="Arial" pitchFamily="34" charset="0"/>
                        </a:rPr>
                        <a:t>12 мес.</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Tx/>
                        <a:buSzTx/>
                        <a:buFontTx/>
                        <a:buNone/>
                        <a:tabLst/>
                      </a:pPr>
                      <a:endParaRPr kumimoji="0" lang="ru-RU" sz="20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Tx/>
                        <a:buSzTx/>
                        <a:buFontTx/>
                        <a:buNone/>
                        <a:tabLst/>
                      </a:pPr>
                      <a:endParaRPr kumimoji="0" lang="ru-RU" sz="20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Tx/>
                        <a:buSzTx/>
                        <a:buFontTx/>
                        <a:buNone/>
                        <a:tabLst/>
                      </a:pPr>
                      <a:endParaRPr kumimoji="0" lang="ru-RU" sz="20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Tx/>
                        <a:buSzTx/>
                        <a:buFontTx/>
                        <a:buNone/>
                        <a:tabLst/>
                      </a:pPr>
                      <a:endParaRPr kumimoji="0" lang="ru-RU" sz="20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pitchFamily="34" charset="0"/>
                          <a:cs typeface="Arial" pitchFamily="34"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Tx/>
                        <a:buSzTx/>
                        <a:buFontTx/>
                        <a:buNone/>
                        <a:tabLst/>
                      </a:pPr>
                      <a:endParaRPr kumimoji="0" lang="ru-RU" sz="20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3525">
                <a:tc>
                  <a:txBody>
                    <a:bodyPr/>
                    <a:lstStyle/>
                    <a:p>
                      <a:pPr marL="0" marR="0" lvl="0" indent="0" algn="l" defTabSz="914400" rtl="0" eaLnBrk="1" fontAlgn="base" latinLnBrk="0" hangingPunct="1">
                        <a:lnSpc>
                          <a:spcPct val="8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pitchFamily="34" charset="0"/>
                          <a:cs typeface="Arial" pitchFamily="34" charset="0"/>
                        </a:rPr>
                        <a:t>18 мес.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Tx/>
                        <a:buSzTx/>
                        <a:buFontTx/>
                        <a:buNone/>
                        <a:tabLst/>
                      </a:pPr>
                      <a:endParaRPr kumimoji="0" lang="ru-RU" sz="20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Tx/>
                        <a:buSzTx/>
                        <a:buFontTx/>
                        <a:buNone/>
                        <a:tabLst/>
                      </a:pPr>
                      <a:endParaRPr kumimoji="0" lang="ru-RU" sz="20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pitchFamily="34" charset="0"/>
                          <a:cs typeface="Arial" pitchFamily="34"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pitchFamily="34" charset="0"/>
                          <a:cs typeface="Arial" pitchFamily="34" charset="0"/>
                        </a:rPr>
                        <a:t>ОПВ</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Tx/>
                        <a:buSzTx/>
                        <a:buFontTx/>
                        <a:buNone/>
                        <a:tabLst/>
                      </a:pPr>
                      <a:endParaRPr kumimoji="0" lang="ru-RU" sz="20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Tx/>
                        <a:buSzTx/>
                        <a:buFontTx/>
                        <a:buNone/>
                        <a:tabLst/>
                      </a:pPr>
                      <a:endParaRPr kumimoji="0" lang="ru-RU" sz="20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87338">
                <a:tc>
                  <a:txBody>
                    <a:bodyPr/>
                    <a:lstStyle/>
                    <a:p>
                      <a:pPr marL="0" marR="0" lvl="0" indent="0" algn="l" defTabSz="914400" rtl="0" eaLnBrk="1" fontAlgn="base" latinLnBrk="0" hangingPunct="1">
                        <a:lnSpc>
                          <a:spcPct val="8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pitchFamily="34" charset="0"/>
                          <a:cs typeface="Arial" pitchFamily="34" charset="0"/>
                        </a:rPr>
                        <a:t>20 мес.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Tx/>
                        <a:buSzTx/>
                        <a:buFontTx/>
                        <a:buNone/>
                        <a:tabLst/>
                      </a:pPr>
                      <a:endParaRPr kumimoji="0" lang="ru-RU" sz="20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Tx/>
                        <a:buSzTx/>
                        <a:buFontTx/>
                        <a:buNone/>
                        <a:tabLst/>
                      </a:pPr>
                      <a:endParaRPr kumimoji="0" lang="ru-RU" sz="20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Tx/>
                        <a:buSzTx/>
                        <a:buFontTx/>
                        <a:buNone/>
                        <a:tabLst/>
                      </a:pPr>
                      <a:endParaRPr kumimoji="0" lang="ru-RU" sz="20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pitchFamily="34" charset="0"/>
                          <a:cs typeface="Arial" pitchFamily="34" charset="0"/>
                        </a:rPr>
                        <a:t>ОПВ</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Tx/>
                        <a:buSzTx/>
                        <a:buFontTx/>
                        <a:buNone/>
                        <a:tabLst/>
                      </a:pPr>
                      <a:endParaRPr kumimoji="0" lang="ru-RU" sz="20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Tx/>
                        <a:buSzTx/>
                        <a:buFontTx/>
                        <a:buNone/>
                        <a:tabLst/>
                      </a:pPr>
                      <a:endParaRPr kumimoji="0" lang="ru-RU" sz="20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41300">
                <a:tc>
                  <a:txBody>
                    <a:bodyPr/>
                    <a:lstStyle/>
                    <a:p>
                      <a:pPr marL="0" marR="0" lvl="0" indent="0" algn="l" defTabSz="914400" rtl="0" eaLnBrk="1" fontAlgn="base" latinLnBrk="0" hangingPunct="1">
                        <a:lnSpc>
                          <a:spcPct val="8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pitchFamily="34" charset="0"/>
                          <a:cs typeface="Arial" pitchFamily="34" charset="0"/>
                        </a:rPr>
                        <a:t>6 лет</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Tx/>
                        <a:buSzTx/>
                        <a:buFontTx/>
                        <a:buNone/>
                        <a:tabLst/>
                      </a:pPr>
                      <a:endParaRPr kumimoji="0" lang="ru-RU" sz="20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Tx/>
                        <a:buSzTx/>
                        <a:buFontTx/>
                        <a:buNone/>
                        <a:tabLst/>
                      </a:pPr>
                      <a:endParaRPr kumimoji="0" lang="ru-RU" sz="20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Tx/>
                        <a:buSzTx/>
                        <a:buFontTx/>
                        <a:buNone/>
                        <a:tabLst/>
                      </a:pPr>
                      <a:endParaRPr kumimoji="0" lang="ru-RU" sz="20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Tx/>
                        <a:buSzTx/>
                        <a:buFontTx/>
                        <a:buNone/>
                        <a:tabLst/>
                      </a:pPr>
                      <a:endParaRPr kumimoji="0" lang="ru-RU" sz="20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pitchFamily="34" charset="0"/>
                          <a:cs typeface="Arial" pitchFamily="34"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Tx/>
                        <a:buSzTx/>
                        <a:buFontTx/>
                        <a:buNone/>
                        <a:tabLst/>
                      </a:pPr>
                      <a:endParaRPr kumimoji="0" lang="ru-RU" sz="20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8138">
                <a:tc>
                  <a:txBody>
                    <a:bodyPr/>
                    <a:lstStyle/>
                    <a:p>
                      <a:pPr marL="0" marR="0" lvl="0" indent="0" algn="l" defTabSz="914400" rtl="0" eaLnBrk="1" fontAlgn="base" latinLnBrk="0" hangingPunct="1">
                        <a:lnSpc>
                          <a:spcPct val="8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pitchFamily="34" charset="0"/>
                          <a:cs typeface="Arial" pitchFamily="34" charset="0"/>
                        </a:rPr>
                        <a:t>7 лет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pitchFamily="34" charset="0"/>
                          <a:cs typeface="Arial" pitchFamily="34"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Tx/>
                        <a:buSzTx/>
                        <a:buFontTx/>
                        <a:buNone/>
                        <a:tabLst/>
                      </a:pPr>
                      <a:endParaRPr kumimoji="0" lang="ru-RU" sz="20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pitchFamily="34" charset="0"/>
                          <a:cs typeface="Arial" pitchFamily="34" charset="0"/>
                        </a:rPr>
                        <a:t>АДС-М</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Tx/>
                        <a:buSzTx/>
                        <a:buFontTx/>
                        <a:buNone/>
                        <a:tabLst/>
                      </a:pPr>
                      <a:endParaRPr kumimoji="0" lang="ru-RU" sz="20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Tx/>
                        <a:buSzTx/>
                        <a:buFontTx/>
                        <a:buNone/>
                        <a:tabLst/>
                      </a:pPr>
                      <a:endParaRPr kumimoji="0" lang="ru-RU" sz="20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Tx/>
                        <a:buSzTx/>
                        <a:buFontTx/>
                        <a:buNone/>
                        <a:tabLst/>
                      </a:pPr>
                      <a:endParaRPr kumimoji="0" lang="ru-RU" sz="20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19075">
                <a:tc>
                  <a:txBody>
                    <a:bodyPr/>
                    <a:lstStyle/>
                    <a:p>
                      <a:pPr marL="0" marR="0" lvl="0" indent="0" algn="l" defTabSz="914400" rtl="0" eaLnBrk="1" fontAlgn="base" latinLnBrk="0" hangingPunct="1">
                        <a:lnSpc>
                          <a:spcPct val="8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pitchFamily="34" charset="0"/>
                          <a:cs typeface="Arial" pitchFamily="34" charset="0"/>
                        </a:rPr>
                        <a:t>14 лет</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Tx/>
                        <a:buSzTx/>
                        <a:buFontTx/>
                        <a:buNone/>
                        <a:tabLst/>
                      </a:pPr>
                      <a:endParaRPr kumimoji="0" lang="ru-RU" sz="20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Tx/>
                        <a:buSzTx/>
                        <a:buFontTx/>
                        <a:buNone/>
                        <a:tabLst/>
                      </a:pPr>
                      <a:endParaRPr kumimoji="0" lang="ru-RU" sz="20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pitchFamily="34" charset="0"/>
                          <a:cs typeface="Arial" pitchFamily="34" charset="0"/>
                        </a:rPr>
                        <a:t>АДС-М</a:t>
                      </a:r>
                      <a:r>
                        <a:rPr kumimoji="0" lang="ru-RU" sz="2000" b="0" i="0" u="none" strike="noStrike" cap="none" normalizeH="0" baseline="0" smtClean="0">
                          <a:ln>
                            <a:noFill/>
                          </a:ln>
                          <a:solidFill>
                            <a:schemeClr val="tx1"/>
                          </a:solidFill>
                          <a:effectLst/>
                          <a:latin typeface="Arial" pitchFamily="34" charset="0"/>
                          <a:cs typeface="Arial" pitchFamily="34" charset="0"/>
                        </a:rPr>
                        <a:t>*</a:t>
                      </a:r>
                      <a:r>
                        <a:rPr kumimoji="0" lang="en-US" sz="2000" b="0" i="0" u="none" strike="noStrike" cap="none" normalizeH="0" baseline="0" smtClean="0">
                          <a:ln>
                            <a:noFill/>
                          </a:ln>
                          <a:solidFill>
                            <a:schemeClr val="tx1"/>
                          </a:solidFill>
                          <a:effectLst/>
                          <a:latin typeface="Arial" pitchFamily="34" charset="0"/>
                          <a:cs typeface="Arial" pitchFamily="34" charset="0"/>
                        </a:rPr>
                        <a:t>*</a:t>
                      </a:r>
                      <a:endParaRPr kumimoji="0" lang="ru-RU" sz="20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Tx/>
                        <a:buSzTx/>
                        <a:buFontTx/>
                        <a:buNone/>
                        <a:tabLst/>
                      </a:pPr>
                      <a:r>
                        <a:rPr kumimoji="0" lang="ru-RU" sz="2000" b="0" i="0" u="none" strike="noStrike" cap="none" normalizeH="0" baseline="0" smtClean="0">
                          <a:ln>
                            <a:noFill/>
                          </a:ln>
                          <a:solidFill>
                            <a:schemeClr val="tx1"/>
                          </a:solidFill>
                          <a:effectLst/>
                          <a:latin typeface="Arial" pitchFamily="34" charset="0"/>
                          <a:cs typeface="Arial" pitchFamily="34" charset="0"/>
                        </a:rPr>
                        <a:t>ОПВ</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Tx/>
                        <a:buSzTx/>
                        <a:buFontTx/>
                        <a:buNone/>
                        <a:tabLst/>
                      </a:pPr>
                      <a:endParaRPr kumimoji="0" lang="ru-RU" sz="20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Tx/>
                        <a:buSzTx/>
                        <a:buFontTx/>
                        <a:buNone/>
                        <a:tabLst/>
                      </a:pPr>
                      <a:endParaRPr kumimoji="0" lang="ru-RU" sz="20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5412" name="Rectangle 108"/>
          <p:cNvSpPr>
            <a:spLocks noGrp="1" noChangeArrowheads="1"/>
          </p:cNvSpPr>
          <p:nvPr>
            <p:ph type="title"/>
          </p:nvPr>
        </p:nvSpPr>
        <p:spPr>
          <a:xfrm>
            <a:off x="468313" y="0"/>
            <a:ext cx="8229600" cy="765175"/>
          </a:xfrm>
          <a:noFill/>
        </p:spPr>
        <p:txBody>
          <a:bodyPr/>
          <a:lstStyle/>
          <a:p>
            <a:pPr eaLnBrk="1" hangingPunct="1"/>
            <a:r>
              <a:rPr lang="ru-RU" sz="2400" b="1" smtClean="0"/>
              <a:t>Календарь прививок России </a:t>
            </a:r>
            <a:br>
              <a:rPr lang="ru-RU" sz="2400" b="1" smtClean="0"/>
            </a:br>
            <a:r>
              <a:rPr lang="ru-RU" sz="2400" b="1" smtClean="0"/>
              <a:t>приказ МЗ РФ №51н от 31 января 2011г.</a:t>
            </a:r>
          </a:p>
        </p:txBody>
      </p:sp>
      <p:sp>
        <p:nvSpPr>
          <p:cNvPr id="55413" name="Text Box 109"/>
          <p:cNvSpPr txBox="1">
            <a:spLocks noChangeArrowheads="1"/>
          </p:cNvSpPr>
          <p:nvPr/>
        </p:nvSpPr>
        <p:spPr bwMode="auto">
          <a:xfrm>
            <a:off x="250825" y="5589588"/>
            <a:ext cx="8569325" cy="1190625"/>
          </a:xfrm>
          <a:prstGeom prst="rect">
            <a:avLst/>
          </a:prstGeom>
          <a:noFill/>
          <a:ln w="9525">
            <a:noFill/>
            <a:miter lim="800000"/>
            <a:headEnd/>
            <a:tailEnd/>
          </a:ln>
        </p:spPr>
        <p:txBody>
          <a:bodyPr>
            <a:spAutoFit/>
          </a:bodyPr>
          <a:lstStyle/>
          <a:p>
            <a:r>
              <a:rPr lang="ru-RU">
                <a:latin typeface="Times New Roman" pitchFamily="18" charset="0"/>
              </a:rPr>
              <a:t>*  Детям из контакта по схеме 0-1-2-12,  прививки проводят всем ранее не привитым до 55 лет     **    далее каждые 10 лет</a:t>
            </a:r>
          </a:p>
          <a:p>
            <a:r>
              <a:rPr lang="ru-RU">
                <a:latin typeface="Times New Roman" pitchFamily="18" charset="0"/>
              </a:rPr>
              <a:t>** * против кори прививают взрослых до 35 лет, против краснухи до 25</a:t>
            </a:r>
          </a:p>
          <a:p>
            <a:r>
              <a:rPr lang="ru-RU" b="1">
                <a:latin typeface="Times New Roman" pitchFamily="18" charset="0"/>
              </a:rPr>
              <a:t>*</a:t>
            </a:r>
            <a:r>
              <a:rPr lang="ru-RU" b="1" baseline="30000">
                <a:latin typeface="Times New Roman" pitchFamily="18" charset="0"/>
              </a:rPr>
              <a:t>1 </a:t>
            </a:r>
            <a:r>
              <a:rPr lang="ru-RU">
                <a:latin typeface="Times New Roman" pitchFamily="18" charset="0"/>
              </a:rPr>
              <a:t>ежегодно для групп риска, школьников и лиц старше 55 лет</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68313" y="260350"/>
            <a:ext cx="8229600" cy="647700"/>
          </a:xfrm>
        </p:spPr>
        <p:txBody>
          <a:bodyPr/>
          <a:lstStyle/>
          <a:p>
            <a:pPr eaLnBrk="1" hangingPunct="1"/>
            <a:r>
              <a:rPr lang="ru-RU" sz="3200" smtClean="0"/>
              <a:t>Прививки против гриппа (Календарь прививок - приказ 51/Н от 31.01.2011)</a:t>
            </a:r>
          </a:p>
        </p:txBody>
      </p:sp>
      <p:sp>
        <p:nvSpPr>
          <p:cNvPr id="56323" name="Rectangle 3"/>
          <p:cNvSpPr>
            <a:spLocks noGrp="1" noChangeArrowheads="1"/>
          </p:cNvSpPr>
          <p:nvPr>
            <p:ph type="body" idx="1"/>
          </p:nvPr>
        </p:nvSpPr>
        <p:spPr>
          <a:xfrm>
            <a:off x="468313" y="1341438"/>
            <a:ext cx="8229600" cy="5029200"/>
          </a:xfrm>
        </p:spPr>
        <p:txBody>
          <a:bodyPr/>
          <a:lstStyle/>
          <a:p>
            <a:pPr algn="ctr" eaLnBrk="1" hangingPunct="1">
              <a:lnSpc>
                <a:spcPct val="80000"/>
              </a:lnSpc>
            </a:pPr>
            <a:r>
              <a:rPr lang="ru-RU" sz="2800" smtClean="0"/>
              <a:t>Дети с 6 месяцев,   учащиеся 1-11    классов; студенты  высших профессиональных и  средних  профессиональных    учебных заведений;  взрослые, работающие по отдельным        профессиям и  должностям          (работники  медицинских и образовательных     учреждений, транспорта, коммунальной сферы и др.); взрослые  старше 60 лет </a:t>
            </a:r>
          </a:p>
          <a:p>
            <a:pPr algn="ctr" eaLnBrk="1" hangingPunct="1">
              <a:lnSpc>
                <a:spcPct val="80000"/>
              </a:lnSpc>
            </a:pPr>
            <a:r>
              <a:rPr lang="ru-RU" sz="2800" b="1" smtClean="0"/>
              <a:t>При проведении иммунизации</a:t>
            </a:r>
            <a:r>
              <a:rPr lang="ru-RU" sz="2800" smtClean="0"/>
              <a:t> </a:t>
            </a:r>
            <a:r>
              <a:rPr lang="ru-RU" sz="2800" b="1" smtClean="0"/>
              <a:t>против гриппа детей с 6 месячного возраста и учащихся 1-11 классов школ используются вакцины без ртутьсодержащих консервантов</a:t>
            </a:r>
            <a:r>
              <a:rPr lang="ru-RU" sz="2800" smtClean="0"/>
              <a:t> </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457200" y="274638"/>
            <a:ext cx="8229600" cy="633412"/>
          </a:xfrm>
        </p:spPr>
        <p:txBody>
          <a:bodyPr/>
          <a:lstStyle/>
          <a:p>
            <a:pPr eaLnBrk="1" hangingPunct="1"/>
            <a:r>
              <a:rPr lang="ru-RU" sz="3200" smtClean="0"/>
              <a:t>Кому нужна вакцинация против гриппа (</a:t>
            </a:r>
            <a:r>
              <a:rPr lang="en-US" sz="3200" smtClean="0"/>
              <a:t>CDC</a:t>
            </a:r>
            <a:r>
              <a:rPr lang="ru-RU" sz="3200" smtClean="0"/>
              <a:t>, 2012)</a:t>
            </a:r>
          </a:p>
        </p:txBody>
      </p:sp>
      <p:sp>
        <p:nvSpPr>
          <p:cNvPr id="57347" name="Rectangle 3"/>
          <p:cNvSpPr>
            <a:spLocks noGrp="1" noChangeArrowheads="1"/>
          </p:cNvSpPr>
          <p:nvPr>
            <p:ph type="body" idx="1"/>
          </p:nvPr>
        </p:nvSpPr>
        <p:spPr>
          <a:xfrm>
            <a:off x="250825" y="1125538"/>
            <a:ext cx="8893175" cy="5732462"/>
          </a:xfrm>
        </p:spPr>
        <p:txBody>
          <a:bodyPr/>
          <a:lstStyle/>
          <a:p>
            <a:pPr eaLnBrk="1" hangingPunct="1">
              <a:lnSpc>
                <a:spcPct val="80000"/>
              </a:lnSpc>
            </a:pPr>
            <a:r>
              <a:rPr lang="ru-RU" sz="2000" smtClean="0"/>
              <a:t>Дети до 5 лет (особенно с 6  мес. до 2-х лет)</a:t>
            </a:r>
          </a:p>
          <a:p>
            <a:pPr eaLnBrk="1" hangingPunct="1">
              <a:lnSpc>
                <a:spcPct val="80000"/>
              </a:lnSpc>
            </a:pPr>
            <a:r>
              <a:rPr lang="ru-RU" sz="2000" smtClean="0"/>
              <a:t>Взрослые 65 лет и старше </a:t>
            </a:r>
          </a:p>
          <a:p>
            <a:pPr eaLnBrk="1" hangingPunct="1">
              <a:lnSpc>
                <a:spcPct val="80000"/>
              </a:lnSpc>
            </a:pPr>
            <a:r>
              <a:rPr lang="ru-RU" sz="2000" smtClean="0"/>
              <a:t>Беременные женщины</a:t>
            </a:r>
          </a:p>
          <a:p>
            <a:pPr eaLnBrk="1" hangingPunct="1">
              <a:lnSpc>
                <a:spcPct val="80000"/>
              </a:lnSpc>
            </a:pPr>
            <a:r>
              <a:rPr lang="ru-RU" sz="2000" smtClean="0"/>
              <a:t>Люди с хроническими заболеваниями </a:t>
            </a:r>
          </a:p>
          <a:p>
            <a:pPr eaLnBrk="1" hangingPunct="1">
              <a:lnSpc>
                <a:spcPct val="80000"/>
              </a:lnSpc>
            </a:pPr>
            <a:r>
              <a:rPr lang="ru-RU" sz="2000" smtClean="0"/>
              <a:t>Астма, ХОБЛ, ХВЗЛ</a:t>
            </a:r>
          </a:p>
          <a:p>
            <a:pPr eaLnBrk="1" hangingPunct="1">
              <a:lnSpc>
                <a:spcPct val="80000"/>
              </a:lnSpc>
            </a:pPr>
            <a:r>
              <a:rPr lang="ru-RU" sz="2000" smtClean="0"/>
              <a:t>неврологические состояния (поражение головного, спинного мозга, периферической нс, церебральные параличи, эпилепсия, мышечные поражения)</a:t>
            </a:r>
          </a:p>
          <a:p>
            <a:pPr eaLnBrk="1" hangingPunct="1">
              <a:lnSpc>
                <a:spcPct val="80000"/>
              </a:lnSpc>
            </a:pPr>
            <a:r>
              <a:rPr lang="ru-RU" sz="2000" smtClean="0"/>
              <a:t>АИЗ</a:t>
            </a:r>
          </a:p>
          <a:p>
            <a:pPr eaLnBrk="1" hangingPunct="1">
              <a:lnSpc>
                <a:spcPct val="80000"/>
              </a:lnSpc>
            </a:pPr>
            <a:r>
              <a:rPr lang="ru-RU" sz="2000" smtClean="0"/>
              <a:t>Болезни сердца, ВПС, ССН </a:t>
            </a:r>
          </a:p>
          <a:p>
            <a:pPr eaLnBrk="1" hangingPunct="1">
              <a:lnSpc>
                <a:spcPct val="80000"/>
              </a:lnSpc>
            </a:pPr>
            <a:r>
              <a:rPr lang="ru-RU" sz="2000" smtClean="0"/>
              <a:t>Болезни крови </a:t>
            </a:r>
          </a:p>
          <a:p>
            <a:pPr eaLnBrk="1" hangingPunct="1">
              <a:lnSpc>
                <a:spcPct val="80000"/>
              </a:lnSpc>
            </a:pPr>
            <a:r>
              <a:rPr lang="ru-RU" sz="2000" smtClean="0"/>
              <a:t>Эндокринная патология ( особенно диабет) </a:t>
            </a:r>
          </a:p>
          <a:p>
            <a:pPr eaLnBrk="1" hangingPunct="1">
              <a:lnSpc>
                <a:spcPct val="80000"/>
              </a:lnSpc>
            </a:pPr>
            <a:r>
              <a:rPr lang="ru-RU" sz="2000" smtClean="0"/>
              <a:t>Болезни почек </a:t>
            </a:r>
          </a:p>
          <a:p>
            <a:pPr eaLnBrk="1" hangingPunct="1">
              <a:lnSpc>
                <a:spcPct val="80000"/>
              </a:lnSpc>
            </a:pPr>
            <a:r>
              <a:rPr lang="ru-RU" sz="2000" smtClean="0"/>
              <a:t>Болезни печени </a:t>
            </a:r>
          </a:p>
          <a:p>
            <a:pPr eaLnBrk="1" hangingPunct="1">
              <a:lnSpc>
                <a:spcPct val="80000"/>
              </a:lnSpc>
            </a:pPr>
            <a:r>
              <a:rPr lang="ru-RU" sz="2000" smtClean="0"/>
              <a:t>Метаболические и митохондриальные болезни </a:t>
            </a:r>
          </a:p>
          <a:p>
            <a:pPr eaLnBrk="1" hangingPunct="1">
              <a:lnSpc>
                <a:spcPct val="80000"/>
              </a:lnSpc>
            </a:pPr>
            <a:r>
              <a:rPr lang="ru-RU" sz="2000" smtClean="0"/>
              <a:t>Иммуносупрессия в результате болезни или терапии (ВИЧ, онкологические заболевания, длительная стероидная терапия) </a:t>
            </a:r>
          </a:p>
          <a:p>
            <a:pPr eaLnBrk="1" hangingPunct="1">
              <a:lnSpc>
                <a:spcPct val="80000"/>
              </a:lnSpc>
            </a:pPr>
            <a:r>
              <a:rPr lang="ru-RU" sz="2000" smtClean="0"/>
              <a:t>Лица младше 19 лет на длительной аспиринотерапии </a:t>
            </a:r>
          </a:p>
          <a:p>
            <a:pPr eaLnBrk="1" hangingPunct="1">
              <a:lnSpc>
                <a:spcPct val="80000"/>
              </a:lnSpc>
            </a:pPr>
            <a:r>
              <a:rPr lang="ru-RU" sz="2000" smtClean="0"/>
              <a:t>Лица с избыточным весом</a:t>
            </a:r>
          </a:p>
          <a:p>
            <a:pPr eaLnBrk="1" hangingPunct="1">
              <a:lnSpc>
                <a:spcPct val="80000"/>
              </a:lnSpc>
            </a:pPr>
            <a:endParaRPr lang="ru-RU" sz="2000" smtClean="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eaLnBrk="1" hangingPunct="1"/>
            <a:r>
              <a:rPr lang="ru-RU" sz="3200" smtClean="0"/>
              <a:t>Другие группы, которым нужна прививка против гриппа</a:t>
            </a:r>
          </a:p>
        </p:txBody>
      </p:sp>
      <p:sp>
        <p:nvSpPr>
          <p:cNvPr id="58371" name="Rectangle 3"/>
          <p:cNvSpPr>
            <a:spLocks noGrp="1" noChangeArrowheads="1"/>
          </p:cNvSpPr>
          <p:nvPr>
            <p:ph type="body" idx="1"/>
          </p:nvPr>
        </p:nvSpPr>
        <p:spPr>
          <a:xfrm>
            <a:off x="0" y="1600200"/>
            <a:ext cx="8316913" cy="5257800"/>
          </a:xfrm>
        </p:spPr>
        <p:txBody>
          <a:bodyPr/>
          <a:lstStyle/>
          <a:p>
            <a:pPr eaLnBrk="1" hangingPunct="1"/>
            <a:r>
              <a:rPr lang="ru-RU" smtClean="0"/>
              <a:t>Работающие и живущие  в социальных учреждениях для детей и взрослых</a:t>
            </a:r>
          </a:p>
          <a:p>
            <a:pPr eaLnBrk="1" hangingPunct="1"/>
            <a:r>
              <a:rPr lang="ru-RU" smtClean="0"/>
              <a:t>Живущие или ухаживающие за лицами групп риска:  медицинские работники, семейное окружение </a:t>
            </a:r>
          </a:p>
          <a:p>
            <a:pPr eaLnBrk="1" hangingPunct="1"/>
            <a:r>
              <a:rPr lang="ru-RU" smtClean="0"/>
              <a:t>Семейное окружение детей до 6 мес. возраста, особенно дети в возрасте до 5 лет</a:t>
            </a:r>
          </a:p>
          <a:p>
            <a:pPr eaLnBrk="1" hangingPunct="1"/>
            <a:r>
              <a:rPr lang="ru-RU" smtClean="0"/>
              <a:t>Путешественники </a:t>
            </a:r>
          </a:p>
          <a:p>
            <a:pPr eaLnBrk="1" hangingPunct="1"/>
            <a:endParaRPr lang="ru-RU" smtClean="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body" idx="1"/>
          </p:nvPr>
        </p:nvSpPr>
        <p:spPr>
          <a:xfrm>
            <a:off x="179388" y="1125538"/>
            <a:ext cx="8785225" cy="5543550"/>
          </a:xfrm>
        </p:spPr>
        <p:txBody>
          <a:bodyPr/>
          <a:lstStyle/>
          <a:p>
            <a:pPr eaLnBrk="1" hangingPunct="1">
              <a:lnSpc>
                <a:spcPct val="90000"/>
              </a:lnSpc>
            </a:pPr>
            <a:r>
              <a:rPr lang="ru-RU" sz="2400" smtClean="0"/>
              <a:t>Беременность – фактор риска тяжелых форм и летальности от гриппа при эпидемии и сезонном подъеме. Это связано с подавлением клеточного иммунитета во время беременности, изменением со стороны ССС и дыхательной системы.</a:t>
            </a:r>
          </a:p>
          <a:p>
            <a:pPr eaLnBrk="1" hangingPunct="1">
              <a:lnSpc>
                <a:spcPct val="90000"/>
              </a:lnSpc>
            </a:pPr>
            <a:r>
              <a:rPr lang="ru-RU" sz="2400" smtClean="0"/>
              <a:t> Смертность среди беременных в 1918 и в 1957 было очень высокой. в 1918, - 27% от числа заболевших (в Чикаго - 45% из числа госпитализированных) , в 1957 - 20% от числа заболевших. </a:t>
            </a:r>
          </a:p>
          <a:p>
            <a:pPr eaLnBrk="1" hangingPunct="1">
              <a:lnSpc>
                <a:spcPct val="90000"/>
              </a:lnSpc>
            </a:pPr>
            <a:r>
              <a:rPr lang="ru-RU" sz="2400" smtClean="0"/>
              <a:t>У 50% заболевших на ранних сроках беременности отмечался аборт.</a:t>
            </a:r>
          </a:p>
          <a:p>
            <a:pPr eaLnBrk="1" hangingPunct="1">
              <a:lnSpc>
                <a:spcPct val="90000"/>
              </a:lnSpc>
            </a:pPr>
            <a:r>
              <a:rPr lang="ru-RU" sz="2400" smtClean="0"/>
              <a:t>При обычном сезонном гриппе заболеваемость беременных в  2 раза чаще, риск осложнений достоверно выше,  госпитализация чаще в 5 раз,. </a:t>
            </a:r>
          </a:p>
        </p:txBody>
      </p:sp>
      <p:sp>
        <p:nvSpPr>
          <p:cNvPr id="59395" name="Rectangle 3"/>
          <p:cNvSpPr>
            <a:spLocks noGrp="1" noChangeArrowheads="1"/>
          </p:cNvSpPr>
          <p:nvPr>
            <p:ph type="title"/>
          </p:nvPr>
        </p:nvSpPr>
        <p:spPr>
          <a:xfrm>
            <a:off x="0" y="188913"/>
            <a:ext cx="8893175" cy="936625"/>
          </a:xfrm>
        </p:spPr>
        <p:txBody>
          <a:bodyPr/>
          <a:lstStyle/>
          <a:p>
            <a:pPr eaLnBrk="1" hangingPunct="1"/>
            <a:r>
              <a:rPr lang="ru-RU" smtClean="0">
                <a:solidFill>
                  <a:schemeClr val="accent2"/>
                </a:solidFill>
                <a:latin typeface="Palatino Linotype" pitchFamily="18" charset="0"/>
              </a:rPr>
              <a:t>Зачем беременные?</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body" idx="1"/>
          </p:nvPr>
        </p:nvSpPr>
        <p:spPr>
          <a:xfrm>
            <a:off x="395288" y="188913"/>
            <a:ext cx="8497887" cy="6669087"/>
          </a:xfrm>
        </p:spPr>
        <p:txBody>
          <a:bodyPr/>
          <a:lstStyle/>
          <a:p>
            <a:pPr algn="ctr" eaLnBrk="1" hangingPunct="1">
              <a:lnSpc>
                <a:spcPct val="90000"/>
              </a:lnSpc>
            </a:pPr>
            <a:r>
              <a:rPr lang="ru-RU" sz="2800" b="1" smtClean="0"/>
              <a:t>Виремия и трансплацентарная трансмиссия бывает редко, но возможна.</a:t>
            </a:r>
          </a:p>
          <a:p>
            <a:pPr algn="ctr" eaLnBrk="1" hangingPunct="1">
              <a:lnSpc>
                <a:spcPct val="90000"/>
              </a:lnSpc>
              <a:buFontTx/>
              <a:buNone/>
            </a:pPr>
            <a:endParaRPr lang="ru-RU" sz="2800" b="1" smtClean="0"/>
          </a:p>
          <a:p>
            <a:pPr eaLnBrk="1" hangingPunct="1">
              <a:lnSpc>
                <a:spcPct val="90000"/>
              </a:lnSpc>
            </a:pPr>
            <a:r>
              <a:rPr lang="ru-RU" sz="2400" smtClean="0"/>
              <a:t>В </a:t>
            </a:r>
            <a:r>
              <a:rPr lang="ru-RU" sz="2800" smtClean="0"/>
              <a:t>1957 во время эпидемии отмечены преждевременные роды, рождение детей с поражением ЦНС и другими врожденными уродствами, чаще, чем у не болевших. </a:t>
            </a:r>
          </a:p>
          <a:p>
            <a:pPr eaLnBrk="1" hangingPunct="1">
              <a:lnSpc>
                <a:spcPct val="90000"/>
              </a:lnSpc>
              <a:buFontTx/>
              <a:buNone/>
            </a:pPr>
            <a:endParaRPr lang="ru-RU" sz="2800" smtClean="0"/>
          </a:p>
          <a:p>
            <a:pPr eaLnBrk="1" hangingPunct="1">
              <a:lnSpc>
                <a:spcPct val="90000"/>
              </a:lnSpc>
            </a:pPr>
            <a:r>
              <a:rPr lang="ru-RU" sz="2800" smtClean="0"/>
              <a:t>Исследование проведенное вне пандемии показало увеличение поражения ЦНС у детей, чьи матери болели гриппом на ранних сроках(относительный риск =1.4; 95%), Риск был меньше у женщин лечившихся противовирусными препаратами и фолиевой кислотой.</a:t>
            </a:r>
          </a:p>
          <a:p>
            <a:pPr eaLnBrk="1" hangingPunct="1">
              <a:lnSpc>
                <a:spcPct val="90000"/>
              </a:lnSpc>
              <a:buFontTx/>
              <a:buNone/>
            </a:pPr>
            <a:r>
              <a:rPr lang="ru-RU" sz="2800" smtClean="0"/>
              <a:t> </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pPr eaLnBrk="1" hangingPunct="1"/>
            <a:r>
              <a:rPr lang="ru-RU" smtClean="0"/>
              <a:t>ВОЗ</a:t>
            </a:r>
          </a:p>
        </p:txBody>
      </p:sp>
      <p:pic>
        <p:nvPicPr>
          <p:cNvPr id="61443" name="Picture 3"/>
          <p:cNvPicPr>
            <a:picLocks noChangeAspect="1" noChangeArrowheads="1"/>
          </p:cNvPicPr>
          <p:nvPr>
            <p:ph type="body" idx="1"/>
          </p:nvPr>
        </p:nvPicPr>
        <p:blipFill>
          <a:blip r:embed="rId3" cstate="print"/>
          <a:srcRect/>
          <a:stretch>
            <a:fillRect/>
          </a:stretch>
        </p:blipFill>
        <p:spPr>
          <a:xfrm>
            <a:off x="827088" y="2205038"/>
            <a:ext cx="7561262" cy="2492375"/>
          </a:xfrm>
          <a:noFill/>
        </p:spPr>
      </p:pic>
      <p:pic>
        <p:nvPicPr>
          <p:cNvPr id="61444" name="Picture 4"/>
          <p:cNvPicPr>
            <a:picLocks noChangeAspect="1" noChangeArrowheads="1"/>
          </p:cNvPicPr>
          <p:nvPr/>
        </p:nvPicPr>
        <p:blipFill>
          <a:blip r:embed="rId4" cstate="print"/>
          <a:srcRect/>
          <a:stretch>
            <a:fillRect/>
          </a:stretch>
        </p:blipFill>
        <p:spPr bwMode="auto">
          <a:xfrm>
            <a:off x="2124075" y="1628775"/>
            <a:ext cx="5021263" cy="317500"/>
          </a:xfrm>
          <a:prstGeom prst="rect">
            <a:avLst/>
          </a:prstGeom>
          <a:noFill/>
          <a:ln w="9525">
            <a:noFill/>
            <a:miter lim="800000"/>
            <a:headEnd/>
            <a:tailEnd/>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179388" y="260350"/>
            <a:ext cx="8856662" cy="647700"/>
          </a:xfrm>
        </p:spPr>
        <p:txBody>
          <a:bodyPr/>
          <a:lstStyle/>
          <a:p>
            <a:pPr eaLnBrk="1" hangingPunct="1"/>
            <a:r>
              <a:rPr lang="ru-RU" sz="4000" smtClean="0">
                <a:latin typeface="Comic Sans MS" pitchFamily="66" charset="0"/>
              </a:rPr>
              <a:t>Почему прививают школьников?</a:t>
            </a:r>
            <a:r>
              <a:rPr lang="ru-RU" sz="4000" smtClean="0"/>
              <a:t> </a:t>
            </a:r>
          </a:p>
        </p:txBody>
      </p:sp>
      <p:sp>
        <p:nvSpPr>
          <p:cNvPr id="62467" name="Rectangle 3"/>
          <p:cNvSpPr>
            <a:spLocks noGrp="1" noChangeArrowheads="1"/>
          </p:cNvSpPr>
          <p:nvPr>
            <p:ph type="body" idx="1"/>
          </p:nvPr>
        </p:nvSpPr>
        <p:spPr>
          <a:xfrm>
            <a:off x="179388" y="1268413"/>
            <a:ext cx="8964612" cy="4392612"/>
          </a:xfrm>
        </p:spPr>
        <p:txBody>
          <a:bodyPr/>
          <a:lstStyle/>
          <a:p>
            <a:pPr eaLnBrk="1" hangingPunct="1">
              <a:lnSpc>
                <a:spcPct val="90000"/>
              </a:lnSpc>
            </a:pPr>
            <a:r>
              <a:rPr lang="ru-RU" sz="2400" smtClean="0">
                <a:solidFill>
                  <a:srgbClr val="A50021"/>
                </a:solidFill>
                <a:latin typeface="Comic Sans MS" pitchFamily="66" charset="0"/>
              </a:rPr>
              <a:t>Опыт США (г. Текумез, население 17400, привито инактивированной вакциной  86% школьников и 89% служащих школ, в результате заболеваемость непривитого населения снизилась в 2 раза, заболеваемость в семьях привитых детей снизилась на 42%</a:t>
            </a:r>
            <a:r>
              <a:rPr lang="en-US" sz="2400" smtClean="0">
                <a:latin typeface="Comic Sans MS" pitchFamily="66" charset="0"/>
              </a:rPr>
              <a:t> </a:t>
            </a:r>
          </a:p>
          <a:p>
            <a:pPr eaLnBrk="1" hangingPunct="1">
              <a:lnSpc>
                <a:spcPct val="90000"/>
              </a:lnSpc>
              <a:buFontTx/>
              <a:buNone/>
            </a:pPr>
            <a:r>
              <a:rPr lang="en-US" sz="1800" smtClean="0">
                <a:latin typeface="Comic Sans MS" pitchFamily="66" charset="0"/>
              </a:rPr>
              <a:t>(Monto A., Davtnport F., Napier J., et al. J.Infect.Dis.1970,122.16-25)</a:t>
            </a:r>
            <a:endParaRPr lang="ru-RU" sz="1800" smtClean="0">
              <a:latin typeface="Comic Sans MS" pitchFamily="66" charset="0"/>
            </a:endParaRPr>
          </a:p>
          <a:p>
            <a:pPr eaLnBrk="1" hangingPunct="1">
              <a:lnSpc>
                <a:spcPct val="90000"/>
              </a:lnSpc>
              <a:buFontTx/>
              <a:buNone/>
            </a:pPr>
            <a:endParaRPr lang="ru-RU" sz="1800" smtClean="0">
              <a:latin typeface="Comic Sans MS" pitchFamily="66" charset="0"/>
            </a:endParaRPr>
          </a:p>
          <a:p>
            <a:pPr eaLnBrk="1" hangingPunct="1">
              <a:lnSpc>
                <a:spcPct val="90000"/>
              </a:lnSpc>
            </a:pPr>
            <a:r>
              <a:rPr lang="ru-RU" sz="2400" smtClean="0">
                <a:solidFill>
                  <a:schemeClr val="accent2"/>
                </a:solidFill>
                <a:latin typeface="Comic Sans MS" pitchFamily="66" charset="0"/>
              </a:rPr>
              <a:t>В Японии наблюдения 1962 -1998 гг показали, что иммунизация против гриппа школьников влияет на смертность от «гриппа и пневмонии» пожилых людей и детей от 1 года до 4 лет.</a:t>
            </a:r>
            <a:endParaRPr lang="en-US" sz="2400" smtClean="0">
              <a:solidFill>
                <a:schemeClr val="accent2"/>
              </a:solidFill>
              <a:latin typeface="Comic Sans MS" pitchFamily="66" charset="0"/>
            </a:endParaRPr>
          </a:p>
          <a:p>
            <a:pPr eaLnBrk="1" hangingPunct="1">
              <a:lnSpc>
                <a:spcPct val="90000"/>
              </a:lnSpc>
              <a:buFontTx/>
              <a:buNone/>
            </a:pPr>
            <a:r>
              <a:rPr lang="ru-RU" sz="1800" smtClean="0">
                <a:solidFill>
                  <a:schemeClr val="accent2"/>
                </a:solidFill>
                <a:latin typeface="Comic Sans MS" pitchFamily="66" charset="0"/>
              </a:rPr>
              <a:t>(</a:t>
            </a:r>
            <a:r>
              <a:rPr lang="en-US" sz="1800" smtClean="0">
                <a:latin typeface="Comic Sans MS" pitchFamily="66" charset="0"/>
              </a:rPr>
              <a:t>Sugaya N., Takeuchi Y.Clin.infect.Dis.,2005;41:939-947)</a:t>
            </a:r>
            <a:endParaRPr lang="ru-RU" sz="1800" smtClean="0">
              <a:latin typeface="Comic Sans MS" pitchFamily="66" charset="0"/>
            </a:endParaRPr>
          </a:p>
        </p:txBody>
      </p:sp>
      <p:sp>
        <p:nvSpPr>
          <p:cNvPr id="62468" name="Text Box 4"/>
          <p:cNvSpPr txBox="1">
            <a:spLocks noChangeArrowheads="1"/>
          </p:cNvSpPr>
          <p:nvPr/>
        </p:nvSpPr>
        <p:spPr bwMode="auto">
          <a:xfrm>
            <a:off x="395288" y="5805488"/>
            <a:ext cx="8555037" cy="822325"/>
          </a:xfrm>
          <a:prstGeom prst="rect">
            <a:avLst/>
          </a:prstGeom>
          <a:noFill/>
          <a:ln w="9525">
            <a:noFill/>
            <a:miter lim="800000"/>
            <a:headEnd/>
            <a:tailEnd/>
          </a:ln>
        </p:spPr>
        <p:txBody>
          <a:bodyPr wrap="none">
            <a:spAutoFit/>
          </a:bodyPr>
          <a:lstStyle/>
          <a:p>
            <a:pPr algn="ctr"/>
            <a:r>
              <a:rPr lang="ru-RU" sz="2400">
                <a:solidFill>
                  <a:srgbClr val="006600"/>
                </a:solidFill>
                <a:latin typeface="Times New Roman" pitchFamily="18" charset="0"/>
              </a:rPr>
              <a:t>Вакцинация 450 школьников спасает от летального исхода</a:t>
            </a:r>
          </a:p>
          <a:p>
            <a:pPr algn="ctr"/>
            <a:r>
              <a:rPr lang="ru-RU" sz="2400">
                <a:solidFill>
                  <a:srgbClr val="006600"/>
                </a:solidFill>
                <a:latin typeface="Times New Roman" pitchFamily="18" charset="0"/>
              </a:rPr>
              <a:t> от гриппа 1 взрослого (В.К. Таточенко Вакцинация, 2007, №2-3</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idx="4294967295"/>
          </p:nvPr>
        </p:nvSpPr>
        <p:spPr>
          <a:xfrm>
            <a:off x="468313" y="0"/>
            <a:ext cx="8229600" cy="260350"/>
          </a:xfrm>
        </p:spPr>
        <p:txBody>
          <a:bodyPr/>
          <a:lstStyle/>
          <a:p>
            <a:pPr eaLnBrk="1" hangingPunct="1"/>
            <a:r>
              <a:rPr lang="ru-RU" sz="1800" b="1" smtClean="0">
                <a:solidFill>
                  <a:srgbClr val="000099"/>
                </a:solidFill>
              </a:rPr>
              <a:t>ПРОТИВОГРИППОЗНЫЕ ВАКЦИНЫ</a:t>
            </a:r>
          </a:p>
        </p:txBody>
      </p:sp>
      <p:sp>
        <p:nvSpPr>
          <p:cNvPr id="63491" name="Rectangle 3"/>
          <p:cNvSpPr>
            <a:spLocks noGrp="1" noChangeArrowheads="1"/>
          </p:cNvSpPr>
          <p:nvPr>
            <p:ph type="body" idx="4294967295"/>
          </p:nvPr>
        </p:nvSpPr>
        <p:spPr>
          <a:xfrm>
            <a:off x="250825" y="260350"/>
            <a:ext cx="8642350" cy="6408738"/>
          </a:xfrm>
        </p:spPr>
        <p:txBody>
          <a:bodyPr/>
          <a:lstStyle/>
          <a:p>
            <a:pPr algn="ctr" eaLnBrk="1" hangingPunct="1">
              <a:lnSpc>
                <a:spcPct val="80000"/>
              </a:lnSpc>
              <a:buFontTx/>
              <a:buNone/>
            </a:pPr>
            <a:r>
              <a:rPr lang="ru-RU" sz="1800" b="1" i="1" smtClean="0">
                <a:solidFill>
                  <a:srgbClr val="000099"/>
                </a:solidFill>
              </a:rPr>
              <a:t>ЖИВЫЕ</a:t>
            </a:r>
          </a:p>
          <a:p>
            <a:pPr eaLnBrk="1" hangingPunct="1">
              <a:lnSpc>
                <a:spcPct val="80000"/>
              </a:lnSpc>
            </a:pPr>
            <a:r>
              <a:rPr lang="ru-RU" sz="1800" smtClean="0">
                <a:solidFill>
                  <a:srgbClr val="000099"/>
                </a:solidFill>
              </a:rPr>
              <a:t>Вакцина гриппозная аллантоисная живая сухая, интраназальная для детей 3-14 лет (Россия)</a:t>
            </a:r>
          </a:p>
          <a:p>
            <a:pPr eaLnBrk="1" hangingPunct="1">
              <a:lnSpc>
                <a:spcPct val="80000"/>
              </a:lnSpc>
            </a:pPr>
            <a:r>
              <a:rPr lang="ru-RU" sz="1800" smtClean="0">
                <a:solidFill>
                  <a:srgbClr val="000099"/>
                </a:solidFill>
              </a:rPr>
              <a:t>Вакцина гриппозная аллантоисная живая сухая, интраназальная для взрослых (Россия)</a:t>
            </a:r>
          </a:p>
          <a:p>
            <a:pPr algn="ctr" eaLnBrk="1" hangingPunct="1">
              <a:lnSpc>
                <a:spcPct val="80000"/>
              </a:lnSpc>
              <a:buFontTx/>
              <a:buNone/>
            </a:pPr>
            <a:r>
              <a:rPr lang="ru-RU" sz="1800" b="1" i="1" smtClean="0">
                <a:solidFill>
                  <a:srgbClr val="000099"/>
                </a:solidFill>
              </a:rPr>
              <a:t>ИНАКТИВИРОВАННЫЕ (ЦЕЛЬНОВИРИОННЫЕ)</a:t>
            </a:r>
          </a:p>
          <a:p>
            <a:pPr eaLnBrk="1" hangingPunct="1">
              <a:lnSpc>
                <a:spcPct val="80000"/>
              </a:lnSpc>
            </a:pPr>
            <a:r>
              <a:rPr lang="ru-RU" sz="1800" smtClean="0">
                <a:solidFill>
                  <a:srgbClr val="000099"/>
                </a:solidFill>
              </a:rPr>
              <a:t>Вакцина гриппозная инактивированная элюатно-центрифужная жидкая, суспензия для п/к и в/м введения (Россия) п/к с 18 лет, интраназально –с 7 лет 2-кратно</a:t>
            </a:r>
          </a:p>
          <a:p>
            <a:pPr eaLnBrk="1" hangingPunct="1">
              <a:lnSpc>
                <a:spcPct val="80000"/>
              </a:lnSpc>
            </a:pPr>
            <a:r>
              <a:rPr lang="ru-RU" sz="1800" smtClean="0">
                <a:solidFill>
                  <a:srgbClr val="000099"/>
                </a:solidFill>
              </a:rPr>
              <a:t>Грипповак – вакцина гриппозная инактивированная жидкая центрифужная А(</a:t>
            </a:r>
            <a:r>
              <a:rPr lang="en-US" sz="1800" smtClean="0">
                <a:solidFill>
                  <a:srgbClr val="000099"/>
                </a:solidFill>
              </a:rPr>
              <a:t>H1N1)</a:t>
            </a:r>
            <a:r>
              <a:rPr lang="ru-RU" sz="1800" smtClean="0">
                <a:solidFill>
                  <a:srgbClr val="000099"/>
                </a:solidFill>
              </a:rPr>
              <a:t>,</a:t>
            </a:r>
            <a:r>
              <a:rPr lang="en-US" sz="1800" smtClean="0">
                <a:solidFill>
                  <a:srgbClr val="000099"/>
                </a:solidFill>
              </a:rPr>
              <a:t> A(H3N2)</a:t>
            </a:r>
            <a:r>
              <a:rPr lang="ru-RU" sz="1800" smtClean="0">
                <a:solidFill>
                  <a:srgbClr val="000099"/>
                </a:solidFill>
              </a:rPr>
              <a:t> и</a:t>
            </a:r>
            <a:r>
              <a:rPr lang="en-US" sz="1800" smtClean="0">
                <a:solidFill>
                  <a:srgbClr val="000099"/>
                </a:solidFill>
              </a:rPr>
              <a:t> B</a:t>
            </a:r>
            <a:r>
              <a:rPr lang="ru-RU" sz="1800" smtClean="0">
                <a:solidFill>
                  <a:srgbClr val="000099"/>
                </a:solidFill>
              </a:rPr>
              <a:t> для подкожного и интраназального введения (Россия) с п/к с 18 лет, интраназально –с 7 лет 2-кратно</a:t>
            </a:r>
          </a:p>
          <a:p>
            <a:pPr algn="ctr" eaLnBrk="1" hangingPunct="1">
              <a:lnSpc>
                <a:spcPct val="80000"/>
              </a:lnSpc>
              <a:buFontTx/>
              <a:buNone/>
            </a:pPr>
            <a:r>
              <a:rPr lang="ru-RU" sz="1800" b="1" i="1" smtClean="0">
                <a:solidFill>
                  <a:srgbClr val="000099"/>
                </a:solidFill>
              </a:rPr>
              <a:t>СУБЪЕДИНИЧНЫЕ</a:t>
            </a:r>
          </a:p>
          <a:p>
            <a:pPr eaLnBrk="1" hangingPunct="1">
              <a:lnSpc>
                <a:spcPct val="80000"/>
              </a:lnSpc>
            </a:pPr>
            <a:r>
              <a:rPr lang="ru-RU" sz="1800" smtClean="0">
                <a:solidFill>
                  <a:srgbClr val="000099"/>
                </a:solidFill>
              </a:rPr>
              <a:t>Гриппол  (Россия) с 6 мес</a:t>
            </a:r>
          </a:p>
          <a:p>
            <a:pPr eaLnBrk="1" hangingPunct="1">
              <a:lnSpc>
                <a:spcPct val="80000"/>
              </a:lnSpc>
            </a:pPr>
            <a:r>
              <a:rPr lang="ru-RU" sz="1800" smtClean="0">
                <a:solidFill>
                  <a:srgbClr val="000099"/>
                </a:solidFill>
              </a:rPr>
              <a:t>Гриппол-плюс (Россия)</a:t>
            </a:r>
          </a:p>
          <a:p>
            <a:pPr eaLnBrk="1" hangingPunct="1">
              <a:lnSpc>
                <a:spcPct val="80000"/>
              </a:lnSpc>
            </a:pPr>
            <a:r>
              <a:rPr lang="ru-RU" sz="1800" smtClean="0">
                <a:solidFill>
                  <a:srgbClr val="000099"/>
                </a:solidFill>
              </a:rPr>
              <a:t>Инфлювак (Франция) с 6 мес</a:t>
            </a:r>
          </a:p>
          <a:p>
            <a:pPr eaLnBrk="1" hangingPunct="1">
              <a:lnSpc>
                <a:spcPct val="80000"/>
              </a:lnSpc>
            </a:pPr>
            <a:r>
              <a:rPr lang="ru-RU" sz="1800" smtClean="0">
                <a:solidFill>
                  <a:srgbClr val="000099"/>
                </a:solidFill>
              </a:rPr>
              <a:t>Агриппал  </a:t>
            </a:r>
            <a:r>
              <a:rPr lang="en-US" sz="1800" smtClean="0">
                <a:solidFill>
                  <a:srgbClr val="000099"/>
                </a:solidFill>
              </a:rPr>
              <a:t>S 1</a:t>
            </a:r>
            <a:r>
              <a:rPr lang="ru-RU" sz="1800" smtClean="0">
                <a:solidFill>
                  <a:srgbClr val="000099"/>
                </a:solidFill>
              </a:rPr>
              <a:t>(Италия</a:t>
            </a:r>
            <a:r>
              <a:rPr lang="en-US" sz="1800" smtClean="0">
                <a:solidFill>
                  <a:srgbClr val="000099"/>
                </a:solidFill>
              </a:rPr>
              <a:t>)</a:t>
            </a:r>
            <a:r>
              <a:rPr lang="ru-RU" sz="1800" smtClean="0">
                <a:solidFill>
                  <a:srgbClr val="000099"/>
                </a:solidFill>
              </a:rPr>
              <a:t> с 6 мес</a:t>
            </a:r>
          </a:p>
          <a:p>
            <a:pPr algn="ctr" eaLnBrk="1" hangingPunct="1">
              <a:lnSpc>
                <a:spcPct val="80000"/>
              </a:lnSpc>
              <a:buFontTx/>
              <a:buNone/>
            </a:pPr>
            <a:r>
              <a:rPr lang="ru-RU" sz="1800" b="1" i="1" smtClean="0">
                <a:solidFill>
                  <a:srgbClr val="000099"/>
                </a:solidFill>
              </a:rPr>
              <a:t>РАСЩЕПЛЕННЫЕ</a:t>
            </a:r>
          </a:p>
          <a:p>
            <a:pPr eaLnBrk="1" hangingPunct="1">
              <a:lnSpc>
                <a:spcPct val="80000"/>
              </a:lnSpc>
            </a:pPr>
            <a:r>
              <a:rPr lang="ru-RU" sz="1800" smtClean="0">
                <a:solidFill>
                  <a:srgbClr val="000099"/>
                </a:solidFill>
              </a:rPr>
              <a:t>Ваксигрипп (Франция) с 6 мес</a:t>
            </a:r>
          </a:p>
          <a:p>
            <a:pPr eaLnBrk="1" hangingPunct="1">
              <a:lnSpc>
                <a:spcPct val="80000"/>
              </a:lnSpc>
            </a:pPr>
            <a:r>
              <a:rPr lang="ru-RU" sz="1800" smtClean="0">
                <a:solidFill>
                  <a:srgbClr val="000099"/>
                </a:solidFill>
              </a:rPr>
              <a:t>Бегривак (Германия) с 6 мес</a:t>
            </a:r>
          </a:p>
          <a:p>
            <a:pPr eaLnBrk="1" hangingPunct="1">
              <a:lnSpc>
                <a:spcPct val="80000"/>
              </a:lnSpc>
            </a:pPr>
            <a:r>
              <a:rPr lang="ru-RU" sz="1800" smtClean="0">
                <a:solidFill>
                  <a:srgbClr val="000099"/>
                </a:solidFill>
              </a:rPr>
              <a:t>Флюарикс (Германия) с 6 мес</a:t>
            </a:r>
          </a:p>
          <a:p>
            <a:pPr algn="ctr" eaLnBrk="1" hangingPunct="1">
              <a:lnSpc>
                <a:spcPct val="80000"/>
              </a:lnSpc>
              <a:buFontTx/>
              <a:buNone/>
            </a:pPr>
            <a:r>
              <a:rPr lang="ru-RU" sz="1800" b="1" i="1" smtClean="0">
                <a:solidFill>
                  <a:srgbClr val="000099"/>
                </a:solidFill>
              </a:rPr>
              <a:t>ВИРОСОМАЛЬНЫЕ</a:t>
            </a:r>
          </a:p>
          <a:p>
            <a:pPr eaLnBrk="1" hangingPunct="1">
              <a:lnSpc>
                <a:spcPct val="80000"/>
              </a:lnSpc>
            </a:pPr>
            <a:r>
              <a:rPr lang="ru-RU" sz="1800" smtClean="0">
                <a:solidFill>
                  <a:srgbClr val="000099"/>
                </a:solidFill>
              </a:rPr>
              <a:t>Инфлексал</a:t>
            </a:r>
          </a:p>
          <a:p>
            <a:pPr eaLnBrk="1" hangingPunct="1">
              <a:lnSpc>
                <a:spcPct val="80000"/>
              </a:lnSpc>
            </a:pPr>
            <a:endParaRPr lang="ru-RU" sz="1800" smtClean="0">
              <a:solidFill>
                <a:srgbClr val="000099"/>
              </a:solidFill>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5" descr="PHIL Image 10072"/>
          <p:cNvPicPr>
            <a:picLocks noChangeAspect="1" noChangeArrowheads="1"/>
          </p:cNvPicPr>
          <p:nvPr>
            <p:ph type="body" idx="1"/>
          </p:nvPr>
        </p:nvPicPr>
        <p:blipFill>
          <a:blip r:embed="rId3" cstate="print">
            <a:lum contrast="-20000"/>
          </a:blip>
          <a:srcRect/>
          <a:stretch>
            <a:fillRect/>
          </a:stretch>
        </p:blipFill>
        <p:spPr>
          <a:xfrm>
            <a:off x="0" y="-242888"/>
            <a:ext cx="9144000" cy="7851776"/>
          </a:xfrm>
          <a:noFill/>
        </p:spPr>
      </p:pic>
      <p:sp>
        <p:nvSpPr>
          <p:cNvPr id="64515" name="Rectangle 3"/>
          <p:cNvSpPr>
            <a:spLocks noChangeArrowheads="1"/>
          </p:cNvSpPr>
          <p:nvPr/>
        </p:nvSpPr>
        <p:spPr bwMode="auto">
          <a:xfrm>
            <a:off x="468313" y="2205038"/>
            <a:ext cx="8229600" cy="3921125"/>
          </a:xfrm>
          <a:prstGeom prst="rect">
            <a:avLst/>
          </a:prstGeom>
          <a:noFill/>
          <a:ln w="9525">
            <a:noFill/>
            <a:miter lim="800000"/>
            <a:headEnd/>
            <a:tailEnd/>
          </a:ln>
        </p:spPr>
        <p:txBody>
          <a:bodyPr/>
          <a:lstStyle/>
          <a:p>
            <a:pPr marL="342900" indent="-342900">
              <a:spcBef>
                <a:spcPct val="20000"/>
              </a:spcBef>
              <a:buFontTx/>
              <a:buChar char="•"/>
            </a:pPr>
            <a:r>
              <a:rPr lang="ru-RU" sz="3200" b="1">
                <a:solidFill>
                  <a:schemeClr val="bg1"/>
                </a:solidFill>
              </a:rPr>
              <a:t> A/California/7/2009 (H1N1)pdm09-like virus; </a:t>
            </a:r>
          </a:p>
          <a:p>
            <a:pPr marL="342900" indent="-342900">
              <a:spcBef>
                <a:spcPct val="20000"/>
              </a:spcBef>
              <a:buFontTx/>
              <a:buChar char="•"/>
            </a:pPr>
            <a:r>
              <a:rPr lang="ru-RU" sz="3200" b="1">
                <a:solidFill>
                  <a:schemeClr val="bg1"/>
                </a:solidFill>
              </a:rPr>
              <a:t>A/Victoria/361/2011 (H3N2)-like virus;</a:t>
            </a:r>
          </a:p>
          <a:p>
            <a:pPr marL="342900" indent="-342900">
              <a:spcBef>
                <a:spcPct val="20000"/>
              </a:spcBef>
              <a:buFontTx/>
              <a:buChar char="•"/>
            </a:pPr>
            <a:r>
              <a:rPr lang="ru-RU" sz="3200" b="1">
                <a:solidFill>
                  <a:schemeClr val="bg1"/>
                </a:solidFill>
              </a:rPr>
              <a:t>B/Wisconsin/1/2010-like virus.</a:t>
            </a:r>
          </a:p>
          <a:p>
            <a:pPr marL="342900" indent="-342900">
              <a:spcBef>
                <a:spcPct val="20000"/>
              </a:spcBef>
              <a:buFontTx/>
              <a:buChar char="•"/>
            </a:pPr>
            <a:r>
              <a:rPr lang="ru-RU" sz="3200">
                <a:solidFill>
                  <a:schemeClr val="bg1"/>
                </a:solidFill>
              </a:rPr>
              <a:t>И в 4-х валентной + </a:t>
            </a:r>
            <a:r>
              <a:rPr lang="ru-RU" sz="3200" b="1">
                <a:solidFill>
                  <a:schemeClr val="bg1"/>
                </a:solidFill>
              </a:rPr>
              <a:t>B/Brisbane/60/2008-like virus</a:t>
            </a:r>
            <a:r>
              <a:rPr lang="ru-RU" sz="3200">
                <a:solidFill>
                  <a:schemeClr val="bg1"/>
                </a:solidFill>
              </a:rPr>
              <a:t> </a:t>
            </a:r>
          </a:p>
        </p:txBody>
      </p:sp>
      <p:sp>
        <p:nvSpPr>
          <p:cNvPr id="64516" name="Rectangle 4"/>
          <p:cNvSpPr>
            <a:spLocks noChangeArrowheads="1"/>
          </p:cNvSpPr>
          <p:nvPr/>
        </p:nvSpPr>
        <p:spPr bwMode="auto">
          <a:xfrm>
            <a:off x="755650" y="5949950"/>
            <a:ext cx="8064500" cy="641350"/>
          </a:xfrm>
          <a:prstGeom prst="rect">
            <a:avLst/>
          </a:prstGeom>
          <a:noFill/>
          <a:ln w="9525">
            <a:noFill/>
            <a:miter lim="800000"/>
            <a:headEnd/>
            <a:tailEnd/>
          </a:ln>
        </p:spPr>
        <p:txBody>
          <a:bodyPr>
            <a:spAutoFit/>
          </a:bodyPr>
          <a:lstStyle/>
          <a:p>
            <a:r>
              <a:rPr lang="en-US">
                <a:solidFill>
                  <a:schemeClr val="bg1"/>
                </a:solidFill>
              </a:rPr>
              <a:t>Recommended composition of influenza virus vaccines for use in the </a:t>
            </a:r>
          </a:p>
          <a:p>
            <a:r>
              <a:rPr lang="en-US">
                <a:solidFill>
                  <a:schemeClr val="bg1"/>
                </a:solidFill>
              </a:rPr>
              <a:t>northern hemisphere 2012-2013 influenza season </a:t>
            </a:r>
            <a:r>
              <a:rPr lang="ru-RU">
                <a:solidFill>
                  <a:schemeClr val="bg1"/>
                </a:solidFill>
              </a:rPr>
              <a:t>12 </a:t>
            </a:r>
            <a:r>
              <a:rPr lang="en-US">
                <a:solidFill>
                  <a:schemeClr val="bg1"/>
                </a:solidFill>
              </a:rPr>
              <a:t>Mart 2012 </a:t>
            </a:r>
            <a:endParaRPr lang="ru-RU">
              <a:solidFill>
                <a:schemeClr val="bg1"/>
              </a:solidFill>
            </a:endParaRPr>
          </a:p>
        </p:txBody>
      </p:sp>
      <p:sp>
        <p:nvSpPr>
          <p:cNvPr id="64517" name="Rectangle 5"/>
          <p:cNvSpPr>
            <a:spLocks noGrp="1" noChangeArrowheads="1"/>
          </p:cNvSpPr>
          <p:nvPr>
            <p:ph type="title"/>
          </p:nvPr>
        </p:nvSpPr>
        <p:spPr>
          <a:noFill/>
        </p:spPr>
        <p:txBody>
          <a:bodyPr/>
          <a:lstStyle/>
          <a:p>
            <a:pPr eaLnBrk="1" hangingPunct="1"/>
            <a:r>
              <a:rPr lang="ru-RU" sz="3600" smtClean="0">
                <a:solidFill>
                  <a:schemeClr val="bg1"/>
                </a:solidFill>
              </a:rPr>
              <a:t>Вирусы для вакцин 2012-2013гг, рекомендуемые ВОЗ </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idx="4294967295"/>
          </p:nvPr>
        </p:nvSpPr>
        <p:spPr>
          <a:xfrm>
            <a:off x="611188" y="333375"/>
            <a:ext cx="7772400" cy="720725"/>
          </a:xfrm>
        </p:spPr>
        <p:txBody>
          <a:bodyPr/>
          <a:lstStyle/>
          <a:p>
            <a:pPr eaLnBrk="1" hangingPunct="1"/>
            <a:r>
              <a:rPr lang="ru-RU" sz="4000" smtClean="0">
                <a:solidFill>
                  <a:schemeClr val="accent2"/>
                </a:solidFill>
                <a:latin typeface="Palatino Linotype" pitchFamily="18" charset="0"/>
              </a:rPr>
              <a:t>Живая или убитая вакцина?</a:t>
            </a:r>
          </a:p>
        </p:txBody>
      </p:sp>
      <p:graphicFrame>
        <p:nvGraphicFramePr>
          <p:cNvPr id="398339" name="Group 3"/>
          <p:cNvGraphicFramePr>
            <a:graphicFrameLocks noGrp="1"/>
          </p:cNvGraphicFramePr>
          <p:nvPr/>
        </p:nvGraphicFramePr>
        <p:xfrm>
          <a:off x="395288" y="1557338"/>
          <a:ext cx="8280400" cy="4895852"/>
        </p:xfrm>
        <a:graphic>
          <a:graphicData uri="http://schemas.openxmlformats.org/drawingml/2006/table">
            <a:tbl>
              <a:tblPr/>
              <a:tblGrid>
                <a:gridCol w="4032250"/>
                <a:gridCol w="1873250"/>
                <a:gridCol w="2374900"/>
              </a:tblGrid>
              <a:tr h="5826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chemeClr val="accent2"/>
                          </a:solidFill>
                          <a:effectLst/>
                          <a:latin typeface="Comic Sans MS" pitchFamily="66" charset="0"/>
                          <a:cs typeface="Arial" pitchFamily="34" charset="0"/>
                        </a:rPr>
                        <a:t>Фактор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chemeClr val="accent2"/>
                          </a:solidFill>
                          <a:effectLst/>
                          <a:latin typeface="Comic Sans MS" pitchFamily="66" charset="0"/>
                          <a:cs typeface="Arial" pitchFamily="34" charset="0"/>
                        </a:rPr>
                        <a:t>Живая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chemeClr val="accent2"/>
                          </a:solidFill>
                          <a:effectLst/>
                          <a:latin typeface="Comic Sans MS" pitchFamily="66" charset="0"/>
                          <a:cs typeface="Arial" pitchFamily="34" charset="0"/>
                        </a:rPr>
                        <a:t>Убитые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715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rgbClr val="A50021"/>
                          </a:solidFill>
                          <a:effectLst/>
                          <a:latin typeface="Comic Sans MS" pitchFamily="66" charset="0"/>
                          <a:cs typeface="Arial" pitchFamily="34" charset="0"/>
                        </a:rPr>
                        <a:t>Возраст вакцинируемых (здоровых)</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rgbClr val="A50021"/>
                          </a:solidFill>
                          <a:effectLst/>
                          <a:latin typeface="Comic Sans MS" pitchFamily="66" charset="0"/>
                          <a:cs typeface="Arial" pitchFamily="34" charset="0"/>
                        </a:rPr>
                        <a:t>2- 49 лет</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rgbClr val="A50021"/>
                          </a:solidFill>
                          <a:effectLst/>
                          <a:latin typeface="Comic Sans MS" pitchFamily="66" charset="0"/>
                          <a:cs typeface="Arial" pitchFamily="34" charset="0"/>
                        </a:rPr>
                        <a:t>6 мес.-2 года </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rgbClr val="A50021"/>
                          </a:solidFill>
                          <a:effectLst/>
                          <a:latin typeface="Comic Sans MS" pitchFamily="66" charset="0"/>
                          <a:cs typeface="Arial" pitchFamily="34" charset="0"/>
                        </a:rPr>
                        <a:t>старше 50 лет</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26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rgbClr val="A50021"/>
                          </a:solidFill>
                          <a:effectLst/>
                          <a:latin typeface="Comic Sans MS" pitchFamily="66" charset="0"/>
                          <a:cs typeface="Arial" pitchFamily="34" charset="0"/>
                        </a:rPr>
                        <a:t>Группы риска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rgbClr val="A50021"/>
                          </a:solidFill>
                          <a:effectLst/>
                          <a:latin typeface="Comic Sans MS" pitchFamily="66" charset="0"/>
                          <a:cs typeface="Arial" pitchFamily="34" charset="0"/>
                        </a:rPr>
                        <a:t>нет</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rgbClr val="A50021"/>
                          </a:solidFill>
                          <a:effectLst/>
                          <a:latin typeface="Comic Sans MS" pitchFamily="66" charset="0"/>
                          <a:cs typeface="Arial" pitchFamily="34" charset="0"/>
                        </a:rPr>
                        <a:t>да</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827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rgbClr val="A50021"/>
                          </a:solidFill>
                          <a:effectLst/>
                          <a:latin typeface="Comic Sans MS" pitchFamily="66" charset="0"/>
                          <a:cs typeface="Arial" pitchFamily="34" charset="0"/>
                        </a:rPr>
                        <a:t>Назначение членам семьи, где есть пациенты с иммуносупрессией</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rgbClr val="A50021"/>
                          </a:solidFill>
                          <a:effectLst/>
                          <a:latin typeface="Comic Sans MS" pitchFamily="66" charset="0"/>
                          <a:cs typeface="Arial" pitchFamily="34"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rgbClr val="A50021"/>
                          </a:solidFill>
                          <a:effectLst/>
                          <a:latin typeface="Comic Sans MS" pitchFamily="66" charset="0"/>
                          <a:cs typeface="Arial" pitchFamily="34" charset="0"/>
                        </a:rPr>
                        <a:t>да</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937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rgbClr val="A50021"/>
                          </a:solidFill>
                          <a:effectLst/>
                          <a:latin typeface="Comic Sans MS" pitchFamily="66" charset="0"/>
                          <a:cs typeface="Arial" pitchFamily="34" charset="0"/>
                        </a:rPr>
                        <a:t>Назначение членам семьи, где есть пациенты «групп риска»</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rgbClr val="A50021"/>
                          </a:solidFill>
                          <a:effectLst/>
                          <a:latin typeface="Comic Sans MS" pitchFamily="66" charset="0"/>
                          <a:cs typeface="Arial" pitchFamily="34" charset="0"/>
                        </a:rPr>
                        <a:t>да</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rgbClr val="A50021"/>
                          </a:solidFill>
                          <a:effectLst/>
                          <a:latin typeface="Comic Sans MS" pitchFamily="66" charset="0"/>
                          <a:cs typeface="Arial" pitchFamily="34" charset="0"/>
                        </a:rPr>
                        <a:t>да</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26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rgbClr val="A50021"/>
                          </a:solidFill>
                          <a:effectLst/>
                          <a:latin typeface="Comic Sans MS" pitchFamily="66" charset="0"/>
                          <a:cs typeface="Arial" pitchFamily="34" charset="0"/>
                        </a:rPr>
                        <a:t>Назначение беременным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rgbClr val="A50021"/>
                          </a:solidFill>
                          <a:effectLst/>
                          <a:latin typeface="Comic Sans MS" pitchFamily="66" charset="0"/>
                          <a:cs typeface="Arial" pitchFamily="34" charset="0"/>
                        </a:rPr>
                        <a:t>нет</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smtClean="0">
                          <a:ln>
                            <a:noFill/>
                          </a:ln>
                          <a:solidFill>
                            <a:srgbClr val="A50021"/>
                          </a:solidFill>
                          <a:effectLst/>
                          <a:latin typeface="Comic Sans MS" pitchFamily="66" charset="0"/>
                          <a:cs typeface="Arial" pitchFamily="34" charset="0"/>
                        </a:rPr>
                        <a:t>да</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idx="4294967295"/>
          </p:nvPr>
        </p:nvSpPr>
        <p:spPr>
          <a:xfrm>
            <a:off x="611188" y="188913"/>
            <a:ext cx="8134350" cy="792162"/>
          </a:xfrm>
        </p:spPr>
        <p:txBody>
          <a:bodyPr/>
          <a:lstStyle/>
          <a:p>
            <a:pPr eaLnBrk="1" hangingPunct="1"/>
            <a:r>
              <a:rPr lang="ru-RU" sz="4000" smtClean="0">
                <a:solidFill>
                  <a:srgbClr val="000099"/>
                </a:solidFill>
                <a:latin typeface="Palatino Linotype" pitchFamily="18" charset="0"/>
              </a:rPr>
              <a:t>Противопоказания к вакцинации живыми вакцинами</a:t>
            </a:r>
          </a:p>
        </p:txBody>
      </p:sp>
      <p:sp>
        <p:nvSpPr>
          <p:cNvPr id="66563" name="Rectangle 3"/>
          <p:cNvSpPr>
            <a:spLocks noGrp="1" noChangeArrowheads="1"/>
          </p:cNvSpPr>
          <p:nvPr>
            <p:ph type="body" idx="4294967295"/>
          </p:nvPr>
        </p:nvSpPr>
        <p:spPr>
          <a:xfrm>
            <a:off x="250825" y="1341438"/>
            <a:ext cx="8642350" cy="5516562"/>
          </a:xfrm>
        </p:spPr>
        <p:txBody>
          <a:bodyPr/>
          <a:lstStyle/>
          <a:p>
            <a:pPr eaLnBrk="1" hangingPunct="1">
              <a:lnSpc>
                <a:spcPct val="80000"/>
              </a:lnSpc>
              <a:buClr>
                <a:schemeClr val="tx1"/>
              </a:buClr>
            </a:pPr>
            <a:r>
              <a:rPr lang="ru-RU" sz="2000" smtClean="0">
                <a:latin typeface="Comic Sans MS" pitchFamily="66" charset="0"/>
              </a:rPr>
              <a:t>Анафилаксия к белкам куриного яйца</a:t>
            </a:r>
          </a:p>
          <a:p>
            <a:pPr eaLnBrk="1" hangingPunct="1">
              <a:lnSpc>
                <a:spcPct val="80000"/>
              </a:lnSpc>
              <a:buClr>
                <a:schemeClr val="tx1"/>
              </a:buClr>
            </a:pPr>
            <a:r>
              <a:rPr lang="ru-RU" sz="2000" smtClean="0">
                <a:latin typeface="Comic Sans MS" pitchFamily="66" charset="0"/>
              </a:rPr>
              <a:t>Аллергические реакции на введения любой гриппозной вакцины</a:t>
            </a:r>
          </a:p>
          <a:p>
            <a:pPr eaLnBrk="1" hangingPunct="1">
              <a:lnSpc>
                <a:spcPct val="80000"/>
              </a:lnSpc>
              <a:buClr>
                <a:schemeClr val="tx1"/>
              </a:buClr>
            </a:pPr>
            <a:r>
              <a:rPr lang="ru-RU" sz="2000" smtClean="0">
                <a:latin typeface="Comic Sans MS" pitchFamily="66" charset="0"/>
              </a:rPr>
              <a:t>Острые заболевания и обострения хронических </a:t>
            </a:r>
          </a:p>
          <a:p>
            <a:pPr eaLnBrk="1" hangingPunct="1">
              <a:lnSpc>
                <a:spcPct val="80000"/>
              </a:lnSpc>
              <a:buClr>
                <a:schemeClr val="tx1"/>
              </a:buClr>
            </a:pPr>
            <a:r>
              <a:rPr lang="ru-RU" sz="2000" smtClean="0">
                <a:latin typeface="Comic Sans MS" pitchFamily="66" charset="0"/>
              </a:rPr>
              <a:t>Возраст детей младше 2-х лет </a:t>
            </a:r>
            <a:r>
              <a:rPr lang="ru-RU" sz="2000" smtClean="0">
                <a:solidFill>
                  <a:srgbClr val="A50021"/>
                </a:solidFill>
                <a:latin typeface="Comic Sans MS" pitchFamily="66" charset="0"/>
              </a:rPr>
              <a:t>(и взрослые старше </a:t>
            </a:r>
            <a:r>
              <a:rPr lang="en-US" sz="2000" smtClean="0">
                <a:solidFill>
                  <a:srgbClr val="A50021"/>
                </a:solidFill>
                <a:latin typeface="Comic Sans MS" pitchFamily="66" charset="0"/>
              </a:rPr>
              <a:t> 50</a:t>
            </a:r>
            <a:r>
              <a:rPr lang="ru-RU" sz="2000" smtClean="0">
                <a:solidFill>
                  <a:srgbClr val="A50021"/>
                </a:solidFill>
                <a:latin typeface="Comic Sans MS" pitchFamily="66" charset="0"/>
              </a:rPr>
              <a:t> лет</a:t>
            </a:r>
            <a:r>
              <a:rPr lang="en-US" sz="2000" smtClean="0">
                <a:solidFill>
                  <a:srgbClr val="A50021"/>
                </a:solidFill>
                <a:latin typeface="Comic Sans MS" pitchFamily="66" charset="0"/>
              </a:rPr>
              <a:t>)</a:t>
            </a:r>
            <a:endParaRPr lang="ru-RU" sz="2000" smtClean="0">
              <a:solidFill>
                <a:srgbClr val="A50021"/>
              </a:solidFill>
              <a:latin typeface="Comic Sans MS" pitchFamily="66" charset="0"/>
            </a:endParaRPr>
          </a:p>
          <a:p>
            <a:pPr eaLnBrk="1" hangingPunct="1">
              <a:lnSpc>
                <a:spcPct val="80000"/>
              </a:lnSpc>
              <a:buClr>
                <a:schemeClr val="tx1"/>
              </a:buClr>
            </a:pPr>
            <a:r>
              <a:rPr lang="ru-RU" sz="2000" smtClean="0">
                <a:solidFill>
                  <a:srgbClr val="A50021"/>
                </a:solidFill>
                <a:latin typeface="Comic Sans MS" pitchFamily="66" charset="0"/>
              </a:rPr>
              <a:t>Пациенты «групп риска», в том числе с</a:t>
            </a:r>
            <a:r>
              <a:rPr lang="ru-RU" sz="2000" smtClean="0">
                <a:latin typeface="Comic Sans MS" pitchFamily="66" charset="0"/>
              </a:rPr>
              <a:t> </a:t>
            </a:r>
            <a:r>
              <a:rPr lang="ru-RU" sz="2000" smtClean="0">
                <a:solidFill>
                  <a:srgbClr val="A50021"/>
                </a:solidFill>
                <a:latin typeface="Comic Sans MS" pitchFamily="66" charset="0"/>
              </a:rPr>
              <a:t>бронхиальной астмой и респираторной аллергией, хронической  патологией верхних и нижних дыхательных путей</a:t>
            </a:r>
          </a:p>
          <a:p>
            <a:pPr eaLnBrk="1" hangingPunct="1">
              <a:lnSpc>
                <a:spcPct val="80000"/>
              </a:lnSpc>
              <a:buClr>
                <a:schemeClr val="tx1"/>
              </a:buClr>
            </a:pPr>
            <a:r>
              <a:rPr lang="ru-RU" sz="2000" smtClean="0">
                <a:solidFill>
                  <a:srgbClr val="A50021"/>
                </a:solidFill>
                <a:latin typeface="Comic Sans MS" pitchFamily="66" charset="0"/>
              </a:rPr>
              <a:t>Дети, имеющие младших братьев и сестер до 12 мес. или с астмой</a:t>
            </a:r>
          </a:p>
          <a:p>
            <a:pPr eaLnBrk="1" hangingPunct="1">
              <a:lnSpc>
                <a:spcPct val="80000"/>
              </a:lnSpc>
              <a:buClr>
                <a:schemeClr val="tx1"/>
              </a:buClr>
            </a:pPr>
            <a:r>
              <a:rPr lang="ru-RU" sz="2000" smtClean="0">
                <a:solidFill>
                  <a:srgbClr val="A50021"/>
                </a:solidFill>
                <a:latin typeface="Comic Sans MS" pitchFamily="66" charset="0"/>
              </a:rPr>
              <a:t>Пациенты на аспиринотерапии</a:t>
            </a:r>
          </a:p>
          <a:p>
            <a:pPr eaLnBrk="1" hangingPunct="1">
              <a:lnSpc>
                <a:spcPct val="80000"/>
              </a:lnSpc>
              <a:buClr>
                <a:schemeClr val="tx1"/>
              </a:buClr>
            </a:pPr>
            <a:r>
              <a:rPr lang="ru-RU" sz="2000" smtClean="0">
                <a:solidFill>
                  <a:srgbClr val="A50021"/>
                </a:solidFill>
                <a:latin typeface="Comic Sans MS" pitchFamily="66" charset="0"/>
              </a:rPr>
              <a:t>Лица, перенесшие синдром Гийена-Барре после вакцинации гриппа ранее</a:t>
            </a:r>
          </a:p>
          <a:p>
            <a:pPr eaLnBrk="1" hangingPunct="1">
              <a:lnSpc>
                <a:spcPct val="80000"/>
              </a:lnSpc>
              <a:buClr>
                <a:schemeClr val="tx1"/>
              </a:buClr>
            </a:pPr>
            <a:r>
              <a:rPr lang="ru-RU" sz="2000" smtClean="0">
                <a:latin typeface="Comic Sans MS" pitchFamily="66" charset="0"/>
              </a:rPr>
              <a:t>Иммуносупрессивные заболевания</a:t>
            </a:r>
          </a:p>
          <a:p>
            <a:pPr eaLnBrk="1" hangingPunct="1">
              <a:lnSpc>
                <a:spcPct val="80000"/>
              </a:lnSpc>
              <a:buClr>
                <a:schemeClr val="tx1"/>
              </a:buClr>
            </a:pPr>
            <a:r>
              <a:rPr lang="ru-RU" sz="2000" smtClean="0">
                <a:latin typeface="Comic Sans MS" pitchFamily="66" charset="0"/>
              </a:rPr>
              <a:t>Беременность</a:t>
            </a:r>
          </a:p>
          <a:p>
            <a:pPr eaLnBrk="1" hangingPunct="1">
              <a:lnSpc>
                <a:spcPct val="80000"/>
              </a:lnSpc>
              <a:buClr>
                <a:schemeClr val="tx1"/>
              </a:buClr>
            </a:pPr>
            <a:r>
              <a:rPr lang="ru-RU" sz="2000" smtClean="0">
                <a:latin typeface="Comic Sans MS" pitchFamily="66" charset="0"/>
              </a:rPr>
              <a:t>Вакцину следует вводить не ранее чем через 48 часов после антивирусной терапии, назначать терапии через 2 недели после прививки</a:t>
            </a:r>
          </a:p>
          <a:p>
            <a:pPr eaLnBrk="1" hangingPunct="1">
              <a:lnSpc>
                <a:spcPct val="80000"/>
              </a:lnSpc>
              <a:buClr>
                <a:schemeClr val="tx1"/>
              </a:buClr>
              <a:buFontTx/>
              <a:buNone/>
            </a:pPr>
            <a:endParaRPr lang="ru-RU" sz="2000" smtClean="0">
              <a:solidFill>
                <a:srgbClr val="A50021"/>
              </a:solidFill>
              <a:latin typeface="Comic Sans MS" pitchFamily="66" charset="0"/>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idx="4294967295"/>
          </p:nvPr>
        </p:nvSpPr>
        <p:spPr>
          <a:xfrm>
            <a:off x="685800" y="609600"/>
            <a:ext cx="8134350" cy="1143000"/>
          </a:xfrm>
        </p:spPr>
        <p:txBody>
          <a:bodyPr/>
          <a:lstStyle/>
          <a:p>
            <a:pPr eaLnBrk="1" hangingPunct="1"/>
            <a:r>
              <a:rPr lang="ru-RU" sz="3600" smtClean="0">
                <a:solidFill>
                  <a:srgbClr val="000099"/>
                </a:solidFill>
                <a:latin typeface="Comic Sans MS" pitchFamily="66" charset="0"/>
              </a:rPr>
              <a:t>Противопоказания к вакцинации неживыми вакцинами</a:t>
            </a:r>
          </a:p>
        </p:txBody>
      </p:sp>
      <p:sp>
        <p:nvSpPr>
          <p:cNvPr id="67587" name="Rectangle 3"/>
          <p:cNvSpPr>
            <a:spLocks noGrp="1" noChangeArrowheads="1"/>
          </p:cNvSpPr>
          <p:nvPr>
            <p:ph type="body" idx="4294967295"/>
          </p:nvPr>
        </p:nvSpPr>
        <p:spPr>
          <a:xfrm>
            <a:off x="684213" y="2349500"/>
            <a:ext cx="8062912" cy="3746500"/>
          </a:xfrm>
        </p:spPr>
        <p:txBody>
          <a:bodyPr/>
          <a:lstStyle/>
          <a:p>
            <a:pPr eaLnBrk="1" hangingPunct="1">
              <a:buClr>
                <a:schemeClr val="tx1"/>
              </a:buClr>
            </a:pPr>
            <a:r>
              <a:rPr lang="ru-RU" sz="2800" smtClean="0">
                <a:latin typeface="Comic Sans MS" pitchFamily="66" charset="0"/>
              </a:rPr>
              <a:t>Анафилаксия к белкам куриного яйца</a:t>
            </a:r>
          </a:p>
          <a:p>
            <a:pPr eaLnBrk="1" hangingPunct="1">
              <a:buClr>
                <a:schemeClr val="tx1"/>
              </a:buClr>
            </a:pPr>
            <a:r>
              <a:rPr lang="ru-RU" sz="2800" smtClean="0">
                <a:latin typeface="Comic Sans MS" pitchFamily="66" charset="0"/>
              </a:rPr>
              <a:t>Аллергические реакции на введения любой гриппозной вакцины</a:t>
            </a:r>
          </a:p>
          <a:p>
            <a:pPr eaLnBrk="1" hangingPunct="1">
              <a:buClr>
                <a:schemeClr val="tx1"/>
              </a:buClr>
            </a:pPr>
            <a:r>
              <a:rPr lang="ru-RU" sz="2800" smtClean="0">
                <a:latin typeface="Comic Sans MS" pitchFamily="66" charset="0"/>
              </a:rPr>
              <a:t>Синдром Гийене-Барре в течение 6 недель после вакцинации гриппа ранее</a:t>
            </a:r>
          </a:p>
          <a:p>
            <a:pPr eaLnBrk="1" hangingPunct="1">
              <a:buClr>
                <a:schemeClr val="tx1"/>
              </a:buClr>
            </a:pPr>
            <a:r>
              <a:rPr lang="ru-RU" sz="2800" smtClean="0">
                <a:latin typeface="Comic Sans MS" pitchFamily="66" charset="0"/>
              </a:rPr>
              <a:t>Острые заболевания и обострения хронических по решению врача</a:t>
            </a:r>
          </a:p>
          <a:p>
            <a:pPr eaLnBrk="1" hangingPunct="1">
              <a:buClr>
                <a:schemeClr val="tx1"/>
              </a:buClr>
              <a:buFontTx/>
              <a:buNone/>
            </a:pPr>
            <a:endParaRPr lang="ru-RU" sz="2800" smtClean="0">
              <a:latin typeface="Comic Sans MS" pitchFamily="66" charset="0"/>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idx="4294967295"/>
          </p:nvPr>
        </p:nvSpPr>
        <p:spPr>
          <a:xfrm>
            <a:off x="720725" y="287338"/>
            <a:ext cx="7704138" cy="576262"/>
          </a:xfrm>
        </p:spPr>
        <p:txBody>
          <a:bodyPr/>
          <a:lstStyle/>
          <a:p>
            <a:pPr eaLnBrk="1" hangingPunct="1"/>
            <a:r>
              <a:rPr lang="ru-RU" sz="3600" smtClean="0">
                <a:latin typeface="Comic Sans MS" pitchFamily="66" charset="0"/>
              </a:rPr>
              <a:t>Реакции на живую вакцину</a:t>
            </a:r>
          </a:p>
        </p:txBody>
      </p:sp>
      <p:sp>
        <p:nvSpPr>
          <p:cNvPr id="68611" name="Rectangle 3"/>
          <p:cNvSpPr>
            <a:spLocks noGrp="1" noChangeArrowheads="1"/>
          </p:cNvSpPr>
          <p:nvPr>
            <p:ph type="body" sz="half" idx="4294967295"/>
          </p:nvPr>
        </p:nvSpPr>
        <p:spPr>
          <a:xfrm>
            <a:off x="4787900" y="1196975"/>
            <a:ext cx="4105275" cy="4897438"/>
          </a:xfrm>
        </p:spPr>
        <p:txBody>
          <a:bodyPr/>
          <a:lstStyle/>
          <a:p>
            <a:pPr algn="ctr" eaLnBrk="1" hangingPunct="1">
              <a:lnSpc>
                <a:spcPct val="90000"/>
              </a:lnSpc>
              <a:buFontTx/>
              <a:buNone/>
            </a:pPr>
            <a:r>
              <a:rPr lang="ru-RU" sz="2800" smtClean="0">
                <a:solidFill>
                  <a:srgbClr val="A50021"/>
                </a:solidFill>
                <a:latin typeface="Comic Sans MS" pitchFamily="66" charset="0"/>
              </a:rPr>
              <a:t>Взрослые 18-49 лет</a:t>
            </a:r>
          </a:p>
          <a:p>
            <a:pPr eaLnBrk="1" hangingPunct="1">
              <a:lnSpc>
                <a:spcPct val="90000"/>
              </a:lnSpc>
            </a:pPr>
            <a:r>
              <a:rPr lang="ru-RU" sz="2800" smtClean="0">
                <a:solidFill>
                  <a:srgbClr val="A50021"/>
                </a:solidFill>
                <a:latin typeface="Comic Sans MS" pitchFamily="66" charset="0"/>
              </a:rPr>
              <a:t>Ринит -28-78%</a:t>
            </a:r>
          </a:p>
          <a:p>
            <a:pPr eaLnBrk="1" hangingPunct="1">
              <a:lnSpc>
                <a:spcPct val="90000"/>
              </a:lnSpc>
            </a:pPr>
            <a:r>
              <a:rPr lang="ru-RU" sz="2800" smtClean="0">
                <a:solidFill>
                  <a:srgbClr val="A50021"/>
                </a:solidFill>
                <a:latin typeface="Comic Sans MS" pitchFamily="66" charset="0"/>
              </a:rPr>
              <a:t>Боль в горле -15-27%</a:t>
            </a:r>
          </a:p>
          <a:p>
            <a:pPr eaLnBrk="1" hangingPunct="1">
              <a:lnSpc>
                <a:spcPct val="90000"/>
              </a:lnSpc>
            </a:pPr>
            <a:r>
              <a:rPr lang="ru-RU" sz="2800" smtClean="0">
                <a:solidFill>
                  <a:srgbClr val="A50021"/>
                </a:solidFill>
                <a:latin typeface="Comic Sans MS" pitchFamily="66" charset="0"/>
              </a:rPr>
              <a:t>Кашель – 11-14%</a:t>
            </a:r>
          </a:p>
          <a:p>
            <a:pPr eaLnBrk="1" hangingPunct="1">
              <a:lnSpc>
                <a:spcPct val="90000"/>
              </a:lnSpc>
            </a:pPr>
            <a:r>
              <a:rPr lang="ru-RU" sz="2800" smtClean="0">
                <a:solidFill>
                  <a:srgbClr val="A50021"/>
                </a:solidFill>
                <a:latin typeface="Comic Sans MS" pitchFamily="66" charset="0"/>
              </a:rPr>
              <a:t>Общее недомогание 22-26%</a:t>
            </a:r>
          </a:p>
          <a:p>
            <a:pPr eaLnBrk="1" hangingPunct="1">
              <a:lnSpc>
                <a:spcPct val="90000"/>
              </a:lnSpc>
            </a:pPr>
            <a:r>
              <a:rPr lang="ru-RU" sz="2800" smtClean="0">
                <a:solidFill>
                  <a:srgbClr val="A50021"/>
                </a:solidFill>
                <a:latin typeface="Comic Sans MS" pitchFamily="66" charset="0"/>
              </a:rPr>
              <a:t>Температура -6-9%</a:t>
            </a:r>
          </a:p>
          <a:p>
            <a:pPr eaLnBrk="1" hangingPunct="1">
              <a:lnSpc>
                <a:spcPct val="90000"/>
              </a:lnSpc>
            </a:pPr>
            <a:r>
              <a:rPr lang="ru-RU" sz="2800" smtClean="0">
                <a:solidFill>
                  <a:srgbClr val="A50021"/>
                </a:solidFill>
                <a:latin typeface="Comic Sans MS" pitchFamily="66" charset="0"/>
              </a:rPr>
              <a:t>Длительность до 7 дней</a:t>
            </a:r>
          </a:p>
          <a:p>
            <a:pPr eaLnBrk="1" hangingPunct="1">
              <a:lnSpc>
                <a:spcPct val="90000"/>
              </a:lnSpc>
            </a:pPr>
            <a:endParaRPr lang="ru-RU" sz="2800" smtClean="0">
              <a:solidFill>
                <a:srgbClr val="A50021"/>
              </a:solidFill>
              <a:latin typeface="Comic Sans MS" pitchFamily="66" charset="0"/>
            </a:endParaRPr>
          </a:p>
        </p:txBody>
      </p:sp>
      <p:sp>
        <p:nvSpPr>
          <p:cNvPr id="68612" name="Rectangle 4"/>
          <p:cNvSpPr>
            <a:spLocks noGrp="1" noChangeArrowheads="1"/>
          </p:cNvSpPr>
          <p:nvPr>
            <p:ph type="body" sz="half" idx="4294967295"/>
          </p:nvPr>
        </p:nvSpPr>
        <p:spPr>
          <a:xfrm>
            <a:off x="395288" y="1196975"/>
            <a:ext cx="4032250" cy="4824413"/>
          </a:xfrm>
        </p:spPr>
        <p:txBody>
          <a:bodyPr/>
          <a:lstStyle/>
          <a:p>
            <a:pPr algn="ctr" eaLnBrk="1" hangingPunct="1">
              <a:lnSpc>
                <a:spcPct val="90000"/>
              </a:lnSpc>
              <a:buFontTx/>
              <a:buNone/>
            </a:pPr>
            <a:r>
              <a:rPr lang="ru-RU" sz="2800" smtClean="0">
                <a:solidFill>
                  <a:schemeClr val="accent2"/>
                </a:solidFill>
                <a:latin typeface="Comic Sans MS" pitchFamily="66" charset="0"/>
              </a:rPr>
              <a:t>Дети</a:t>
            </a:r>
          </a:p>
          <a:p>
            <a:pPr eaLnBrk="1" hangingPunct="1">
              <a:lnSpc>
                <a:spcPct val="90000"/>
              </a:lnSpc>
            </a:pPr>
            <a:r>
              <a:rPr lang="ru-RU" sz="2800" smtClean="0">
                <a:solidFill>
                  <a:schemeClr val="accent2"/>
                </a:solidFill>
                <a:latin typeface="Comic Sans MS" pitchFamily="66" charset="0"/>
              </a:rPr>
              <a:t>Ринит-20-75%</a:t>
            </a:r>
          </a:p>
          <a:p>
            <a:pPr eaLnBrk="1" hangingPunct="1">
              <a:lnSpc>
                <a:spcPct val="90000"/>
              </a:lnSpc>
            </a:pPr>
            <a:r>
              <a:rPr lang="ru-RU" sz="2800" smtClean="0">
                <a:solidFill>
                  <a:schemeClr val="accent2"/>
                </a:solidFill>
                <a:latin typeface="Comic Sans MS" pitchFamily="66" charset="0"/>
              </a:rPr>
              <a:t>Головная боль –до 46%</a:t>
            </a:r>
          </a:p>
          <a:p>
            <a:pPr eaLnBrk="1" hangingPunct="1">
              <a:lnSpc>
                <a:spcPct val="90000"/>
              </a:lnSpc>
            </a:pPr>
            <a:r>
              <a:rPr lang="ru-RU" sz="2800" smtClean="0">
                <a:solidFill>
                  <a:schemeClr val="accent2"/>
                </a:solidFill>
                <a:latin typeface="Comic Sans MS" pitchFamily="66" charset="0"/>
              </a:rPr>
              <a:t>Лихорадка – до 26% </a:t>
            </a:r>
          </a:p>
          <a:p>
            <a:pPr eaLnBrk="1" hangingPunct="1">
              <a:lnSpc>
                <a:spcPct val="90000"/>
              </a:lnSpc>
            </a:pPr>
            <a:r>
              <a:rPr lang="ru-RU" sz="2800" smtClean="0">
                <a:solidFill>
                  <a:schemeClr val="accent2"/>
                </a:solidFill>
                <a:latin typeface="Comic Sans MS" pitchFamily="66" charset="0"/>
              </a:rPr>
              <a:t>Рвота –до 13%</a:t>
            </a:r>
          </a:p>
          <a:p>
            <a:pPr eaLnBrk="1" hangingPunct="1">
              <a:lnSpc>
                <a:spcPct val="90000"/>
              </a:lnSpc>
            </a:pPr>
            <a:r>
              <a:rPr lang="ru-RU" sz="2800" smtClean="0">
                <a:solidFill>
                  <a:schemeClr val="accent2"/>
                </a:solidFill>
                <a:latin typeface="Comic Sans MS" pitchFamily="66" charset="0"/>
              </a:rPr>
              <a:t>Боли в животе- 2%</a:t>
            </a:r>
          </a:p>
          <a:p>
            <a:pPr eaLnBrk="1" hangingPunct="1">
              <a:lnSpc>
                <a:spcPct val="90000"/>
              </a:lnSpc>
            </a:pPr>
            <a:r>
              <a:rPr lang="ru-RU" sz="2800" smtClean="0">
                <a:solidFill>
                  <a:schemeClr val="accent2"/>
                </a:solidFill>
                <a:latin typeface="Comic Sans MS" pitchFamily="66" charset="0"/>
              </a:rPr>
              <a:t>Миалгия -21%</a:t>
            </a:r>
          </a:p>
          <a:p>
            <a:pPr eaLnBrk="1" hangingPunct="1">
              <a:lnSpc>
                <a:spcPct val="90000"/>
              </a:lnSpc>
            </a:pPr>
            <a:r>
              <a:rPr lang="ru-RU" sz="2800" smtClean="0">
                <a:solidFill>
                  <a:schemeClr val="accent2"/>
                </a:solidFill>
                <a:latin typeface="Comic Sans MS" pitchFamily="66" charset="0"/>
              </a:rPr>
              <a:t>Длительность – 7 дней</a:t>
            </a:r>
          </a:p>
          <a:p>
            <a:pPr eaLnBrk="1" hangingPunct="1">
              <a:lnSpc>
                <a:spcPct val="90000"/>
              </a:lnSpc>
            </a:pPr>
            <a:endParaRPr lang="ru-RU" sz="2800" smtClean="0">
              <a:latin typeface="Comic Sans MS" pitchFamily="66" charset="0"/>
            </a:endParaRPr>
          </a:p>
        </p:txBody>
      </p:sp>
      <p:pic>
        <p:nvPicPr>
          <p:cNvPr id="68613" name="Picture 5"/>
          <p:cNvPicPr>
            <a:picLocks noChangeAspect="1" noChangeArrowheads="1"/>
          </p:cNvPicPr>
          <p:nvPr/>
        </p:nvPicPr>
        <p:blipFill>
          <a:blip r:embed="rId3" cstate="print"/>
          <a:srcRect/>
          <a:stretch>
            <a:fillRect/>
          </a:stretch>
        </p:blipFill>
        <p:spPr bwMode="auto">
          <a:xfrm>
            <a:off x="7164388" y="908050"/>
            <a:ext cx="1511300" cy="2889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idx="4294967295"/>
          </p:nvPr>
        </p:nvSpPr>
        <p:spPr/>
        <p:txBody>
          <a:bodyPr/>
          <a:lstStyle/>
          <a:p>
            <a:pPr eaLnBrk="1" hangingPunct="1"/>
            <a:r>
              <a:rPr lang="ru-RU" smtClean="0">
                <a:latin typeface="Comic Sans MS" pitchFamily="66" charset="0"/>
              </a:rPr>
              <a:t>Реакции на неживую вакцину</a:t>
            </a:r>
          </a:p>
        </p:txBody>
      </p:sp>
      <p:sp>
        <p:nvSpPr>
          <p:cNvPr id="69635" name="Rectangle 3"/>
          <p:cNvSpPr>
            <a:spLocks noGrp="1" noChangeArrowheads="1"/>
          </p:cNvSpPr>
          <p:nvPr>
            <p:ph type="body" sz="half" idx="4294967295"/>
          </p:nvPr>
        </p:nvSpPr>
        <p:spPr>
          <a:xfrm>
            <a:off x="827088" y="1989138"/>
            <a:ext cx="7631112" cy="4464050"/>
          </a:xfrm>
        </p:spPr>
        <p:txBody>
          <a:bodyPr/>
          <a:lstStyle/>
          <a:p>
            <a:pPr algn="ctr" eaLnBrk="1" hangingPunct="1">
              <a:buFontTx/>
              <a:buNone/>
            </a:pPr>
            <a:r>
              <a:rPr lang="ru-RU" sz="2800" smtClean="0">
                <a:latin typeface="Comic Sans MS" pitchFamily="66" charset="0"/>
              </a:rPr>
              <a:t>Лихорадка, миалгии, недомогание, мест-ные реакции - с частотой:</a:t>
            </a:r>
          </a:p>
          <a:p>
            <a:pPr algn="ctr" eaLnBrk="1" hangingPunct="1">
              <a:buFontTx/>
              <a:buNone/>
            </a:pPr>
            <a:r>
              <a:rPr lang="ru-RU" sz="2800" smtClean="0">
                <a:latin typeface="Comic Sans MS" pitchFamily="66" charset="0"/>
              </a:rPr>
              <a:t>Дети в возрасте  1-5 лет -11,5% </a:t>
            </a:r>
          </a:p>
          <a:p>
            <a:pPr algn="ctr" eaLnBrk="1" hangingPunct="1">
              <a:buFontTx/>
              <a:buNone/>
            </a:pPr>
            <a:r>
              <a:rPr lang="ru-RU" sz="2800" smtClean="0">
                <a:latin typeface="Comic Sans MS" pitchFamily="66" charset="0"/>
              </a:rPr>
              <a:t> 6-10 лет -4,6%</a:t>
            </a:r>
          </a:p>
          <a:p>
            <a:pPr algn="ctr" eaLnBrk="1" hangingPunct="1">
              <a:buFontTx/>
              <a:buNone/>
            </a:pPr>
            <a:r>
              <a:rPr lang="ru-RU" sz="2800" smtClean="0">
                <a:latin typeface="Comic Sans MS" pitchFamily="66" charset="0"/>
              </a:rPr>
              <a:t> 11-15 лет -5,1%</a:t>
            </a:r>
          </a:p>
          <a:p>
            <a:pPr algn="ctr" eaLnBrk="1" hangingPunct="1">
              <a:buFontTx/>
              <a:buNone/>
            </a:pPr>
            <a:r>
              <a:rPr lang="ru-RU" sz="2800" smtClean="0">
                <a:latin typeface="Comic Sans MS" pitchFamily="66" charset="0"/>
              </a:rPr>
              <a:t>Длительность – 1-2 дня, начало симптомов через 6-12 часов</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8" name="Rectangle 2"/>
          <p:cNvSpPr>
            <a:spLocks noGrp="1" noChangeArrowheads="1"/>
          </p:cNvSpPr>
          <p:nvPr>
            <p:ph type="title"/>
          </p:nvPr>
        </p:nvSpPr>
        <p:spPr>
          <a:xfrm>
            <a:off x="755650" y="404813"/>
            <a:ext cx="8201025" cy="811212"/>
          </a:xfrm>
        </p:spPr>
        <p:txBody>
          <a:bodyPr anchor="t"/>
          <a:lstStyle/>
          <a:p>
            <a:pPr eaLnBrk="1" hangingPunct="1">
              <a:defRPr/>
            </a:pPr>
            <a:r>
              <a:rPr lang="ru-RU" sz="2800" b="1" smtClean="0">
                <a:effectLst>
                  <a:outerShdw blurRad="38100" dist="38100" dir="2700000" algn="tl">
                    <a:srgbClr val="C0C0C0"/>
                  </a:outerShdw>
                </a:effectLst>
              </a:rPr>
              <a:t>Динамика специфических </a:t>
            </a:r>
            <a:r>
              <a:rPr lang="en-US" sz="2800" b="1" smtClean="0">
                <a:effectLst>
                  <a:outerShdw blurRad="38100" dist="38100" dir="2700000" algn="tl">
                    <a:srgbClr val="C0C0C0"/>
                  </a:outerShdw>
                </a:effectLst>
              </a:rPr>
              <a:t>IgG</a:t>
            </a:r>
            <a:r>
              <a:rPr lang="ru-RU" sz="2800" b="1" smtClean="0">
                <a:effectLst>
                  <a:outerShdw blurRad="38100" dist="38100" dir="2700000" algn="tl">
                    <a:srgbClr val="C0C0C0"/>
                  </a:outerShdw>
                </a:effectLst>
              </a:rPr>
              <a:t> к вирусу гриппа </a:t>
            </a:r>
            <a:r>
              <a:rPr lang="en-US" sz="2800" b="1" smtClean="0">
                <a:effectLst>
                  <a:outerShdw blurRad="38100" dist="38100" dir="2700000" algn="tl">
                    <a:srgbClr val="C0C0C0"/>
                  </a:outerShdw>
                </a:effectLst>
              </a:rPr>
              <a:t>A/Taiwan (H1N1) </a:t>
            </a:r>
            <a:r>
              <a:rPr lang="ru-RU" sz="2800" b="1" smtClean="0">
                <a:effectLst>
                  <a:outerShdw blurRad="38100" dist="38100" dir="2700000" algn="tl">
                    <a:srgbClr val="C0C0C0"/>
                  </a:outerShdw>
                </a:effectLst>
              </a:rPr>
              <a:t>при ежегодной вакцинации в течение 3-х лет</a:t>
            </a:r>
            <a:endParaRPr lang="en-GB" sz="2800" b="1" smtClean="0">
              <a:effectLst>
                <a:outerShdw blurRad="38100" dist="38100" dir="2700000" algn="tl">
                  <a:srgbClr val="C0C0C0"/>
                </a:outerShdw>
              </a:effectLst>
            </a:endParaRPr>
          </a:p>
        </p:txBody>
      </p:sp>
      <p:sp>
        <p:nvSpPr>
          <p:cNvPr id="6148" name="Text Box 3"/>
          <p:cNvSpPr txBox="1">
            <a:spLocks noChangeArrowheads="1"/>
          </p:cNvSpPr>
          <p:nvPr/>
        </p:nvSpPr>
        <p:spPr bwMode="auto">
          <a:xfrm>
            <a:off x="900113" y="1916113"/>
            <a:ext cx="7816850" cy="396875"/>
          </a:xfrm>
          <a:prstGeom prst="rect">
            <a:avLst/>
          </a:prstGeom>
          <a:noFill/>
          <a:ln w="9525">
            <a:noFill/>
            <a:miter lim="800000"/>
            <a:headEnd/>
            <a:tailEnd/>
          </a:ln>
        </p:spPr>
        <p:txBody>
          <a:bodyPr>
            <a:spAutoFit/>
          </a:bodyPr>
          <a:lstStyle/>
          <a:p>
            <a:pPr>
              <a:spcBef>
                <a:spcPct val="50000"/>
              </a:spcBef>
            </a:pPr>
            <a:r>
              <a:rPr lang="ru-RU" sz="2000" b="1"/>
              <a:t>Иммунологическая</a:t>
            </a:r>
            <a:r>
              <a:rPr lang="ru-RU" sz="2000" b="1">
                <a:solidFill>
                  <a:schemeClr val="bg1"/>
                </a:solidFill>
              </a:rPr>
              <a:t> </a:t>
            </a:r>
            <a:r>
              <a:rPr lang="ru-RU" sz="2000" b="1"/>
              <a:t>эффективность повторной вакцинации</a:t>
            </a:r>
            <a:endParaRPr lang="en-GB" sz="2000" b="1"/>
          </a:p>
        </p:txBody>
      </p:sp>
      <p:graphicFrame>
        <p:nvGraphicFramePr>
          <p:cNvPr id="6146" name="Object 4"/>
          <p:cNvGraphicFramePr>
            <a:graphicFrameLocks noChangeAspect="1"/>
          </p:cNvGraphicFramePr>
          <p:nvPr/>
        </p:nvGraphicFramePr>
        <p:xfrm>
          <a:off x="815975" y="2414588"/>
          <a:ext cx="6656388" cy="4241800"/>
        </p:xfrm>
        <a:graphic>
          <a:graphicData uri="http://schemas.openxmlformats.org/presentationml/2006/ole">
            <p:oleObj spid="_x0000_s6146" name="Диаграмма" r:id="rId4" imgW="6659853" imgH="4244286" progId="MSGraph.Chart.8">
              <p:embed followColorScheme="full"/>
            </p:oleObj>
          </a:graphicData>
        </a:graphic>
      </p:graphicFrame>
      <p:sp>
        <p:nvSpPr>
          <p:cNvPr id="6149" name="Text Box 5"/>
          <p:cNvSpPr txBox="1">
            <a:spLocks noChangeArrowheads="1"/>
          </p:cNvSpPr>
          <p:nvPr/>
        </p:nvSpPr>
        <p:spPr bwMode="auto">
          <a:xfrm>
            <a:off x="455613" y="4079875"/>
            <a:ext cx="563562" cy="336550"/>
          </a:xfrm>
          <a:prstGeom prst="rect">
            <a:avLst/>
          </a:prstGeom>
          <a:noFill/>
          <a:ln w="9525">
            <a:noFill/>
            <a:miter lim="800000"/>
            <a:headEnd/>
            <a:tailEnd/>
          </a:ln>
        </p:spPr>
        <p:txBody>
          <a:bodyPr wrap="none">
            <a:spAutoFit/>
          </a:bodyPr>
          <a:lstStyle/>
          <a:p>
            <a:r>
              <a:rPr lang="ru-RU" sz="1600"/>
              <a:t>СГТ</a:t>
            </a:r>
          </a:p>
        </p:txBody>
      </p:sp>
      <p:sp>
        <p:nvSpPr>
          <p:cNvPr id="403462" name="Text Box 6"/>
          <p:cNvSpPr txBox="1">
            <a:spLocks noChangeArrowheads="1"/>
          </p:cNvSpPr>
          <p:nvPr/>
        </p:nvSpPr>
        <p:spPr bwMode="auto">
          <a:xfrm>
            <a:off x="7323138" y="6583363"/>
            <a:ext cx="1820862" cy="274637"/>
          </a:xfrm>
          <a:prstGeom prst="rect">
            <a:avLst/>
          </a:prstGeom>
          <a:noFill/>
          <a:ln w="9525">
            <a:noFill/>
            <a:miter lim="800000"/>
            <a:headEnd/>
            <a:tailEnd/>
          </a:ln>
          <a:effectLst/>
        </p:spPr>
        <p:txBody>
          <a:bodyPr wrap="none">
            <a:spAutoFit/>
          </a:bodyPr>
          <a:lstStyle/>
          <a:p>
            <a:pPr>
              <a:defRPr/>
            </a:pPr>
            <a:r>
              <a:rPr lang="en-US" sz="1200" i="1">
                <a:effectLst>
                  <a:outerShdw blurRad="38100" dist="38100" dir="2700000" algn="tl">
                    <a:srgbClr val="C0C0C0"/>
                  </a:outerShdw>
                </a:effectLst>
                <a:latin typeface="Times New Roman" pitchFamily="18" charset="0"/>
              </a:rPr>
              <a:t>De Bruijn et al., JID, 1999</a:t>
            </a:r>
            <a:endParaRPr lang="ru-RU" sz="1200" i="1">
              <a:effectLst>
                <a:outerShdw blurRad="38100" dist="38100" dir="2700000" algn="tl">
                  <a:srgbClr val="C0C0C0"/>
                </a:outerShdw>
              </a:effectLst>
              <a:latin typeface="Times New Roman" pitchFamily="18" charset="0"/>
            </a:endParaRPr>
          </a:p>
        </p:txBody>
      </p:sp>
      <p:sp>
        <p:nvSpPr>
          <p:cNvPr id="403463" name="Text Box 7"/>
          <p:cNvSpPr txBox="1">
            <a:spLocks noChangeArrowheads="1"/>
          </p:cNvSpPr>
          <p:nvPr/>
        </p:nvSpPr>
        <p:spPr bwMode="auto">
          <a:xfrm>
            <a:off x="6970713" y="2501900"/>
            <a:ext cx="2173287" cy="1190625"/>
          </a:xfrm>
          <a:prstGeom prst="rect">
            <a:avLst/>
          </a:prstGeom>
          <a:noFill/>
          <a:ln w="9525">
            <a:noFill/>
            <a:miter lim="800000"/>
            <a:headEnd/>
            <a:tailEnd/>
          </a:ln>
          <a:effectLst/>
        </p:spPr>
        <p:txBody>
          <a:bodyPr>
            <a:spAutoFit/>
          </a:bodyPr>
          <a:lstStyle/>
          <a:p>
            <a:pPr>
              <a:defRPr/>
            </a:pPr>
            <a:r>
              <a:rPr lang="ru-RU">
                <a:solidFill>
                  <a:srgbClr val="CC3300"/>
                </a:solidFill>
                <a:effectLst>
                  <a:outerShdw blurRad="38100" dist="38100" dir="2700000" algn="tl">
                    <a:srgbClr val="C0C0C0"/>
                  </a:outerShdw>
                </a:effectLst>
              </a:rPr>
              <a:t>Уменьшения поствакцинальных титров не происходит!</a:t>
            </a:r>
          </a:p>
        </p:txBody>
      </p:sp>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170" name="Object 2"/>
          <p:cNvGraphicFramePr>
            <a:graphicFrameLocks noChangeAspect="1"/>
          </p:cNvGraphicFramePr>
          <p:nvPr/>
        </p:nvGraphicFramePr>
        <p:xfrm>
          <a:off x="1403350" y="1916113"/>
          <a:ext cx="6408738" cy="4311650"/>
        </p:xfrm>
        <a:graphic>
          <a:graphicData uri="http://schemas.openxmlformats.org/presentationml/2006/ole">
            <p:oleObj spid="_x0000_s7170" name="Chart" r:id="rId4" imgW="5730240" imgH="3848046" progId="MSGraph.Chart.8">
              <p:embed followColorScheme="full"/>
            </p:oleObj>
          </a:graphicData>
        </a:graphic>
      </p:graphicFrame>
      <p:sp>
        <p:nvSpPr>
          <p:cNvPr id="7171" name="Rectangle 3"/>
          <p:cNvSpPr>
            <a:spLocks noChangeArrowheads="1"/>
          </p:cNvSpPr>
          <p:nvPr/>
        </p:nvSpPr>
        <p:spPr bwMode="auto">
          <a:xfrm>
            <a:off x="2724150" y="6076950"/>
            <a:ext cx="750888" cy="304800"/>
          </a:xfrm>
          <a:prstGeom prst="rect">
            <a:avLst/>
          </a:prstGeom>
          <a:noFill/>
          <a:ln w="9525">
            <a:noFill/>
            <a:miter lim="800000"/>
            <a:headEnd/>
            <a:tailEnd/>
          </a:ln>
        </p:spPr>
        <p:txBody>
          <a:bodyPr wrap="none">
            <a:spAutoFit/>
          </a:bodyPr>
          <a:lstStyle/>
          <a:p>
            <a:r>
              <a:rPr lang="ru-RU" sz="1400" b="1">
                <a:latin typeface="Arial Cyr" pitchFamily="34" charset="0"/>
              </a:rPr>
              <a:t>2001 г.</a:t>
            </a:r>
          </a:p>
        </p:txBody>
      </p:sp>
      <p:sp>
        <p:nvSpPr>
          <p:cNvPr id="7172" name="Rectangle 4"/>
          <p:cNvSpPr>
            <a:spLocks noChangeArrowheads="1"/>
          </p:cNvSpPr>
          <p:nvPr/>
        </p:nvSpPr>
        <p:spPr bwMode="auto">
          <a:xfrm rot="-5400000">
            <a:off x="34925" y="3933825"/>
            <a:ext cx="2566988" cy="261938"/>
          </a:xfrm>
          <a:prstGeom prst="rect">
            <a:avLst/>
          </a:prstGeom>
          <a:noFill/>
          <a:ln w="9525">
            <a:noFill/>
            <a:miter lim="800000"/>
            <a:headEnd/>
            <a:tailEnd/>
          </a:ln>
        </p:spPr>
        <p:txBody>
          <a:bodyPr>
            <a:spAutoFit/>
          </a:bodyPr>
          <a:lstStyle/>
          <a:p>
            <a:pPr algn="ctr">
              <a:lnSpc>
                <a:spcPct val="80000"/>
              </a:lnSpc>
            </a:pPr>
            <a:r>
              <a:rPr lang="ru-RU" sz="1400">
                <a:latin typeface="Arial Cyr" pitchFamily="34" charset="0"/>
              </a:rPr>
              <a:t>Заболеваемость (</a:t>
            </a:r>
            <a:r>
              <a:rPr lang="ru-RU" sz="1400" b="1" baseline="30000">
                <a:latin typeface="Arial Cyr" pitchFamily="34" charset="0"/>
              </a:rPr>
              <a:t>о</a:t>
            </a:r>
            <a:r>
              <a:rPr lang="ru-RU" sz="1400" b="1">
                <a:latin typeface="Arial Cyr" pitchFamily="34" charset="0"/>
              </a:rPr>
              <a:t>/</a:t>
            </a:r>
            <a:r>
              <a:rPr lang="ru-RU" sz="900" b="1">
                <a:latin typeface="Arial Cyr" pitchFamily="34" charset="0"/>
              </a:rPr>
              <a:t>оо</a:t>
            </a:r>
            <a:r>
              <a:rPr lang="ru-RU" sz="1400">
                <a:latin typeface="Arial Cyr" pitchFamily="34" charset="0"/>
              </a:rPr>
              <a:t>)</a:t>
            </a:r>
          </a:p>
        </p:txBody>
      </p:sp>
      <p:sp>
        <p:nvSpPr>
          <p:cNvPr id="7173" name="Rectangle 5"/>
          <p:cNvSpPr>
            <a:spLocks noChangeArrowheads="1"/>
          </p:cNvSpPr>
          <p:nvPr/>
        </p:nvSpPr>
        <p:spPr bwMode="auto">
          <a:xfrm>
            <a:off x="4427538" y="6092825"/>
            <a:ext cx="750887" cy="304800"/>
          </a:xfrm>
          <a:prstGeom prst="rect">
            <a:avLst/>
          </a:prstGeom>
          <a:noFill/>
          <a:ln w="9525">
            <a:noFill/>
            <a:miter lim="800000"/>
            <a:headEnd/>
            <a:tailEnd/>
          </a:ln>
        </p:spPr>
        <p:txBody>
          <a:bodyPr wrap="none">
            <a:spAutoFit/>
          </a:bodyPr>
          <a:lstStyle/>
          <a:p>
            <a:r>
              <a:rPr lang="ru-RU" sz="1400" b="1">
                <a:latin typeface="Arial Cyr" pitchFamily="34" charset="0"/>
              </a:rPr>
              <a:t>2002 г.</a:t>
            </a:r>
          </a:p>
        </p:txBody>
      </p:sp>
      <p:sp>
        <p:nvSpPr>
          <p:cNvPr id="7174" name="Line 6"/>
          <p:cNvSpPr>
            <a:spLocks noChangeShapeType="1"/>
          </p:cNvSpPr>
          <p:nvPr/>
        </p:nvSpPr>
        <p:spPr bwMode="auto">
          <a:xfrm>
            <a:off x="2587625" y="3267075"/>
            <a:ext cx="466725" cy="0"/>
          </a:xfrm>
          <a:prstGeom prst="line">
            <a:avLst/>
          </a:prstGeom>
          <a:noFill/>
          <a:ln w="28575">
            <a:solidFill>
              <a:schemeClr val="accent2"/>
            </a:solidFill>
            <a:prstDash val="lgDashDot"/>
            <a:round/>
            <a:headEnd type="diamond" w="med" len="med"/>
            <a:tailEnd type="diamond" w="med" len="med"/>
          </a:ln>
        </p:spPr>
        <p:txBody>
          <a:bodyPr/>
          <a:lstStyle/>
          <a:p>
            <a:endParaRPr lang="ru-RU"/>
          </a:p>
        </p:txBody>
      </p:sp>
      <p:sp>
        <p:nvSpPr>
          <p:cNvPr id="7175" name="Line 7"/>
          <p:cNvSpPr>
            <a:spLocks noChangeShapeType="1"/>
          </p:cNvSpPr>
          <p:nvPr/>
        </p:nvSpPr>
        <p:spPr bwMode="auto">
          <a:xfrm>
            <a:off x="2587625" y="2593975"/>
            <a:ext cx="466725" cy="0"/>
          </a:xfrm>
          <a:prstGeom prst="line">
            <a:avLst/>
          </a:prstGeom>
          <a:noFill/>
          <a:ln w="22225">
            <a:solidFill>
              <a:srgbClr val="CC0000"/>
            </a:solidFill>
            <a:round/>
            <a:headEnd type="diamond" w="med" len="med"/>
            <a:tailEnd type="diamond" w="med" len="med"/>
          </a:ln>
        </p:spPr>
        <p:txBody>
          <a:bodyPr/>
          <a:lstStyle/>
          <a:p>
            <a:endParaRPr lang="ru-RU"/>
          </a:p>
        </p:txBody>
      </p:sp>
      <p:sp>
        <p:nvSpPr>
          <p:cNvPr id="7176" name="Rectangle 8"/>
          <p:cNvSpPr>
            <a:spLocks noChangeArrowheads="1"/>
          </p:cNvSpPr>
          <p:nvPr/>
        </p:nvSpPr>
        <p:spPr bwMode="auto">
          <a:xfrm>
            <a:off x="3179763" y="2325688"/>
            <a:ext cx="1822450" cy="530225"/>
          </a:xfrm>
          <a:prstGeom prst="rect">
            <a:avLst/>
          </a:prstGeom>
          <a:noFill/>
          <a:ln w="9525">
            <a:noFill/>
            <a:miter lim="800000"/>
            <a:headEnd/>
            <a:tailEnd/>
          </a:ln>
        </p:spPr>
        <p:txBody>
          <a:bodyPr>
            <a:spAutoFit/>
          </a:bodyPr>
          <a:lstStyle/>
          <a:p>
            <a:pPr>
              <a:lnSpc>
                <a:spcPct val="80000"/>
              </a:lnSpc>
            </a:pPr>
            <a:r>
              <a:rPr lang="ru-RU" sz="1200" b="1">
                <a:latin typeface="Arial Cyr" pitchFamily="34" charset="0"/>
              </a:rPr>
              <a:t>Заболеваемость в </a:t>
            </a:r>
          </a:p>
          <a:p>
            <a:pPr>
              <a:lnSpc>
                <a:spcPct val="80000"/>
              </a:lnSpc>
            </a:pPr>
            <a:r>
              <a:rPr lang="ru-RU" sz="1200" b="1">
                <a:latin typeface="Arial Cyr" pitchFamily="34" charset="0"/>
              </a:rPr>
              <a:t>не вакцинированных районах</a:t>
            </a:r>
          </a:p>
        </p:txBody>
      </p:sp>
      <p:sp>
        <p:nvSpPr>
          <p:cNvPr id="7177" name="Rectangle 9"/>
          <p:cNvSpPr>
            <a:spLocks noChangeArrowheads="1"/>
          </p:cNvSpPr>
          <p:nvPr/>
        </p:nvSpPr>
        <p:spPr bwMode="auto">
          <a:xfrm>
            <a:off x="3179763" y="3065463"/>
            <a:ext cx="1938337" cy="530225"/>
          </a:xfrm>
          <a:prstGeom prst="rect">
            <a:avLst/>
          </a:prstGeom>
          <a:noFill/>
          <a:ln w="9525">
            <a:noFill/>
            <a:miter lim="800000"/>
            <a:headEnd/>
            <a:tailEnd/>
          </a:ln>
        </p:spPr>
        <p:txBody>
          <a:bodyPr>
            <a:spAutoFit/>
          </a:bodyPr>
          <a:lstStyle/>
          <a:p>
            <a:pPr>
              <a:lnSpc>
                <a:spcPct val="80000"/>
              </a:lnSpc>
            </a:pPr>
            <a:r>
              <a:rPr lang="ru-RU" sz="1200" b="1">
                <a:latin typeface="Arial Cyr" pitchFamily="34" charset="0"/>
              </a:rPr>
              <a:t>Заболеваемость в </a:t>
            </a:r>
          </a:p>
          <a:p>
            <a:pPr>
              <a:lnSpc>
                <a:spcPct val="80000"/>
              </a:lnSpc>
            </a:pPr>
            <a:r>
              <a:rPr lang="ru-RU" sz="1200" b="1">
                <a:latin typeface="Arial Cyr" pitchFamily="34" charset="0"/>
              </a:rPr>
              <a:t>вакцинированных районах</a:t>
            </a:r>
          </a:p>
        </p:txBody>
      </p:sp>
      <p:sp>
        <p:nvSpPr>
          <p:cNvPr id="414730" name="Rectangle 10"/>
          <p:cNvSpPr>
            <a:spLocks noChangeArrowheads="1"/>
          </p:cNvSpPr>
          <p:nvPr/>
        </p:nvSpPr>
        <p:spPr bwMode="auto">
          <a:xfrm>
            <a:off x="468313" y="188913"/>
            <a:ext cx="8453437" cy="1436687"/>
          </a:xfrm>
          <a:prstGeom prst="rect">
            <a:avLst/>
          </a:prstGeom>
          <a:noFill/>
          <a:ln w="9525">
            <a:noFill/>
            <a:miter lim="800000"/>
            <a:headEnd/>
            <a:tailEnd/>
          </a:ln>
          <a:effectLst>
            <a:outerShdw dist="28398" dir="1593903" algn="ctr" rotWithShape="0">
              <a:schemeClr val="tx1"/>
            </a:outerShdw>
          </a:effectLst>
        </p:spPr>
        <p:txBody>
          <a:bodyPr anchor="ctr"/>
          <a:lstStyle/>
          <a:p>
            <a:pPr algn="ctr">
              <a:defRPr/>
            </a:pPr>
            <a:r>
              <a:rPr lang="ru-RU" sz="2800" b="1">
                <a:solidFill>
                  <a:srgbClr val="CC0000"/>
                </a:solidFill>
                <a:effectLst>
                  <a:outerShdw blurRad="38100" dist="38100" dir="2700000" algn="tl">
                    <a:srgbClr val="C0C0C0"/>
                  </a:outerShdw>
                </a:effectLst>
              </a:rPr>
              <a:t>Динамика заболеваемости гриппом детей в детских садах в районах где проводили и не проводили массовую вакцинацию 	 </a:t>
            </a:r>
          </a:p>
        </p:txBody>
      </p:sp>
      <p:sp>
        <p:nvSpPr>
          <p:cNvPr id="414731" name="WordArt 11"/>
          <p:cNvSpPr>
            <a:spLocks noChangeArrowheads="1" noChangeShapeType="1" noTextEdit="1"/>
          </p:cNvSpPr>
          <p:nvPr/>
        </p:nvSpPr>
        <p:spPr bwMode="auto">
          <a:xfrm rot="1125024">
            <a:off x="5003800" y="2060575"/>
            <a:ext cx="3246438" cy="942975"/>
          </a:xfrm>
          <a:prstGeom prst="rect">
            <a:avLst/>
          </a:prstGeom>
        </p:spPr>
        <p:txBody>
          <a:bodyPr wrap="none" fromWordArt="1">
            <a:prstTxWarp prst="textCascadeUp">
              <a:avLst>
                <a:gd name="adj" fmla="val 44444"/>
              </a:avLst>
            </a:prstTxWarp>
            <a:scene3d>
              <a:camera prst="legacyPerspectiveFront">
                <a:rot lat="20519994" lon="1080000" rev="0"/>
              </a:camera>
              <a:lightRig rig="legacyHarsh2" dir="b"/>
            </a:scene3d>
            <a:sp3d extrusionH="430200" prstMaterial="legacyMatte">
              <a:extrusionClr>
                <a:srgbClr val="FF6600"/>
              </a:extrusionClr>
            </a:sp3d>
          </a:bodyPr>
          <a:lstStyle/>
          <a:p>
            <a:pPr algn="ctr"/>
            <a:r>
              <a:rPr lang="ru-RU" sz="3600" kern="10">
                <a:ln w="9525">
                  <a:round/>
                  <a:headEnd/>
                  <a:tailEnd/>
                </a:ln>
                <a:gradFill rotWithShape="1">
                  <a:gsLst>
                    <a:gs pos="0">
                      <a:srgbClr val="FFE701"/>
                    </a:gs>
                    <a:gs pos="100000">
                      <a:srgbClr val="FE3E02"/>
                    </a:gs>
                  </a:gsLst>
                  <a:lin ang="4260000" scaled="1"/>
                </a:gradFill>
                <a:latin typeface="Impact"/>
              </a:rPr>
              <a:t>В 2,5 раза ниже</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14731"/>
                                        </p:tgtEl>
                                        <p:attrNameLst>
                                          <p:attrName>style.visibility</p:attrName>
                                        </p:attrNameLst>
                                      </p:cBhvr>
                                      <p:to>
                                        <p:strVal val="visible"/>
                                      </p:to>
                                    </p:set>
                                    <p:animEffect transition="in" filter="dissolve">
                                      <p:cBhvr>
                                        <p:cTn id="7" dur="500"/>
                                        <p:tgtEl>
                                          <p:spTgt spid="4147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4731"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ChangeArrowheads="1"/>
          </p:cNvSpPr>
          <p:nvPr/>
        </p:nvSpPr>
        <p:spPr bwMode="auto">
          <a:xfrm>
            <a:off x="2732088" y="6089650"/>
            <a:ext cx="750887" cy="304800"/>
          </a:xfrm>
          <a:prstGeom prst="rect">
            <a:avLst/>
          </a:prstGeom>
          <a:noFill/>
          <a:ln w="9525">
            <a:noFill/>
            <a:miter lim="800000"/>
            <a:headEnd/>
            <a:tailEnd/>
          </a:ln>
        </p:spPr>
        <p:txBody>
          <a:bodyPr wrap="none">
            <a:spAutoFit/>
          </a:bodyPr>
          <a:lstStyle/>
          <a:p>
            <a:r>
              <a:rPr lang="ru-RU" sz="1400" b="1">
                <a:latin typeface="Arial Cyr" pitchFamily="34" charset="0"/>
              </a:rPr>
              <a:t>2001 г.</a:t>
            </a:r>
          </a:p>
        </p:txBody>
      </p:sp>
      <p:sp>
        <p:nvSpPr>
          <p:cNvPr id="8196" name="Rectangle 3"/>
          <p:cNvSpPr>
            <a:spLocks noChangeArrowheads="1"/>
          </p:cNvSpPr>
          <p:nvPr/>
        </p:nvSpPr>
        <p:spPr bwMode="auto">
          <a:xfrm rot="-5400000">
            <a:off x="179388" y="3860800"/>
            <a:ext cx="2566988" cy="261937"/>
          </a:xfrm>
          <a:prstGeom prst="rect">
            <a:avLst/>
          </a:prstGeom>
          <a:noFill/>
          <a:ln w="9525">
            <a:noFill/>
            <a:miter lim="800000"/>
            <a:headEnd/>
            <a:tailEnd/>
          </a:ln>
        </p:spPr>
        <p:txBody>
          <a:bodyPr>
            <a:spAutoFit/>
          </a:bodyPr>
          <a:lstStyle/>
          <a:p>
            <a:pPr algn="ctr">
              <a:lnSpc>
                <a:spcPct val="80000"/>
              </a:lnSpc>
            </a:pPr>
            <a:r>
              <a:rPr lang="ru-RU" sz="1400">
                <a:latin typeface="Arial Cyr" pitchFamily="34" charset="0"/>
              </a:rPr>
              <a:t>Заболеваемость (</a:t>
            </a:r>
            <a:r>
              <a:rPr lang="ru-RU" sz="1400" b="1" baseline="30000">
                <a:latin typeface="Arial Cyr" pitchFamily="34" charset="0"/>
              </a:rPr>
              <a:t>о</a:t>
            </a:r>
            <a:r>
              <a:rPr lang="ru-RU" sz="1400" b="1">
                <a:latin typeface="Arial Cyr" pitchFamily="34" charset="0"/>
              </a:rPr>
              <a:t>/</a:t>
            </a:r>
            <a:r>
              <a:rPr lang="ru-RU" sz="900" b="1">
                <a:latin typeface="Arial Cyr" pitchFamily="34" charset="0"/>
              </a:rPr>
              <a:t>оо</a:t>
            </a:r>
            <a:r>
              <a:rPr lang="ru-RU" sz="1400">
                <a:latin typeface="Arial Cyr" pitchFamily="34" charset="0"/>
              </a:rPr>
              <a:t>)</a:t>
            </a:r>
          </a:p>
        </p:txBody>
      </p:sp>
      <p:sp>
        <p:nvSpPr>
          <p:cNvPr id="8197" name="Rectangle 4"/>
          <p:cNvSpPr>
            <a:spLocks noChangeArrowheads="1"/>
          </p:cNvSpPr>
          <p:nvPr/>
        </p:nvSpPr>
        <p:spPr bwMode="auto">
          <a:xfrm>
            <a:off x="4435475" y="6105525"/>
            <a:ext cx="750888" cy="304800"/>
          </a:xfrm>
          <a:prstGeom prst="rect">
            <a:avLst/>
          </a:prstGeom>
          <a:noFill/>
          <a:ln w="9525">
            <a:noFill/>
            <a:miter lim="800000"/>
            <a:headEnd/>
            <a:tailEnd/>
          </a:ln>
        </p:spPr>
        <p:txBody>
          <a:bodyPr wrap="none">
            <a:spAutoFit/>
          </a:bodyPr>
          <a:lstStyle/>
          <a:p>
            <a:r>
              <a:rPr lang="ru-RU" sz="1400" b="1">
                <a:latin typeface="Arial Cyr" pitchFamily="34" charset="0"/>
              </a:rPr>
              <a:t>2002 г.</a:t>
            </a:r>
          </a:p>
        </p:txBody>
      </p:sp>
      <p:sp>
        <p:nvSpPr>
          <p:cNvPr id="8198" name="Line 5"/>
          <p:cNvSpPr>
            <a:spLocks noChangeShapeType="1"/>
          </p:cNvSpPr>
          <p:nvPr/>
        </p:nvSpPr>
        <p:spPr bwMode="auto">
          <a:xfrm>
            <a:off x="3416300" y="3249613"/>
            <a:ext cx="466725" cy="0"/>
          </a:xfrm>
          <a:prstGeom prst="line">
            <a:avLst/>
          </a:prstGeom>
          <a:noFill/>
          <a:ln w="28575">
            <a:solidFill>
              <a:schemeClr val="accent2"/>
            </a:solidFill>
            <a:prstDash val="lgDashDot"/>
            <a:round/>
            <a:headEnd type="diamond" w="med" len="med"/>
            <a:tailEnd type="diamond" w="med" len="med"/>
          </a:ln>
        </p:spPr>
        <p:txBody>
          <a:bodyPr/>
          <a:lstStyle/>
          <a:p>
            <a:endParaRPr lang="ru-RU"/>
          </a:p>
        </p:txBody>
      </p:sp>
      <p:sp>
        <p:nvSpPr>
          <p:cNvPr id="8199" name="Line 6"/>
          <p:cNvSpPr>
            <a:spLocks noChangeShapeType="1"/>
          </p:cNvSpPr>
          <p:nvPr/>
        </p:nvSpPr>
        <p:spPr bwMode="auto">
          <a:xfrm>
            <a:off x="3416300" y="2576513"/>
            <a:ext cx="466725" cy="0"/>
          </a:xfrm>
          <a:prstGeom prst="line">
            <a:avLst/>
          </a:prstGeom>
          <a:noFill/>
          <a:ln w="22225">
            <a:solidFill>
              <a:srgbClr val="CC0000"/>
            </a:solidFill>
            <a:round/>
            <a:headEnd type="diamond" w="med" len="med"/>
            <a:tailEnd type="diamond" w="med" len="med"/>
          </a:ln>
        </p:spPr>
        <p:txBody>
          <a:bodyPr/>
          <a:lstStyle/>
          <a:p>
            <a:endParaRPr lang="ru-RU"/>
          </a:p>
        </p:txBody>
      </p:sp>
      <p:sp>
        <p:nvSpPr>
          <p:cNvPr id="8200" name="Rectangle 7"/>
          <p:cNvSpPr>
            <a:spLocks noChangeArrowheads="1"/>
          </p:cNvSpPr>
          <p:nvPr/>
        </p:nvSpPr>
        <p:spPr bwMode="auto">
          <a:xfrm>
            <a:off x="4008438" y="2308225"/>
            <a:ext cx="1822450" cy="530225"/>
          </a:xfrm>
          <a:prstGeom prst="rect">
            <a:avLst/>
          </a:prstGeom>
          <a:noFill/>
          <a:ln w="9525">
            <a:noFill/>
            <a:miter lim="800000"/>
            <a:headEnd/>
            <a:tailEnd/>
          </a:ln>
        </p:spPr>
        <p:txBody>
          <a:bodyPr>
            <a:spAutoFit/>
          </a:bodyPr>
          <a:lstStyle/>
          <a:p>
            <a:pPr>
              <a:lnSpc>
                <a:spcPct val="80000"/>
              </a:lnSpc>
            </a:pPr>
            <a:r>
              <a:rPr lang="ru-RU" sz="1200" b="1">
                <a:latin typeface="Arial Cyr" pitchFamily="34" charset="0"/>
              </a:rPr>
              <a:t>Заболеваемость в </a:t>
            </a:r>
          </a:p>
          <a:p>
            <a:pPr>
              <a:lnSpc>
                <a:spcPct val="80000"/>
              </a:lnSpc>
            </a:pPr>
            <a:r>
              <a:rPr lang="ru-RU" sz="1200" b="1">
                <a:latin typeface="Arial Cyr" pitchFamily="34" charset="0"/>
              </a:rPr>
              <a:t>не вакцинированных районах</a:t>
            </a:r>
          </a:p>
        </p:txBody>
      </p:sp>
      <p:sp>
        <p:nvSpPr>
          <p:cNvPr id="8201" name="Rectangle 8"/>
          <p:cNvSpPr>
            <a:spLocks noChangeArrowheads="1"/>
          </p:cNvSpPr>
          <p:nvPr/>
        </p:nvSpPr>
        <p:spPr bwMode="auto">
          <a:xfrm>
            <a:off x="4008438" y="3048000"/>
            <a:ext cx="1938337" cy="530225"/>
          </a:xfrm>
          <a:prstGeom prst="rect">
            <a:avLst/>
          </a:prstGeom>
          <a:noFill/>
          <a:ln w="9525">
            <a:noFill/>
            <a:miter lim="800000"/>
            <a:headEnd/>
            <a:tailEnd/>
          </a:ln>
        </p:spPr>
        <p:txBody>
          <a:bodyPr>
            <a:spAutoFit/>
          </a:bodyPr>
          <a:lstStyle/>
          <a:p>
            <a:pPr>
              <a:lnSpc>
                <a:spcPct val="80000"/>
              </a:lnSpc>
            </a:pPr>
            <a:r>
              <a:rPr lang="ru-RU" sz="1200" b="1">
                <a:latin typeface="Arial Cyr" pitchFamily="34" charset="0"/>
              </a:rPr>
              <a:t>Заболеваемость в </a:t>
            </a:r>
          </a:p>
          <a:p>
            <a:pPr>
              <a:lnSpc>
                <a:spcPct val="80000"/>
              </a:lnSpc>
            </a:pPr>
            <a:r>
              <a:rPr lang="ru-RU" sz="1200" b="1">
                <a:latin typeface="Arial Cyr" pitchFamily="34" charset="0"/>
              </a:rPr>
              <a:t>вакцинированных районах</a:t>
            </a:r>
          </a:p>
        </p:txBody>
      </p:sp>
      <p:sp>
        <p:nvSpPr>
          <p:cNvPr id="415753" name="Rectangle 9"/>
          <p:cNvSpPr>
            <a:spLocks noChangeArrowheads="1"/>
          </p:cNvSpPr>
          <p:nvPr/>
        </p:nvSpPr>
        <p:spPr bwMode="auto">
          <a:xfrm>
            <a:off x="1403350" y="0"/>
            <a:ext cx="7445375" cy="1436688"/>
          </a:xfrm>
          <a:prstGeom prst="rect">
            <a:avLst/>
          </a:prstGeom>
          <a:noFill/>
          <a:ln w="9525">
            <a:noFill/>
            <a:miter lim="800000"/>
            <a:headEnd/>
            <a:tailEnd/>
          </a:ln>
          <a:effectLst>
            <a:outerShdw dist="28398" dir="1593903" algn="ctr" rotWithShape="0">
              <a:schemeClr val="tx1"/>
            </a:outerShdw>
          </a:effectLst>
        </p:spPr>
        <p:txBody>
          <a:bodyPr anchor="ctr"/>
          <a:lstStyle/>
          <a:p>
            <a:pPr algn="ctr">
              <a:defRPr/>
            </a:pPr>
            <a:r>
              <a:rPr lang="ru-RU" sz="2800" b="1">
                <a:solidFill>
                  <a:srgbClr val="CC0000"/>
                </a:solidFill>
                <a:effectLst>
                  <a:outerShdw blurRad="38100" dist="38100" dir="2700000" algn="tl">
                    <a:srgbClr val="C0C0C0"/>
                  </a:outerShdw>
                </a:effectLst>
              </a:rPr>
              <a:t>Динамика заболеваемости гриппом  школьников в районах где проводили и не проводили прививки</a:t>
            </a:r>
          </a:p>
        </p:txBody>
      </p:sp>
      <p:graphicFrame>
        <p:nvGraphicFramePr>
          <p:cNvPr id="8194" name="Object 10"/>
          <p:cNvGraphicFramePr>
            <a:graphicFrameLocks noChangeAspect="1"/>
          </p:cNvGraphicFramePr>
          <p:nvPr/>
        </p:nvGraphicFramePr>
        <p:xfrm>
          <a:off x="1547813" y="2205038"/>
          <a:ext cx="6073775" cy="4086225"/>
        </p:xfrm>
        <a:graphic>
          <a:graphicData uri="http://schemas.openxmlformats.org/presentationml/2006/ole">
            <p:oleObj spid="_x0000_s8194" name="Chart" r:id="rId4" imgW="5730240" imgH="3848046" progId="MSGraph.Chart.8">
              <p:embed followColorScheme="full"/>
            </p:oleObj>
          </a:graphicData>
        </a:graphic>
      </p:graphicFrame>
      <p:sp>
        <p:nvSpPr>
          <p:cNvPr id="415755" name="WordArt 11"/>
          <p:cNvSpPr>
            <a:spLocks noChangeArrowheads="1" noChangeShapeType="1" noTextEdit="1"/>
          </p:cNvSpPr>
          <p:nvPr/>
        </p:nvSpPr>
        <p:spPr bwMode="auto">
          <a:xfrm rot="1125024">
            <a:off x="5113338" y="1682750"/>
            <a:ext cx="3246437" cy="942975"/>
          </a:xfrm>
          <a:prstGeom prst="rect">
            <a:avLst/>
          </a:prstGeom>
        </p:spPr>
        <p:txBody>
          <a:bodyPr wrap="none" fromWordArt="1">
            <a:prstTxWarp prst="textCascadeUp">
              <a:avLst>
                <a:gd name="adj" fmla="val 44444"/>
              </a:avLst>
            </a:prstTxWarp>
            <a:scene3d>
              <a:camera prst="legacyPerspectiveFront">
                <a:rot lat="20519994" lon="1080000" rev="0"/>
              </a:camera>
              <a:lightRig rig="legacyHarsh2" dir="b"/>
            </a:scene3d>
            <a:sp3d extrusionH="430200" prstMaterial="legacyMatte">
              <a:extrusionClr>
                <a:srgbClr val="FF6600"/>
              </a:extrusionClr>
            </a:sp3d>
          </a:bodyPr>
          <a:lstStyle/>
          <a:p>
            <a:pPr algn="ctr"/>
            <a:r>
              <a:rPr lang="ru-RU" sz="3600" kern="10">
                <a:ln w="9525">
                  <a:round/>
                  <a:headEnd/>
                  <a:tailEnd/>
                </a:ln>
                <a:gradFill rotWithShape="1">
                  <a:gsLst>
                    <a:gs pos="0">
                      <a:srgbClr val="FFE701"/>
                    </a:gs>
                    <a:gs pos="100000">
                      <a:srgbClr val="FE3E02"/>
                    </a:gs>
                  </a:gsLst>
                  <a:lin ang="4260000" scaled="1"/>
                </a:gradFill>
                <a:latin typeface="Impact"/>
              </a:rPr>
              <a:t>В 3,2 раза ниже</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15755"/>
                                        </p:tgtEl>
                                        <p:attrNameLst>
                                          <p:attrName>style.visibility</p:attrName>
                                        </p:attrNameLst>
                                      </p:cBhvr>
                                      <p:to>
                                        <p:strVal val="visible"/>
                                      </p:to>
                                    </p:set>
                                    <p:animEffect transition="in" filter="dissolve">
                                      <p:cBhvr>
                                        <p:cTn id="7" dur="500"/>
                                        <p:tgtEl>
                                          <p:spTgt spid="4157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5755"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a:xfrm>
            <a:off x="684213" y="214313"/>
            <a:ext cx="8259762" cy="1127125"/>
          </a:xfrm>
        </p:spPr>
        <p:txBody>
          <a:bodyPr/>
          <a:lstStyle/>
          <a:p>
            <a:pPr eaLnBrk="1" hangingPunct="1"/>
            <a:r>
              <a:rPr lang="ru-RU" sz="3400" smtClean="0"/>
              <a:t>Взаимосвязь между охватом прививками и заболеваемостью ОРВИ</a:t>
            </a:r>
          </a:p>
        </p:txBody>
      </p:sp>
      <p:graphicFrame>
        <p:nvGraphicFramePr>
          <p:cNvPr id="9218" name="Object 3"/>
          <p:cNvGraphicFramePr>
            <a:graphicFrameLocks noChangeAspect="1"/>
          </p:cNvGraphicFramePr>
          <p:nvPr/>
        </p:nvGraphicFramePr>
        <p:xfrm>
          <a:off x="1504950" y="1341438"/>
          <a:ext cx="6019800" cy="4152900"/>
        </p:xfrm>
        <a:graphic>
          <a:graphicData uri="http://schemas.openxmlformats.org/presentationml/2006/ole">
            <p:oleObj spid="_x0000_s9218" name="Диаграмма" r:id="rId4" imgW="3686251" imgH="2543251" progId="Excel.Chart.8">
              <p:embed/>
            </p:oleObj>
          </a:graphicData>
        </a:graphic>
      </p:graphicFrame>
      <p:sp>
        <p:nvSpPr>
          <p:cNvPr id="9220" name="Text Box 4"/>
          <p:cNvSpPr txBox="1">
            <a:spLocks noChangeArrowheads="1"/>
          </p:cNvSpPr>
          <p:nvPr/>
        </p:nvSpPr>
        <p:spPr bwMode="auto">
          <a:xfrm>
            <a:off x="1493838" y="5445125"/>
            <a:ext cx="6246812" cy="641350"/>
          </a:xfrm>
          <a:prstGeom prst="rect">
            <a:avLst/>
          </a:prstGeom>
          <a:noFill/>
          <a:ln w="9525">
            <a:noFill/>
            <a:miter lim="800000"/>
            <a:headEnd/>
            <a:tailEnd/>
          </a:ln>
        </p:spPr>
        <p:txBody>
          <a:bodyPr wrap="none">
            <a:spAutoFit/>
          </a:bodyPr>
          <a:lstStyle/>
          <a:p>
            <a:r>
              <a:rPr lang="ru-RU" b="1">
                <a:solidFill>
                  <a:srgbClr val="001682"/>
                </a:solidFill>
              </a:rPr>
              <a:t>Высокий охват прививками от гриппа обеспечивает </a:t>
            </a:r>
          </a:p>
          <a:p>
            <a:r>
              <a:rPr lang="ru-RU" b="1">
                <a:solidFill>
                  <a:srgbClr val="001682"/>
                </a:solidFill>
              </a:rPr>
              <a:t>снижение заболеваемости ОРВИ более чем на 40%</a:t>
            </a:r>
          </a:p>
        </p:txBody>
      </p:sp>
      <p:sp>
        <p:nvSpPr>
          <p:cNvPr id="9221" name="Rectangle 5"/>
          <p:cNvSpPr>
            <a:spLocks noChangeArrowheads="1"/>
          </p:cNvSpPr>
          <p:nvPr/>
        </p:nvSpPr>
        <p:spPr bwMode="auto">
          <a:xfrm>
            <a:off x="2627313" y="6340475"/>
            <a:ext cx="5902325" cy="517525"/>
          </a:xfrm>
          <a:prstGeom prst="rect">
            <a:avLst/>
          </a:prstGeom>
          <a:noFill/>
          <a:ln w="9525">
            <a:noFill/>
            <a:miter lim="800000"/>
            <a:headEnd/>
            <a:tailEnd/>
          </a:ln>
        </p:spPr>
        <p:txBody>
          <a:bodyPr wrap="none">
            <a:spAutoFit/>
          </a:bodyPr>
          <a:lstStyle/>
          <a:p>
            <a:r>
              <a:rPr lang="ru-RU" sz="1400">
                <a:solidFill>
                  <a:srgbClr val="001682"/>
                </a:solidFill>
              </a:rPr>
              <a:t>Данные: Ильина Т.Н. Оценка эпидемиологической эффективности…</a:t>
            </a:r>
          </a:p>
          <a:p>
            <a:r>
              <a:rPr lang="ru-RU" sz="1400">
                <a:solidFill>
                  <a:srgbClr val="001682"/>
                </a:solidFill>
              </a:rPr>
              <a:t>               Вопросы современной педиатрии/ 2009/ том 8/ №5</a:t>
            </a:r>
            <a:endParaRPr lang="en-US" sz="1400">
              <a:solidFill>
                <a:srgbClr val="001682"/>
              </a:solidFill>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ChangeArrowheads="1"/>
          </p:cNvSpPr>
          <p:nvPr/>
        </p:nvSpPr>
        <p:spPr bwMode="auto">
          <a:xfrm>
            <a:off x="711200" y="6248400"/>
            <a:ext cx="1897063" cy="457200"/>
          </a:xfrm>
          <a:prstGeom prst="rect">
            <a:avLst/>
          </a:prstGeom>
          <a:noFill/>
          <a:ln w="9525">
            <a:noFill/>
            <a:miter lim="800000"/>
            <a:headEnd/>
            <a:tailEnd/>
          </a:ln>
        </p:spPr>
        <p:txBody>
          <a:bodyPr wrap="none" anchor="ctr"/>
          <a:lstStyle/>
          <a:p>
            <a:endParaRPr lang="ru-RU"/>
          </a:p>
        </p:txBody>
      </p:sp>
      <p:sp>
        <p:nvSpPr>
          <p:cNvPr id="10244" name="Rectangle 3"/>
          <p:cNvSpPr>
            <a:spLocks noChangeArrowheads="1"/>
          </p:cNvSpPr>
          <p:nvPr/>
        </p:nvSpPr>
        <p:spPr bwMode="auto">
          <a:xfrm>
            <a:off x="3149600" y="6248400"/>
            <a:ext cx="2844800" cy="457200"/>
          </a:xfrm>
          <a:prstGeom prst="rect">
            <a:avLst/>
          </a:prstGeom>
          <a:noFill/>
          <a:ln w="9525">
            <a:noFill/>
            <a:miter lim="800000"/>
            <a:headEnd/>
            <a:tailEnd/>
          </a:ln>
        </p:spPr>
        <p:txBody>
          <a:bodyPr wrap="none" anchor="ctr"/>
          <a:lstStyle/>
          <a:p>
            <a:endParaRPr lang="ru-RU"/>
          </a:p>
        </p:txBody>
      </p:sp>
      <p:sp>
        <p:nvSpPr>
          <p:cNvPr id="10245" name="Rectangle 4"/>
          <p:cNvSpPr>
            <a:spLocks noGrp="1" noChangeArrowheads="1"/>
          </p:cNvSpPr>
          <p:nvPr>
            <p:ph type="title"/>
          </p:nvPr>
        </p:nvSpPr>
        <p:spPr>
          <a:xfrm>
            <a:off x="720725" y="287338"/>
            <a:ext cx="7704138" cy="1081087"/>
          </a:xfrm>
          <a:noFill/>
        </p:spPr>
        <p:txBody>
          <a:bodyPr lIns="92075" tIns="46038" rIns="92075" bIns="46038"/>
          <a:lstStyle/>
          <a:p>
            <a:pPr eaLnBrk="1" hangingPunct="1"/>
            <a:r>
              <a:rPr lang="ru-RU" sz="3200" smtClean="0">
                <a:solidFill>
                  <a:srgbClr val="000099"/>
                </a:solidFill>
              </a:rPr>
              <a:t>Эффективность вакцинации у детей</a:t>
            </a:r>
          </a:p>
        </p:txBody>
      </p:sp>
      <p:sp>
        <p:nvSpPr>
          <p:cNvPr id="10246" name="Rectangle 5"/>
          <p:cNvSpPr>
            <a:spLocks noChangeArrowheads="1"/>
          </p:cNvSpPr>
          <p:nvPr/>
        </p:nvSpPr>
        <p:spPr bwMode="auto">
          <a:xfrm>
            <a:off x="5522913" y="6296025"/>
            <a:ext cx="3611562" cy="549275"/>
          </a:xfrm>
          <a:prstGeom prst="rect">
            <a:avLst/>
          </a:prstGeom>
          <a:noFill/>
          <a:ln w="9525">
            <a:noFill/>
            <a:miter lim="800000"/>
            <a:headEnd/>
            <a:tailEnd/>
          </a:ln>
        </p:spPr>
        <p:txBody>
          <a:bodyPr lIns="92075" tIns="46038" rIns="92075" bIns="46038">
            <a:spAutoFit/>
          </a:bodyPr>
          <a:lstStyle/>
          <a:p>
            <a:pPr eaLnBrk="0" hangingPunct="0"/>
            <a:r>
              <a:rPr lang="ru-RU" sz="1000" b="1" i="1">
                <a:latin typeface="Times New Roman" pitchFamily="18" charset="0"/>
              </a:rPr>
              <a:t>Heikkinen T, Ruuskanen O, Waris M, Ziegler T, Arola M, Halonen P. Influenza vaccination in the prevention of acute otitis media in children. AJDC 1991;45:445-48</a:t>
            </a:r>
            <a:endParaRPr lang="ru-RU" sz="1000" b="1" i="1">
              <a:latin typeface="Times New Roman Cyr" charset="-52"/>
            </a:endParaRPr>
          </a:p>
        </p:txBody>
      </p:sp>
      <p:sp>
        <p:nvSpPr>
          <p:cNvPr id="419846" name="Rectangle 6"/>
          <p:cNvSpPr>
            <a:spLocks noChangeArrowheads="1"/>
          </p:cNvSpPr>
          <p:nvPr/>
        </p:nvSpPr>
        <p:spPr bwMode="auto">
          <a:xfrm>
            <a:off x="0" y="5532438"/>
            <a:ext cx="8239125" cy="701675"/>
          </a:xfrm>
          <a:prstGeom prst="rect">
            <a:avLst/>
          </a:prstGeom>
          <a:noFill/>
          <a:ln w="9525">
            <a:noFill/>
            <a:miter lim="800000"/>
            <a:headEnd/>
            <a:tailEnd/>
          </a:ln>
          <a:effectLst/>
        </p:spPr>
        <p:txBody>
          <a:bodyPr lIns="92075" tIns="46038" rIns="92075" bIns="46038">
            <a:spAutoFit/>
          </a:bodyPr>
          <a:lstStyle/>
          <a:p>
            <a:pPr algn="ctr" eaLnBrk="0" hangingPunct="0">
              <a:defRPr/>
            </a:pPr>
            <a:r>
              <a:rPr lang="ru-RU" sz="2000" b="1">
                <a:solidFill>
                  <a:schemeClr val="tx2"/>
                </a:solidFill>
                <a:effectLst>
                  <a:outerShdw blurRad="38100" dist="38100" dir="2700000" algn="tl">
                    <a:srgbClr val="C0C0C0"/>
                  </a:outerShdw>
                </a:effectLst>
                <a:latin typeface="Times New Roman" pitchFamily="18" charset="0"/>
              </a:rPr>
              <a:t>Частота заболевания гриппом и отитом (осложнение),</a:t>
            </a:r>
          </a:p>
          <a:p>
            <a:pPr algn="ctr" eaLnBrk="0" hangingPunct="0">
              <a:defRPr/>
            </a:pPr>
            <a:r>
              <a:rPr lang="ru-RU" sz="2000" b="1">
                <a:solidFill>
                  <a:schemeClr val="tx2"/>
                </a:solidFill>
                <a:effectLst>
                  <a:outerShdw blurRad="38100" dist="38100" dir="2700000" algn="tl">
                    <a:srgbClr val="C0C0C0"/>
                  </a:outerShdw>
                </a:effectLst>
                <a:latin typeface="Times New Roman" pitchFamily="18" charset="0"/>
              </a:rPr>
              <a:t>374 детей в возрасте 1 - 3 года, сезон 1988-89, Финляндия </a:t>
            </a:r>
            <a:endParaRPr lang="ru-RU" sz="2000" b="1">
              <a:solidFill>
                <a:schemeClr val="tx2"/>
              </a:solidFill>
              <a:effectLst>
                <a:outerShdw blurRad="38100" dist="38100" dir="2700000" algn="tl">
                  <a:srgbClr val="C0C0C0"/>
                </a:outerShdw>
              </a:effectLst>
              <a:latin typeface="Times New Roman Cyr" charset="-52"/>
            </a:endParaRPr>
          </a:p>
        </p:txBody>
      </p:sp>
      <p:sp>
        <p:nvSpPr>
          <p:cNvPr id="10248" name="Rectangle 7"/>
          <p:cNvSpPr>
            <a:spLocks noChangeArrowheads="1"/>
          </p:cNvSpPr>
          <p:nvPr/>
        </p:nvSpPr>
        <p:spPr bwMode="auto">
          <a:xfrm>
            <a:off x="4924425" y="1676400"/>
            <a:ext cx="2020888" cy="396875"/>
          </a:xfrm>
          <a:prstGeom prst="rect">
            <a:avLst/>
          </a:prstGeom>
          <a:noFill/>
          <a:ln w="9525">
            <a:noFill/>
            <a:miter lim="800000"/>
            <a:headEnd/>
            <a:tailEnd/>
          </a:ln>
        </p:spPr>
        <p:txBody>
          <a:bodyPr wrap="none" lIns="92075" tIns="46038" rIns="92075" bIns="46038">
            <a:spAutoFit/>
          </a:bodyPr>
          <a:lstStyle/>
          <a:p>
            <a:pPr eaLnBrk="0" hangingPunct="0"/>
            <a:r>
              <a:rPr lang="ru-RU" sz="2000" b="1">
                <a:latin typeface="Times New Roman" pitchFamily="18" charset="0"/>
              </a:rPr>
              <a:t>Группа контроля</a:t>
            </a:r>
            <a:endParaRPr lang="ru-RU" sz="2000" b="1">
              <a:latin typeface="Times New Roman Cyr" charset="-52"/>
            </a:endParaRPr>
          </a:p>
        </p:txBody>
      </p:sp>
      <p:sp>
        <p:nvSpPr>
          <p:cNvPr id="10249" name="Rectangle 8"/>
          <p:cNvSpPr>
            <a:spLocks noChangeArrowheads="1"/>
          </p:cNvSpPr>
          <p:nvPr/>
        </p:nvSpPr>
        <p:spPr bwMode="auto">
          <a:xfrm>
            <a:off x="4668838" y="1790700"/>
            <a:ext cx="225425" cy="176213"/>
          </a:xfrm>
          <a:prstGeom prst="rect">
            <a:avLst/>
          </a:prstGeom>
          <a:solidFill>
            <a:srgbClr val="FF0000"/>
          </a:solidFill>
          <a:ln w="9525">
            <a:solidFill>
              <a:schemeClr val="tx1"/>
            </a:solidFill>
            <a:miter lim="800000"/>
            <a:headEnd/>
            <a:tailEnd/>
          </a:ln>
        </p:spPr>
        <p:txBody>
          <a:bodyPr wrap="none" anchor="ctr"/>
          <a:lstStyle/>
          <a:p>
            <a:endParaRPr lang="ru-RU"/>
          </a:p>
        </p:txBody>
      </p:sp>
      <p:sp>
        <p:nvSpPr>
          <p:cNvPr id="10250" name="Rectangle 9"/>
          <p:cNvSpPr>
            <a:spLocks noChangeArrowheads="1"/>
          </p:cNvSpPr>
          <p:nvPr/>
        </p:nvSpPr>
        <p:spPr bwMode="auto">
          <a:xfrm>
            <a:off x="1731963" y="1763713"/>
            <a:ext cx="230187" cy="190500"/>
          </a:xfrm>
          <a:prstGeom prst="rect">
            <a:avLst/>
          </a:prstGeom>
          <a:solidFill>
            <a:srgbClr val="FFFF00"/>
          </a:solidFill>
          <a:ln w="9525">
            <a:solidFill>
              <a:schemeClr val="tx1"/>
            </a:solidFill>
            <a:miter lim="800000"/>
            <a:headEnd/>
            <a:tailEnd/>
          </a:ln>
        </p:spPr>
        <p:txBody>
          <a:bodyPr wrap="none" anchor="ctr"/>
          <a:lstStyle/>
          <a:p>
            <a:endParaRPr lang="ru-RU"/>
          </a:p>
        </p:txBody>
      </p:sp>
      <p:sp>
        <p:nvSpPr>
          <p:cNvPr id="10251" name="Rectangle 10"/>
          <p:cNvSpPr>
            <a:spLocks noChangeArrowheads="1"/>
          </p:cNvSpPr>
          <p:nvPr/>
        </p:nvSpPr>
        <p:spPr bwMode="auto">
          <a:xfrm>
            <a:off x="1978025" y="1658938"/>
            <a:ext cx="2165350" cy="396875"/>
          </a:xfrm>
          <a:prstGeom prst="rect">
            <a:avLst/>
          </a:prstGeom>
          <a:noFill/>
          <a:ln w="9525">
            <a:noFill/>
            <a:miter lim="800000"/>
            <a:headEnd/>
            <a:tailEnd/>
          </a:ln>
        </p:spPr>
        <p:txBody>
          <a:bodyPr wrap="none" lIns="92075" tIns="46038" rIns="92075" bIns="46038">
            <a:spAutoFit/>
          </a:bodyPr>
          <a:lstStyle/>
          <a:p>
            <a:pPr eaLnBrk="0" hangingPunct="0"/>
            <a:r>
              <a:rPr lang="ru-RU" sz="2000" b="1">
                <a:latin typeface="Times New Roman" pitchFamily="18" charset="0"/>
              </a:rPr>
              <a:t>Вакцинированные</a:t>
            </a:r>
            <a:endParaRPr lang="ru-RU" sz="2000" b="1">
              <a:latin typeface="Times New Roman Cyr" charset="-52"/>
            </a:endParaRPr>
          </a:p>
        </p:txBody>
      </p:sp>
      <p:graphicFrame>
        <p:nvGraphicFramePr>
          <p:cNvPr id="10242" name="Object 11"/>
          <p:cNvGraphicFramePr>
            <a:graphicFrameLocks/>
          </p:cNvGraphicFramePr>
          <p:nvPr/>
        </p:nvGraphicFramePr>
        <p:xfrm>
          <a:off x="846138" y="2209800"/>
          <a:ext cx="4329112" cy="3060700"/>
        </p:xfrm>
        <a:graphic>
          <a:graphicData uri="http://schemas.openxmlformats.org/presentationml/2006/ole">
            <p:oleObj spid="_x0000_s10242" name="Диаграмма" r:id="rId4" imgW="8214387" imgH="5356914" progId="MSGraph.Chart.8">
              <p:embed followColorScheme="full"/>
            </p:oleObj>
          </a:graphicData>
        </a:graphic>
      </p:graphicFrame>
      <p:sp>
        <p:nvSpPr>
          <p:cNvPr id="419852" name="Rectangle 12"/>
          <p:cNvSpPr>
            <a:spLocks noChangeArrowheads="1"/>
          </p:cNvSpPr>
          <p:nvPr/>
        </p:nvSpPr>
        <p:spPr bwMode="auto">
          <a:xfrm>
            <a:off x="1531938" y="5181600"/>
            <a:ext cx="1082675" cy="396875"/>
          </a:xfrm>
          <a:prstGeom prst="rect">
            <a:avLst/>
          </a:prstGeom>
          <a:noFill/>
          <a:ln w="9525">
            <a:noFill/>
            <a:miter lim="800000"/>
            <a:headEnd/>
            <a:tailEnd/>
          </a:ln>
          <a:effectLst/>
        </p:spPr>
        <p:txBody>
          <a:bodyPr wrap="none" lIns="92075" tIns="46038" rIns="92075" bIns="46038">
            <a:spAutoFit/>
          </a:bodyPr>
          <a:lstStyle/>
          <a:p>
            <a:pPr algn="ctr" eaLnBrk="0" hangingPunct="0">
              <a:defRPr/>
            </a:pPr>
            <a:r>
              <a:rPr lang="ru-RU" sz="2000" b="1">
                <a:effectLst>
                  <a:outerShdw blurRad="38100" dist="38100" dir="2700000" algn="tl">
                    <a:srgbClr val="C0C0C0"/>
                  </a:outerShdw>
                </a:effectLst>
                <a:latin typeface="Times New Roman" pitchFamily="18" charset="0"/>
              </a:rPr>
              <a:t>Грипп А</a:t>
            </a:r>
            <a:endParaRPr lang="ru-RU" sz="2000" b="1">
              <a:effectLst>
                <a:outerShdw blurRad="38100" dist="38100" dir="2700000" algn="tl">
                  <a:srgbClr val="C0C0C0"/>
                </a:outerShdw>
              </a:effectLst>
              <a:latin typeface="Times New Roman Cyr" charset="-52"/>
            </a:endParaRPr>
          </a:p>
        </p:txBody>
      </p:sp>
      <p:sp>
        <p:nvSpPr>
          <p:cNvPr id="419853" name="Rectangle 13"/>
          <p:cNvSpPr>
            <a:spLocks noChangeArrowheads="1"/>
          </p:cNvSpPr>
          <p:nvPr/>
        </p:nvSpPr>
        <p:spPr bwMode="auto">
          <a:xfrm>
            <a:off x="3597275" y="5181600"/>
            <a:ext cx="703263" cy="396875"/>
          </a:xfrm>
          <a:prstGeom prst="rect">
            <a:avLst/>
          </a:prstGeom>
          <a:noFill/>
          <a:ln w="9525">
            <a:noFill/>
            <a:miter lim="800000"/>
            <a:headEnd/>
            <a:tailEnd/>
          </a:ln>
          <a:effectLst/>
        </p:spPr>
        <p:txBody>
          <a:bodyPr wrap="none" lIns="92075" tIns="46038" rIns="92075" bIns="46038">
            <a:spAutoFit/>
          </a:bodyPr>
          <a:lstStyle/>
          <a:p>
            <a:pPr algn="ctr" eaLnBrk="0" hangingPunct="0">
              <a:defRPr/>
            </a:pPr>
            <a:r>
              <a:rPr lang="ru-RU" sz="2000" b="1">
                <a:effectLst>
                  <a:outerShdw blurRad="38100" dist="38100" dir="2700000" algn="tl">
                    <a:srgbClr val="C0C0C0"/>
                  </a:outerShdw>
                </a:effectLst>
                <a:latin typeface="Times New Roman" pitchFamily="18" charset="0"/>
              </a:rPr>
              <a:t>ОСО</a:t>
            </a:r>
            <a:endParaRPr lang="ru-RU" sz="2000" b="1">
              <a:effectLst>
                <a:outerShdw blurRad="38100" dist="38100" dir="2700000" algn="tl">
                  <a:srgbClr val="C0C0C0"/>
                </a:outerShdw>
              </a:effectLst>
              <a:latin typeface="Times New Roman Cyr" charset="-52"/>
            </a:endParaRPr>
          </a:p>
        </p:txBody>
      </p:sp>
      <p:sp>
        <p:nvSpPr>
          <p:cNvPr id="419854" name="Rectangle 14"/>
          <p:cNvSpPr>
            <a:spLocks noChangeArrowheads="1"/>
          </p:cNvSpPr>
          <p:nvPr/>
        </p:nvSpPr>
        <p:spPr bwMode="auto">
          <a:xfrm rot="16200000">
            <a:off x="-592138" y="3654426"/>
            <a:ext cx="2506663" cy="366712"/>
          </a:xfrm>
          <a:prstGeom prst="rect">
            <a:avLst/>
          </a:prstGeom>
          <a:noFill/>
          <a:ln w="9525">
            <a:noFill/>
            <a:miter lim="800000"/>
            <a:headEnd/>
            <a:tailEnd/>
          </a:ln>
          <a:effectLst/>
        </p:spPr>
        <p:txBody>
          <a:bodyPr wrap="none" lIns="92075" tIns="46038" rIns="92075" bIns="46038">
            <a:spAutoFit/>
          </a:bodyPr>
          <a:lstStyle/>
          <a:p>
            <a:pPr algn="ctr" eaLnBrk="0" hangingPunct="0">
              <a:defRPr/>
            </a:pPr>
            <a:r>
              <a:rPr lang="ru-RU" sz="2000" b="1">
                <a:effectLst>
                  <a:outerShdw blurRad="38100" dist="38100" dir="2700000" algn="tl">
                    <a:srgbClr val="C0C0C0"/>
                  </a:outerShdw>
                </a:effectLst>
                <a:latin typeface="Times New Roman" pitchFamily="18" charset="0"/>
              </a:rPr>
              <a:t>Количество случаев</a:t>
            </a:r>
            <a:endParaRPr lang="ru-RU" sz="2000" b="1">
              <a:effectLst>
                <a:outerShdw blurRad="38100" dist="38100" dir="2700000" algn="tl">
                  <a:srgbClr val="C0C0C0"/>
                </a:outerShdw>
              </a:effectLst>
              <a:latin typeface="Times New Roman Cyr" charset="-52"/>
            </a:endParaRPr>
          </a:p>
        </p:txBody>
      </p:sp>
      <p:sp>
        <p:nvSpPr>
          <p:cNvPr id="10255" name="Rectangle 15"/>
          <p:cNvSpPr>
            <a:spLocks noChangeArrowheads="1"/>
          </p:cNvSpPr>
          <p:nvPr/>
        </p:nvSpPr>
        <p:spPr bwMode="gray">
          <a:xfrm>
            <a:off x="5387975" y="2828925"/>
            <a:ext cx="2770188" cy="822325"/>
          </a:xfrm>
          <a:prstGeom prst="rect">
            <a:avLst/>
          </a:prstGeom>
          <a:solidFill>
            <a:schemeClr val="accent2"/>
          </a:solidFill>
          <a:ln w="9525">
            <a:noFill/>
            <a:miter lim="800000"/>
            <a:headEnd/>
            <a:tailEnd/>
          </a:ln>
        </p:spPr>
        <p:txBody>
          <a:bodyPr wrap="none" lIns="92075" tIns="46038" rIns="92075" bIns="46038">
            <a:spAutoFit/>
          </a:bodyPr>
          <a:lstStyle/>
          <a:p>
            <a:pPr algn="ctr" eaLnBrk="0" hangingPunct="0"/>
            <a:r>
              <a:rPr lang="ru-RU" sz="2400" b="1">
                <a:solidFill>
                  <a:schemeClr val="bg1"/>
                </a:solidFill>
                <a:latin typeface="Times New Roman" pitchFamily="18" charset="0"/>
              </a:rPr>
              <a:t>Грипп А:</a:t>
            </a:r>
          </a:p>
          <a:p>
            <a:pPr algn="ctr" eaLnBrk="0" hangingPunct="0"/>
            <a:r>
              <a:rPr lang="ru-RU" sz="2400" b="1">
                <a:solidFill>
                  <a:schemeClr val="bg1"/>
                </a:solidFill>
                <a:latin typeface="Times New Roman" pitchFamily="18" charset="0"/>
              </a:rPr>
              <a:t>эффективность 83%</a:t>
            </a:r>
            <a:endParaRPr lang="ru-RU" sz="2400" b="1">
              <a:solidFill>
                <a:schemeClr val="bg1"/>
              </a:solidFill>
              <a:latin typeface="Times New Roman Cyr" charset="-52"/>
            </a:endParaRPr>
          </a:p>
        </p:txBody>
      </p:sp>
      <p:sp>
        <p:nvSpPr>
          <p:cNvPr id="10256" name="Rectangle 16"/>
          <p:cNvSpPr>
            <a:spLocks noChangeArrowheads="1"/>
          </p:cNvSpPr>
          <p:nvPr/>
        </p:nvSpPr>
        <p:spPr bwMode="gray">
          <a:xfrm>
            <a:off x="5387975" y="4037013"/>
            <a:ext cx="2773363" cy="822325"/>
          </a:xfrm>
          <a:prstGeom prst="rect">
            <a:avLst/>
          </a:prstGeom>
          <a:solidFill>
            <a:schemeClr val="accent2"/>
          </a:solidFill>
          <a:ln w="9525">
            <a:noFill/>
            <a:miter lim="800000"/>
            <a:headEnd/>
            <a:tailEnd/>
          </a:ln>
        </p:spPr>
        <p:txBody>
          <a:bodyPr lIns="92075" tIns="46038" rIns="92075" bIns="46038">
            <a:spAutoFit/>
          </a:bodyPr>
          <a:lstStyle/>
          <a:p>
            <a:pPr algn="ctr" eaLnBrk="0" hangingPunct="0"/>
            <a:r>
              <a:rPr lang="ru-RU" sz="2400" b="1">
                <a:solidFill>
                  <a:schemeClr val="bg1"/>
                </a:solidFill>
                <a:latin typeface="Times New Roman" pitchFamily="18" charset="0"/>
              </a:rPr>
              <a:t>Частота ОСО: </a:t>
            </a:r>
          </a:p>
          <a:p>
            <a:pPr algn="ctr" eaLnBrk="0" hangingPunct="0"/>
            <a:r>
              <a:rPr lang="ru-RU" sz="2400" b="1">
                <a:solidFill>
                  <a:schemeClr val="bg1"/>
                </a:solidFill>
                <a:latin typeface="Times New Roman" pitchFamily="18" charset="0"/>
              </a:rPr>
              <a:t>снижение на 36%</a:t>
            </a:r>
            <a:endParaRPr lang="ru-RU" sz="2400" b="1">
              <a:solidFill>
                <a:schemeClr val="bg1"/>
              </a:solidFill>
              <a:latin typeface="Times New Roman Cyr" charset="-52"/>
            </a:endParaRPr>
          </a:p>
        </p:txBody>
      </p:sp>
      <p:sp>
        <p:nvSpPr>
          <p:cNvPr id="419857" name="Rectangle 17"/>
          <p:cNvSpPr>
            <a:spLocks noChangeArrowheads="1"/>
          </p:cNvSpPr>
          <p:nvPr/>
        </p:nvSpPr>
        <p:spPr bwMode="auto">
          <a:xfrm>
            <a:off x="250825" y="6491288"/>
            <a:ext cx="3384550" cy="366712"/>
          </a:xfrm>
          <a:prstGeom prst="rect">
            <a:avLst/>
          </a:prstGeom>
          <a:noFill/>
          <a:ln w="9525">
            <a:noFill/>
            <a:miter lim="800000"/>
            <a:headEnd/>
            <a:tailEnd/>
          </a:ln>
          <a:effectLst/>
        </p:spPr>
        <p:txBody>
          <a:bodyPr lIns="92075" tIns="46038" rIns="92075" bIns="46038">
            <a:spAutoFit/>
          </a:bodyPr>
          <a:lstStyle/>
          <a:p>
            <a:pPr eaLnBrk="0" hangingPunct="0">
              <a:defRPr/>
            </a:pPr>
            <a:r>
              <a:rPr lang="ru-RU" b="1">
                <a:effectLst>
                  <a:outerShdw blurRad="38100" dist="38100" dir="2700000" algn="tl">
                    <a:srgbClr val="C0C0C0"/>
                  </a:outerShdw>
                </a:effectLst>
                <a:latin typeface="Times New Roman" pitchFamily="18" charset="0"/>
              </a:rPr>
              <a:t>ОСО: острый средний отит</a:t>
            </a:r>
            <a:endParaRPr lang="ru-RU" b="1">
              <a:effectLst>
                <a:outerShdw blurRad="38100" dist="38100" dir="2700000" algn="tl">
                  <a:srgbClr val="C0C0C0"/>
                </a:outerShdw>
              </a:effectLst>
              <a:latin typeface="Times New Roman Cyr" charset="-52"/>
            </a:endParaRPr>
          </a:p>
        </p:txBody>
      </p:sp>
    </p:spTree>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ChangeArrowheads="1"/>
          </p:cNvSpPr>
          <p:nvPr/>
        </p:nvSpPr>
        <p:spPr bwMode="auto">
          <a:xfrm>
            <a:off x="711200" y="6248400"/>
            <a:ext cx="1897063" cy="457200"/>
          </a:xfrm>
          <a:prstGeom prst="rect">
            <a:avLst/>
          </a:prstGeom>
          <a:noFill/>
          <a:ln w="9525">
            <a:noFill/>
            <a:miter lim="800000"/>
            <a:headEnd/>
            <a:tailEnd/>
          </a:ln>
        </p:spPr>
        <p:txBody>
          <a:bodyPr wrap="none" anchor="ctr"/>
          <a:lstStyle/>
          <a:p>
            <a:endParaRPr lang="ru-RU"/>
          </a:p>
        </p:txBody>
      </p:sp>
      <p:sp>
        <p:nvSpPr>
          <p:cNvPr id="70659" name="Rectangle 3"/>
          <p:cNvSpPr>
            <a:spLocks noChangeArrowheads="1"/>
          </p:cNvSpPr>
          <p:nvPr/>
        </p:nvSpPr>
        <p:spPr bwMode="auto">
          <a:xfrm>
            <a:off x="3149600" y="6248400"/>
            <a:ext cx="2844800" cy="457200"/>
          </a:xfrm>
          <a:prstGeom prst="rect">
            <a:avLst/>
          </a:prstGeom>
          <a:noFill/>
          <a:ln w="9525">
            <a:noFill/>
            <a:miter lim="800000"/>
            <a:headEnd/>
            <a:tailEnd/>
          </a:ln>
        </p:spPr>
        <p:txBody>
          <a:bodyPr wrap="none" anchor="ctr"/>
          <a:lstStyle/>
          <a:p>
            <a:endParaRPr lang="ru-RU"/>
          </a:p>
        </p:txBody>
      </p:sp>
      <p:sp>
        <p:nvSpPr>
          <p:cNvPr id="70660" name="Rectangle 4"/>
          <p:cNvSpPr>
            <a:spLocks noGrp="1" noChangeArrowheads="1"/>
          </p:cNvSpPr>
          <p:nvPr>
            <p:ph type="title"/>
          </p:nvPr>
        </p:nvSpPr>
        <p:spPr>
          <a:xfrm>
            <a:off x="539750" y="0"/>
            <a:ext cx="8080375" cy="1143000"/>
          </a:xfrm>
          <a:noFill/>
        </p:spPr>
        <p:txBody>
          <a:bodyPr lIns="92075" tIns="46038" rIns="92075" bIns="46038"/>
          <a:lstStyle/>
          <a:p>
            <a:pPr eaLnBrk="1" hangingPunct="1"/>
            <a:r>
              <a:rPr lang="ru-RU" sz="3200" smtClean="0">
                <a:solidFill>
                  <a:srgbClr val="000099"/>
                </a:solidFill>
              </a:rPr>
              <a:t>Эффект вакцинации у детей с астмой</a:t>
            </a:r>
          </a:p>
        </p:txBody>
      </p:sp>
      <p:sp>
        <p:nvSpPr>
          <p:cNvPr id="70661" name="Rectangle 5"/>
          <p:cNvSpPr>
            <a:spLocks noChangeArrowheads="1"/>
          </p:cNvSpPr>
          <p:nvPr/>
        </p:nvSpPr>
        <p:spPr bwMode="auto">
          <a:xfrm>
            <a:off x="1547813" y="1746250"/>
            <a:ext cx="3246437" cy="396875"/>
          </a:xfrm>
          <a:prstGeom prst="rect">
            <a:avLst/>
          </a:prstGeom>
          <a:noFill/>
          <a:ln w="9525">
            <a:noFill/>
            <a:miter lim="800000"/>
            <a:headEnd/>
            <a:tailEnd/>
          </a:ln>
        </p:spPr>
        <p:txBody>
          <a:bodyPr lIns="92075" tIns="46038" rIns="92075" bIns="46038">
            <a:spAutoFit/>
          </a:bodyPr>
          <a:lstStyle/>
          <a:p>
            <a:pPr eaLnBrk="0" hangingPunct="0"/>
            <a:r>
              <a:rPr lang="ru-RU" sz="2000" b="1">
                <a:latin typeface="Times New Roman" pitchFamily="18" charset="0"/>
              </a:rPr>
              <a:t>Невакцинированные</a:t>
            </a:r>
            <a:endParaRPr lang="ru-RU" sz="2000" b="1">
              <a:latin typeface="Times New Roman Cyr" charset="-52"/>
            </a:endParaRPr>
          </a:p>
        </p:txBody>
      </p:sp>
      <p:sp>
        <p:nvSpPr>
          <p:cNvPr id="70662" name="Rectangle 6"/>
          <p:cNvSpPr>
            <a:spLocks noChangeArrowheads="1"/>
          </p:cNvSpPr>
          <p:nvPr/>
        </p:nvSpPr>
        <p:spPr bwMode="auto">
          <a:xfrm>
            <a:off x="8027988" y="1916113"/>
            <a:ext cx="158750" cy="179387"/>
          </a:xfrm>
          <a:prstGeom prst="rect">
            <a:avLst/>
          </a:prstGeom>
          <a:solidFill>
            <a:schemeClr val="hlink"/>
          </a:solidFill>
          <a:ln w="9525">
            <a:solidFill>
              <a:schemeClr val="tx1"/>
            </a:solidFill>
            <a:miter lim="800000"/>
            <a:headEnd/>
            <a:tailEnd/>
          </a:ln>
        </p:spPr>
        <p:txBody>
          <a:bodyPr wrap="none" anchor="ctr"/>
          <a:lstStyle/>
          <a:p>
            <a:endParaRPr lang="ru-RU"/>
          </a:p>
        </p:txBody>
      </p:sp>
      <p:sp>
        <p:nvSpPr>
          <p:cNvPr id="70663" name="Rectangle 7"/>
          <p:cNvSpPr>
            <a:spLocks noChangeArrowheads="1"/>
          </p:cNvSpPr>
          <p:nvPr/>
        </p:nvSpPr>
        <p:spPr bwMode="auto">
          <a:xfrm>
            <a:off x="4140200" y="1916113"/>
            <a:ext cx="166688" cy="177800"/>
          </a:xfrm>
          <a:prstGeom prst="rect">
            <a:avLst/>
          </a:prstGeom>
          <a:solidFill>
            <a:srgbClr val="FF0000"/>
          </a:solidFill>
          <a:ln w="9525">
            <a:solidFill>
              <a:schemeClr val="tx1"/>
            </a:solidFill>
            <a:miter lim="800000"/>
            <a:headEnd/>
            <a:tailEnd/>
          </a:ln>
        </p:spPr>
        <p:txBody>
          <a:bodyPr wrap="none" anchor="ctr"/>
          <a:lstStyle/>
          <a:p>
            <a:endParaRPr lang="ru-RU"/>
          </a:p>
        </p:txBody>
      </p:sp>
      <p:sp>
        <p:nvSpPr>
          <p:cNvPr id="70664" name="Rectangle 8"/>
          <p:cNvSpPr>
            <a:spLocks noChangeArrowheads="1"/>
          </p:cNvSpPr>
          <p:nvPr/>
        </p:nvSpPr>
        <p:spPr bwMode="auto">
          <a:xfrm>
            <a:off x="5648325" y="1762125"/>
            <a:ext cx="2740025" cy="396875"/>
          </a:xfrm>
          <a:prstGeom prst="rect">
            <a:avLst/>
          </a:prstGeom>
          <a:noFill/>
          <a:ln w="9525">
            <a:noFill/>
            <a:miter lim="800000"/>
            <a:headEnd/>
            <a:tailEnd/>
          </a:ln>
        </p:spPr>
        <p:txBody>
          <a:bodyPr lIns="92075" tIns="46038" rIns="92075" bIns="46038">
            <a:spAutoFit/>
          </a:bodyPr>
          <a:lstStyle/>
          <a:p>
            <a:pPr eaLnBrk="0" hangingPunct="0"/>
            <a:r>
              <a:rPr lang="ru-RU" sz="2000" b="1">
                <a:latin typeface="Times New Roman" pitchFamily="18" charset="0"/>
              </a:rPr>
              <a:t>Вакцинированные</a:t>
            </a:r>
            <a:endParaRPr lang="ru-RU" sz="2000" b="1">
              <a:latin typeface="Times New Roman Cyr" charset="-52"/>
            </a:endParaRPr>
          </a:p>
        </p:txBody>
      </p:sp>
      <p:sp>
        <p:nvSpPr>
          <p:cNvPr id="421897" name="Rectangle 9"/>
          <p:cNvSpPr>
            <a:spLocks noChangeArrowheads="1"/>
          </p:cNvSpPr>
          <p:nvPr/>
        </p:nvSpPr>
        <p:spPr bwMode="auto">
          <a:xfrm flipH="1">
            <a:off x="1273175" y="5661025"/>
            <a:ext cx="6599238" cy="701675"/>
          </a:xfrm>
          <a:prstGeom prst="rect">
            <a:avLst/>
          </a:prstGeom>
          <a:noFill/>
          <a:ln w="9525">
            <a:noFill/>
            <a:miter lim="800000"/>
            <a:headEnd/>
            <a:tailEnd/>
          </a:ln>
          <a:effectLst/>
        </p:spPr>
        <p:txBody>
          <a:bodyPr wrap="none" lIns="92075" tIns="46038" rIns="92075" bIns="46038">
            <a:spAutoFit/>
          </a:bodyPr>
          <a:lstStyle/>
          <a:p>
            <a:pPr algn="ctr" eaLnBrk="0" hangingPunct="0">
              <a:defRPr/>
            </a:pPr>
            <a:r>
              <a:rPr lang="ru-RU" sz="2000" b="1">
                <a:solidFill>
                  <a:schemeClr val="tx2"/>
                </a:solidFill>
                <a:effectLst>
                  <a:outerShdw blurRad="38100" dist="38100" dir="2700000" algn="tl">
                    <a:srgbClr val="C0C0C0"/>
                  </a:outerShdw>
                </a:effectLst>
                <a:latin typeface="Times New Roman" pitchFamily="18" charset="0"/>
              </a:rPr>
              <a:t>Процент детей с астмой (средней и тяжелой степени), </a:t>
            </a:r>
          </a:p>
          <a:p>
            <a:pPr algn="ctr" eaLnBrk="0" hangingPunct="0">
              <a:defRPr/>
            </a:pPr>
            <a:r>
              <a:rPr lang="ru-RU" sz="2000" b="1">
                <a:solidFill>
                  <a:schemeClr val="tx2"/>
                </a:solidFill>
                <a:effectLst>
                  <a:outerShdw blurRad="38100" dist="38100" dir="2700000" algn="tl">
                    <a:srgbClr val="C0C0C0"/>
                  </a:outerShdw>
                </a:effectLst>
                <a:latin typeface="Times New Roman" pitchFamily="18" charset="0"/>
              </a:rPr>
              <a:t>инфицированных вирусом гриппа, Япония, сезон 1992</a:t>
            </a:r>
            <a:r>
              <a:rPr lang="en-US" sz="2000" b="1">
                <a:solidFill>
                  <a:schemeClr val="tx2"/>
                </a:solidFill>
                <a:effectLst>
                  <a:outerShdw blurRad="38100" dist="38100" dir="2700000" algn="tl">
                    <a:srgbClr val="C0C0C0"/>
                  </a:outerShdw>
                </a:effectLst>
                <a:latin typeface="Times New Roman" pitchFamily="18" charset="0"/>
              </a:rPr>
              <a:t>/</a:t>
            </a:r>
            <a:r>
              <a:rPr lang="ru-RU" sz="2000" b="1">
                <a:solidFill>
                  <a:schemeClr val="tx2"/>
                </a:solidFill>
                <a:effectLst>
                  <a:outerShdw blurRad="38100" dist="38100" dir="2700000" algn="tl">
                    <a:srgbClr val="C0C0C0"/>
                  </a:outerShdw>
                </a:effectLst>
                <a:latin typeface="Times New Roman" pitchFamily="18" charset="0"/>
              </a:rPr>
              <a:t>93</a:t>
            </a:r>
            <a:r>
              <a:rPr lang="en-US" sz="2000" b="1">
                <a:solidFill>
                  <a:schemeClr val="tx2"/>
                </a:solidFill>
                <a:effectLst>
                  <a:outerShdw blurRad="38100" dist="38100" dir="2700000" algn="tl">
                    <a:srgbClr val="C0C0C0"/>
                  </a:outerShdw>
                </a:effectLst>
                <a:latin typeface="Times New Roman" pitchFamily="18" charset="0"/>
              </a:rPr>
              <a:t> </a:t>
            </a:r>
            <a:r>
              <a:rPr lang="ru-RU" sz="2000" b="1">
                <a:solidFill>
                  <a:schemeClr val="tx2"/>
                </a:solidFill>
                <a:effectLst>
                  <a:outerShdw blurRad="38100" dist="38100" dir="2700000" algn="tl">
                    <a:srgbClr val="C0C0C0"/>
                  </a:outerShdw>
                </a:effectLst>
                <a:latin typeface="Times New Roman" pitchFamily="18" charset="0"/>
              </a:rPr>
              <a:t>гг.</a:t>
            </a:r>
            <a:endParaRPr lang="ru-RU" sz="2000" b="1">
              <a:solidFill>
                <a:schemeClr val="tx2"/>
              </a:solidFill>
              <a:effectLst>
                <a:outerShdw blurRad="38100" dist="38100" dir="2700000" algn="tl">
                  <a:srgbClr val="C0C0C0"/>
                </a:outerShdw>
              </a:effectLst>
              <a:latin typeface="Times New Roman Cyr" charset="-52"/>
            </a:endParaRPr>
          </a:p>
        </p:txBody>
      </p:sp>
      <p:sp>
        <p:nvSpPr>
          <p:cNvPr id="70666" name="Rectangle 10"/>
          <p:cNvSpPr>
            <a:spLocks noChangeArrowheads="1"/>
          </p:cNvSpPr>
          <p:nvPr/>
        </p:nvSpPr>
        <p:spPr bwMode="auto">
          <a:xfrm>
            <a:off x="1331913" y="6308725"/>
            <a:ext cx="5821362" cy="396875"/>
          </a:xfrm>
          <a:prstGeom prst="rect">
            <a:avLst/>
          </a:prstGeom>
          <a:noFill/>
          <a:ln w="9525">
            <a:noFill/>
            <a:miter lim="800000"/>
            <a:headEnd/>
            <a:tailEnd/>
          </a:ln>
        </p:spPr>
        <p:txBody>
          <a:bodyPr wrap="none" lIns="92075" tIns="46038" rIns="92075" bIns="46038">
            <a:spAutoFit/>
          </a:bodyPr>
          <a:lstStyle/>
          <a:p>
            <a:pPr eaLnBrk="0" hangingPunct="0"/>
            <a:r>
              <a:rPr lang="ru-RU" sz="1000" b="1" i="1">
                <a:latin typeface="Times New Roman" pitchFamily="18" charset="0"/>
              </a:rPr>
              <a:t>Sugaya N, Nerome K, Ishida M, Matsumoto M, Mitamura K, Nirasaw M. Efficacy of inactivated vaccine in </a:t>
            </a:r>
          </a:p>
          <a:p>
            <a:pPr eaLnBrk="0" hangingPunct="0"/>
            <a:r>
              <a:rPr lang="ru-RU" sz="1000" b="1" i="1">
                <a:latin typeface="Times New Roman" pitchFamily="18" charset="0"/>
              </a:rPr>
              <a:t>preventing antigenically drifted influenza type A and well-matched type B. JAMA 1994;272:1122-26</a:t>
            </a:r>
            <a:endParaRPr lang="ru-RU" sz="1000" b="1" i="1">
              <a:latin typeface="Times New Roman Cyr" charset="-52"/>
            </a:endParaRPr>
          </a:p>
        </p:txBody>
      </p:sp>
      <p:sp>
        <p:nvSpPr>
          <p:cNvPr id="421899" name="Rectangle 11"/>
          <p:cNvSpPr>
            <a:spLocks noChangeArrowheads="1"/>
          </p:cNvSpPr>
          <p:nvPr/>
        </p:nvSpPr>
        <p:spPr bwMode="auto">
          <a:xfrm>
            <a:off x="2339975" y="5210175"/>
            <a:ext cx="1733550" cy="396875"/>
          </a:xfrm>
          <a:prstGeom prst="rect">
            <a:avLst/>
          </a:prstGeom>
          <a:noFill/>
          <a:ln w="9525">
            <a:noFill/>
            <a:miter lim="800000"/>
            <a:headEnd/>
            <a:tailEnd/>
          </a:ln>
          <a:effectLst/>
        </p:spPr>
        <p:txBody>
          <a:bodyPr wrap="none" lIns="92075" tIns="46038" rIns="92075" bIns="46038">
            <a:spAutoFit/>
          </a:bodyPr>
          <a:lstStyle/>
          <a:p>
            <a:pPr eaLnBrk="0" hangingPunct="0">
              <a:defRPr/>
            </a:pPr>
            <a:r>
              <a:rPr lang="ru-RU" sz="2000" b="1">
                <a:effectLst>
                  <a:outerShdw blurRad="38100" dist="38100" dir="2700000" algn="tl">
                    <a:srgbClr val="C0C0C0"/>
                  </a:outerShdw>
                </a:effectLst>
                <a:latin typeface="Times New Roman" pitchFamily="18" charset="0"/>
              </a:rPr>
              <a:t>Грипп A/Н3N2</a:t>
            </a:r>
            <a:endParaRPr lang="ru-RU" sz="2000" b="1">
              <a:effectLst>
                <a:outerShdw blurRad="38100" dist="38100" dir="2700000" algn="tl">
                  <a:srgbClr val="C0C0C0"/>
                </a:outerShdw>
              </a:effectLst>
              <a:latin typeface="Times New Roman Cyr" charset="-52"/>
            </a:endParaRPr>
          </a:p>
        </p:txBody>
      </p:sp>
      <p:sp>
        <p:nvSpPr>
          <p:cNvPr id="70668" name="Rectangle 12"/>
          <p:cNvSpPr>
            <a:spLocks noChangeArrowheads="1"/>
          </p:cNvSpPr>
          <p:nvPr/>
        </p:nvSpPr>
        <p:spPr bwMode="gray">
          <a:xfrm>
            <a:off x="5424488" y="3443288"/>
            <a:ext cx="2389187" cy="822325"/>
          </a:xfrm>
          <a:prstGeom prst="rect">
            <a:avLst/>
          </a:prstGeom>
          <a:solidFill>
            <a:schemeClr val="accent2"/>
          </a:solidFill>
          <a:ln w="9525">
            <a:noFill/>
            <a:miter lim="800000"/>
            <a:headEnd/>
            <a:tailEnd/>
          </a:ln>
        </p:spPr>
        <p:txBody>
          <a:bodyPr wrap="none" lIns="92075" tIns="46038" rIns="92075" bIns="46038">
            <a:spAutoFit/>
          </a:bodyPr>
          <a:lstStyle/>
          <a:p>
            <a:pPr algn="ctr" eaLnBrk="0" hangingPunct="0"/>
            <a:r>
              <a:rPr lang="ru-RU" sz="2400" b="1">
                <a:solidFill>
                  <a:srgbClr val="000099"/>
                </a:solidFill>
                <a:latin typeface="Times New Roman" pitchFamily="18" charset="0"/>
              </a:rPr>
              <a:t>Эффективность</a:t>
            </a:r>
          </a:p>
          <a:p>
            <a:pPr algn="ctr" eaLnBrk="0" hangingPunct="0"/>
            <a:r>
              <a:rPr lang="ru-RU" sz="2400" b="1">
                <a:solidFill>
                  <a:srgbClr val="000099"/>
                </a:solidFill>
                <a:latin typeface="Times New Roman" pitchFamily="18" charset="0"/>
              </a:rPr>
              <a:t>67,5%</a:t>
            </a:r>
            <a:endParaRPr lang="ru-RU" sz="2400" b="1">
              <a:solidFill>
                <a:srgbClr val="000099"/>
              </a:solidFill>
              <a:latin typeface="Times New Roman Cyr" charset="-52"/>
            </a:endParaRPr>
          </a:p>
        </p:txBody>
      </p:sp>
      <p:sp>
        <p:nvSpPr>
          <p:cNvPr id="70669" name="Freeform 13"/>
          <p:cNvSpPr>
            <a:spLocks/>
          </p:cNvSpPr>
          <p:nvPr/>
        </p:nvSpPr>
        <p:spPr bwMode="auto">
          <a:xfrm>
            <a:off x="1749425" y="4764088"/>
            <a:ext cx="3292475" cy="152400"/>
          </a:xfrm>
          <a:custGeom>
            <a:avLst/>
            <a:gdLst>
              <a:gd name="T0" fmla="*/ 2147483647 w 1788"/>
              <a:gd name="T1" fmla="*/ 0 h 74"/>
              <a:gd name="T2" fmla="*/ 2147483647 w 1788"/>
              <a:gd name="T3" fmla="*/ 309621196 h 74"/>
              <a:gd name="T4" fmla="*/ 0 w 1788"/>
              <a:gd name="T5" fmla="*/ 309621196 h 74"/>
              <a:gd name="T6" fmla="*/ 339086277 w 1788"/>
              <a:gd name="T7" fmla="*/ 0 h 74"/>
              <a:gd name="T8" fmla="*/ 2147483647 w 1788"/>
              <a:gd name="T9" fmla="*/ 0 h 74"/>
              <a:gd name="T10" fmla="*/ 0 60000 65536"/>
              <a:gd name="T11" fmla="*/ 0 60000 65536"/>
              <a:gd name="T12" fmla="*/ 0 60000 65536"/>
              <a:gd name="T13" fmla="*/ 0 60000 65536"/>
              <a:gd name="T14" fmla="*/ 0 60000 65536"/>
              <a:gd name="T15" fmla="*/ 0 w 1788"/>
              <a:gd name="T16" fmla="*/ 0 h 74"/>
              <a:gd name="T17" fmla="*/ 1788 w 1788"/>
              <a:gd name="T18" fmla="*/ 74 h 74"/>
            </a:gdLst>
            <a:ahLst/>
            <a:cxnLst>
              <a:cxn ang="T10">
                <a:pos x="T0" y="T1"/>
              </a:cxn>
              <a:cxn ang="T11">
                <a:pos x="T2" y="T3"/>
              </a:cxn>
              <a:cxn ang="T12">
                <a:pos x="T4" y="T5"/>
              </a:cxn>
              <a:cxn ang="T13">
                <a:pos x="T6" y="T7"/>
              </a:cxn>
              <a:cxn ang="T14">
                <a:pos x="T8" y="T9"/>
              </a:cxn>
            </a:cxnLst>
            <a:rect l="T15" t="T16" r="T17" b="T18"/>
            <a:pathLst>
              <a:path w="1788" h="74">
                <a:moveTo>
                  <a:pt x="1787" y="0"/>
                </a:moveTo>
                <a:lnTo>
                  <a:pt x="1687" y="73"/>
                </a:lnTo>
                <a:lnTo>
                  <a:pt x="0" y="73"/>
                </a:lnTo>
                <a:lnTo>
                  <a:pt x="100" y="0"/>
                </a:lnTo>
                <a:lnTo>
                  <a:pt x="1787" y="0"/>
                </a:lnTo>
              </a:path>
            </a:pathLst>
          </a:custGeom>
          <a:solidFill>
            <a:srgbClr val="FFFFFF"/>
          </a:solidFill>
          <a:ln w="9525" cap="rnd">
            <a:noFill/>
            <a:round/>
            <a:headEnd/>
            <a:tailEnd/>
          </a:ln>
        </p:spPr>
        <p:txBody>
          <a:bodyPr/>
          <a:lstStyle/>
          <a:p>
            <a:endParaRPr lang="ru-RU"/>
          </a:p>
        </p:txBody>
      </p:sp>
      <p:sp>
        <p:nvSpPr>
          <p:cNvPr id="70670" name="Freeform 14"/>
          <p:cNvSpPr>
            <a:spLocks/>
          </p:cNvSpPr>
          <p:nvPr/>
        </p:nvSpPr>
        <p:spPr bwMode="auto">
          <a:xfrm>
            <a:off x="1933575" y="2384425"/>
            <a:ext cx="3108325" cy="2370138"/>
          </a:xfrm>
          <a:custGeom>
            <a:avLst/>
            <a:gdLst>
              <a:gd name="T0" fmla="*/ 0 w 1688"/>
              <a:gd name="T1" fmla="*/ 2147483647 h 1155"/>
              <a:gd name="T2" fmla="*/ 0 w 1688"/>
              <a:gd name="T3" fmla="*/ 0 h 1155"/>
              <a:gd name="T4" fmla="*/ 2147483647 w 1688"/>
              <a:gd name="T5" fmla="*/ 0 h 1155"/>
              <a:gd name="T6" fmla="*/ 2147483647 w 1688"/>
              <a:gd name="T7" fmla="*/ 2147483647 h 1155"/>
              <a:gd name="T8" fmla="*/ 0 w 1688"/>
              <a:gd name="T9" fmla="*/ 2147483647 h 1155"/>
              <a:gd name="T10" fmla="*/ 0 60000 65536"/>
              <a:gd name="T11" fmla="*/ 0 60000 65536"/>
              <a:gd name="T12" fmla="*/ 0 60000 65536"/>
              <a:gd name="T13" fmla="*/ 0 60000 65536"/>
              <a:gd name="T14" fmla="*/ 0 60000 65536"/>
              <a:gd name="T15" fmla="*/ 0 w 1688"/>
              <a:gd name="T16" fmla="*/ 0 h 1155"/>
              <a:gd name="T17" fmla="*/ 1688 w 1688"/>
              <a:gd name="T18" fmla="*/ 1155 h 1155"/>
            </a:gdLst>
            <a:ahLst/>
            <a:cxnLst>
              <a:cxn ang="T10">
                <a:pos x="T0" y="T1"/>
              </a:cxn>
              <a:cxn ang="T11">
                <a:pos x="T2" y="T3"/>
              </a:cxn>
              <a:cxn ang="T12">
                <a:pos x="T4" y="T5"/>
              </a:cxn>
              <a:cxn ang="T13">
                <a:pos x="T6" y="T7"/>
              </a:cxn>
              <a:cxn ang="T14">
                <a:pos x="T8" y="T9"/>
              </a:cxn>
            </a:cxnLst>
            <a:rect l="T15" t="T16" r="T17" b="T18"/>
            <a:pathLst>
              <a:path w="1688" h="1155">
                <a:moveTo>
                  <a:pt x="0" y="1154"/>
                </a:moveTo>
                <a:lnTo>
                  <a:pt x="0" y="0"/>
                </a:lnTo>
                <a:lnTo>
                  <a:pt x="1687" y="0"/>
                </a:lnTo>
                <a:lnTo>
                  <a:pt x="1687" y="1154"/>
                </a:lnTo>
                <a:lnTo>
                  <a:pt x="0" y="1154"/>
                </a:lnTo>
              </a:path>
            </a:pathLst>
          </a:custGeom>
          <a:noFill/>
          <a:ln w="9525" cap="rnd">
            <a:noFill/>
            <a:round/>
            <a:headEnd/>
            <a:tailEnd/>
          </a:ln>
        </p:spPr>
        <p:txBody>
          <a:bodyPr/>
          <a:lstStyle/>
          <a:p>
            <a:endParaRPr lang="ru-RU"/>
          </a:p>
        </p:txBody>
      </p:sp>
      <p:sp>
        <p:nvSpPr>
          <p:cNvPr id="70671" name="Freeform 15"/>
          <p:cNvSpPr>
            <a:spLocks/>
          </p:cNvSpPr>
          <p:nvPr/>
        </p:nvSpPr>
        <p:spPr bwMode="auto">
          <a:xfrm>
            <a:off x="1749425" y="4764088"/>
            <a:ext cx="3305175" cy="165100"/>
          </a:xfrm>
          <a:custGeom>
            <a:avLst/>
            <a:gdLst>
              <a:gd name="T0" fmla="*/ 0 w 1794"/>
              <a:gd name="T1" fmla="*/ 336465546 h 80"/>
              <a:gd name="T2" fmla="*/ 339425283 w 1794"/>
              <a:gd name="T3" fmla="*/ 0 h 80"/>
              <a:gd name="T4" fmla="*/ 2147483647 w 1794"/>
              <a:gd name="T5" fmla="*/ 0 h 80"/>
              <a:gd name="T6" fmla="*/ 0 60000 65536"/>
              <a:gd name="T7" fmla="*/ 0 60000 65536"/>
              <a:gd name="T8" fmla="*/ 0 60000 65536"/>
              <a:gd name="T9" fmla="*/ 0 w 1794"/>
              <a:gd name="T10" fmla="*/ 0 h 80"/>
              <a:gd name="T11" fmla="*/ 1794 w 1794"/>
              <a:gd name="T12" fmla="*/ 80 h 80"/>
            </a:gdLst>
            <a:ahLst/>
            <a:cxnLst>
              <a:cxn ang="T6">
                <a:pos x="T0" y="T1"/>
              </a:cxn>
              <a:cxn ang="T7">
                <a:pos x="T2" y="T3"/>
              </a:cxn>
              <a:cxn ang="T8">
                <a:pos x="T4" y="T5"/>
              </a:cxn>
            </a:cxnLst>
            <a:rect l="T9" t="T10" r="T11" b="T12"/>
            <a:pathLst>
              <a:path w="1794" h="80">
                <a:moveTo>
                  <a:pt x="0" y="79"/>
                </a:moveTo>
                <a:lnTo>
                  <a:pt x="100" y="0"/>
                </a:lnTo>
                <a:lnTo>
                  <a:pt x="1793" y="0"/>
                </a:lnTo>
              </a:path>
            </a:pathLst>
          </a:custGeom>
          <a:noFill/>
          <a:ln w="12700" cap="rnd">
            <a:solidFill>
              <a:srgbClr val="FFFFFF"/>
            </a:solidFill>
            <a:round/>
            <a:headEnd type="none" w="sm" len="sm"/>
            <a:tailEnd type="none" w="sm" len="sm"/>
          </a:ln>
        </p:spPr>
        <p:txBody>
          <a:bodyPr/>
          <a:lstStyle/>
          <a:p>
            <a:endParaRPr lang="ru-RU"/>
          </a:p>
        </p:txBody>
      </p:sp>
      <p:sp>
        <p:nvSpPr>
          <p:cNvPr id="70672" name="Freeform 16"/>
          <p:cNvSpPr>
            <a:spLocks/>
          </p:cNvSpPr>
          <p:nvPr/>
        </p:nvSpPr>
        <p:spPr bwMode="auto">
          <a:xfrm>
            <a:off x="1749425" y="4424363"/>
            <a:ext cx="3305175" cy="163512"/>
          </a:xfrm>
          <a:custGeom>
            <a:avLst/>
            <a:gdLst>
              <a:gd name="T0" fmla="*/ 0 w 1794"/>
              <a:gd name="T1" fmla="*/ 330024447 h 80"/>
              <a:gd name="T2" fmla="*/ 339425283 w 1794"/>
              <a:gd name="T3" fmla="*/ 0 h 80"/>
              <a:gd name="T4" fmla="*/ 2147483647 w 1794"/>
              <a:gd name="T5" fmla="*/ 0 h 80"/>
              <a:gd name="T6" fmla="*/ 0 60000 65536"/>
              <a:gd name="T7" fmla="*/ 0 60000 65536"/>
              <a:gd name="T8" fmla="*/ 0 60000 65536"/>
              <a:gd name="T9" fmla="*/ 0 w 1794"/>
              <a:gd name="T10" fmla="*/ 0 h 80"/>
              <a:gd name="T11" fmla="*/ 1794 w 1794"/>
              <a:gd name="T12" fmla="*/ 80 h 80"/>
            </a:gdLst>
            <a:ahLst/>
            <a:cxnLst>
              <a:cxn ang="T6">
                <a:pos x="T0" y="T1"/>
              </a:cxn>
              <a:cxn ang="T7">
                <a:pos x="T2" y="T3"/>
              </a:cxn>
              <a:cxn ang="T8">
                <a:pos x="T4" y="T5"/>
              </a:cxn>
            </a:cxnLst>
            <a:rect l="T9" t="T10" r="T11" b="T12"/>
            <a:pathLst>
              <a:path w="1794" h="80">
                <a:moveTo>
                  <a:pt x="0" y="79"/>
                </a:moveTo>
                <a:lnTo>
                  <a:pt x="100" y="0"/>
                </a:lnTo>
                <a:lnTo>
                  <a:pt x="1793" y="0"/>
                </a:lnTo>
              </a:path>
            </a:pathLst>
          </a:custGeom>
          <a:noFill/>
          <a:ln w="12700" cap="rnd">
            <a:solidFill>
              <a:schemeClr val="tx1"/>
            </a:solidFill>
            <a:round/>
            <a:headEnd type="none" w="sm" len="sm"/>
            <a:tailEnd type="none" w="sm" len="sm"/>
          </a:ln>
        </p:spPr>
        <p:txBody>
          <a:bodyPr/>
          <a:lstStyle/>
          <a:p>
            <a:endParaRPr lang="ru-RU"/>
          </a:p>
        </p:txBody>
      </p:sp>
      <p:sp>
        <p:nvSpPr>
          <p:cNvPr id="70673" name="Freeform 17"/>
          <p:cNvSpPr>
            <a:spLocks/>
          </p:cNvSpPr>
          <p:nvPr/>
        </p:nvSpPr>
        <p:spPr bwMode="auto">
          <a:xfrm>
            <a:off x="1749425" y="4084638"/>
            <a:ext cx="3305175" cy="165100"/>
          </a:xfrm>
          <a:custGeom>
            <a:avLst/>
            <a:gdLst>
              <a:gd name="T0" fmla="*/ 0 w 1794"/>
              <a:gd name="T1" fmla="*/ 336465546 h 80"/>
              <a:gd name="T2" fmla="*/ 339425283 w 1794"/>
              <a:gd name="T3" fmla="*/ 0 h 80"/>
              <a:gd name="T4" fmla="*/ 2147483647 w 1794"/>
              <a:gd name="T5" fmla="*/ 0 h 80"/>
              <a:gd name="T6" fmla="*/ 0 60000 65536"/>
              <a:gd name="T7" fmla="*/ 0 60000 65536"/>
              <a:gd name="T8" fmla="*/ 0 60000 65536"/>
              <a:gd name="T9" fmla="*/ 0 w 1794"/>
              <a:gd name="T10" fmla="*/ 0 h 80"/>
              <a:gd name="T11" fmla="*/ 1794 w 1794"/>
              <a:gd name="T12" fmla="*/ 80 h 80"/>
            </a:gdLst>
            <a:ahLst/>
            <a:cxnLst>
              <a:cxn ang="T6">
                <a:pos x="T0" y="T1"/>
              </a:cxn>
              <a:cxn ang="T7">
                <a:pos x="T2" y="T3"/>
              </a:cxn>
              <a:cxn ang="T8">
                <a:pos x="T4" y="T5"/>
              </a:cxn>
            </a:cxnLst>
            <a:rect l="T9" t="T10" r="T11" b="T12"/>
            <a:pathLst>
              <a:path w="1794" h="80">
                <a:moveTo>
                  <a:pt x="0" y="79"/>
                </a:moveTo>
                <a:lnTo>
                  <a:pt x="100" y="0"/>
                </a:lnTo>
                <a:lnTo>
                  <a:pt x="1793" y="0"/>
                </a:lnTo>
              </a:path>
            </a:pathLst>
          </a:custGeom>
          <a:noFill/>
          <a:ln w="12700" cap="rnd">
            <a:solidFill>
              <a:schemeClr val="tx1"/>
            </a:solidFill>
            <a:round/>
            <a:headEnd type="none" w="sm" len="sm"/>
            <a:tailEnd type="none" w="sm" len="sm"/>
          </a:ln>
        </p:spPr>
        <p:txBody>
          <a:bodyPr/>
          <a:lstStyle/>
          <a:p>
            <a:endParaRPr lang="ru-RU"/>
          </a:p>
        </p:txBody>
      </p:sp>
      <p:sp>
        <p:nvSpPr>
          <p:cNvPr id="70674" name="Freeform 18"/>
          <p:cNvSpPr>
            <a:spLocks/>
          </p:cNvSpPr>
          <p:nvPr/>
        </p:nvSpPr>
        <p:spPr bwMode="auto">
          <a:xfrm>
            <a:off x="1749425" y="3744913"/>
            <a:ext cx="3305175" cy="161925"/>
          </a:xfrm>
          <a:custGeom>
            <a:avLst/>
            <a:gdLst>
              <a:gd name="T0" fmla="*/ 0 w 1794"/>
              <a:gd name="T1" fmla="*/ 327693158 h 79"/>
              <a:gd name="T2" fmla="*/ 339425283 w 1794"/>
              <a:gd name="T3" fmla="*/ 0 h 79"/>
              <a:gd name="T4" fmla="*/ 2147483647 w 1794"/>
              <a:gd name="T5" fmla="*/ 0 h 79"/>
              <a:gd name="T6" fmla="*/ 0 60000 65536"/>
              <a:gd name="T7" fmla="*/ 0 60000 65536"/>
              <a:gd name="T8" fmla="*/ 0 60000 65536"/>
              <a:gd name="T9" fmla="*/ 0 w 1794"/>
              <a:gd name="T10" fmla="*/ 0 h 79"/>
              <a:gd name="T11" fmla="*/ 1794 w 1794"/>
              <a:gd name="T12" fmla="*/ 79 h 79"/>
            </a:gdLst>
            <a:ahLst/>
            <a:cxnLst>
              <a:cxn ang="T6">
                <a:pos x="T0" y="T1"/>
              </a:cxn>
              <a:cxn ang="T7">
                <a:pos x="T2" y="T3"/>
              </a:cxn>
              <a:cxn ang="T8">
                <a:pos x="T4" y="T5"/>
              </a:cxn>
            </a:cxnLst>
            <a:rect l="T9" t="T10" r="T11" b="T12"/>
            <a:pathLst>
              <a:path w="1794" h="79">
                <a:moveTo>
                  <a:pt x="0" y="78"/>
                </a:moveTo>
                <a:lnTo>
                  <a:pt x="100" y="0"/>
                </a:lnTo>
                <a:lnTo>
                  <a:pt x="1793" y="0"/>
                </a:lnTo>
              </a:path>
            </a:pathLst>
          </a:custGeom>
          <a:noFill/>
          <a:ln w="12700" cap="rnd">
            <a:solidFill>
              <a:schemeClr val="tx1"/>
            </a:solidFill>
            <a:round/>
            <a:headEnd type="none" w="sm" len="sm"/>
            <a:tailEnd type="none" w="sm" len="sm"/>
          </a:ln>
        </p:spPr>
        <p:txBody>
          <a:bodyPr/>
          <a:lstStyle/>
          <a:p>
            <a:endParaRPr lang="ru-RU"/>
          </a:p>
        </p:txBody>
      </p:sp>
      <p:sp>
        <p:nvSpPr>
          <p:cNvPr id="70675" name="Freeform 19"/>
          <p:cNvSpPr>
            <a:spLocks/>
          </p:cNvSpPr>
          <p:nvPr/>
        </p:nvSpPr>
        <p:spPr bwMode="auto">
          <a:xfrm>
            <a:off x="1749425" y="3405188"/>
            <a:ext cx="3305175" cy="163512"/>
          </a:xfrm>
          <a:custGeom>
            <a:avLst/>
            <a:gdLst>
              <a:gd name="T0" fmla="*/ 0 w 1794"/>
              <a:gd name="T1" fmla="*/ 334148156 h 79"/>
              <a:gd name="T2" fmla="*/ 339425283 w 1794"/>
              <a:gd name="T3" fmla="*/ 0 h 79"/>
              <a:gd name="T4" fmla="*/ 2147483647 w 1794"/>
              <a:gd name="T5" fmla="*/ 0 h 79"/>
              <a:gd name="T6" fmla="*/ 0 60000 65536"/>
              <a:gd name="T7" fmla="*/ 0 60000 65536"/>
              <a:gd name="T8" fmla="*/ 0 60000 65536"/>
              <a:gd name="T9" fmla="*/ 0 w 1794"/>
              <a:gd name="T10" fmla="*/ 0 h 79"/>
              <a:gd name="T11" fmla="*/ 1794 w 1794"/>
              <a:gd name="T12" fmla="*/ 79 h 79"/>
            </a:gdLst>
            <a:ahLst/>
            <a:cxnLst>
              <a:cxn ang="T6">
                <a:pos x="T0" y="T1"/>
              </a:cxn>
              <a:cxn ang="T7">
                <a:pos x="T2" y="T3"/>
              </a:cxn>
              <a:cxn ang="T8">
                <a:pos x="T4" y="T5"/>
              </a:cxn>
            </a:cxnLst>
            <a:rect l="T9" t="T10" r="T11" b="T12"/>
            <a:pathLst>
              <a:path w="1794" h="79">
                <a:moveTo>
                  <a:pt x="0" y="78"/>
                </a:moveTo>
                <a:lnTo>
                  <a:pt x="100" y="0"/>
                </a:lnTo>
                <a:lnTo>
                  <a:pt x="1793" y="0"/>
                </a:lnTo>
              </a:path>
            </a:pathLst>
          </a:custGeom>
          <a:noFill/>
          <a:ln w="12700" cap="rnd">
            <a:solidFill>
              <a:schemeClr val="tx1"/>
            </a:solidFill>
            <a:round/>
            <a:headEnd type="none" w="sm" len="sm"/>
            <a:tailEnd type="none" w="sm" len="sm"/>
          </a:ln>
        </p:spPr>
        <p:txBody>
          <a:bodyPr/>
          <a:lstStyle/>
          <a:p>
            <a:endParaRPr lang="ru-RU"/>
          </a:p>
        </p:txBody>
      </p:sp>
      <p:sp>
        <p:nvSpPr>
          <p:cNvPr id="70676" name="Freeform 20"/>
          <p:cNvSpPr>
            <a:spLocks/>
          </p:cNvSpPr>
          <p:nvPr/>
        </p:nvSpPr>
        <p:spPr bwMode="auto">
          <a:xfrm>
            <a:off x="1749425" y="3065463"/>
            <a:ext cx="3305175" cy="161925"/>
          </a:xfrm>
          <a:custGeom>
            <a:avLst/>
            <a:gdLst>
              <a:gd name="T0" fmla="*/ 0 w 1794"/>
              <a:gd name="T1" fmla="*/ 327693158 h 79"/>
              <a:gd name="T2" fmla="*/ 339425283 w 1794"/>
              <a:gd name="T3" fmla="*/ 0 h 79"/>
              <a:gd name="T4" fmla="*/ 2147483647 w 1794"/>
              <a:gd name="T5" fmla="*/ 0 h 79"/>
              <a:gd name="T6" fmla="*/ 0 60000 65536"/>
              <a:gd name="T7" fmla="*/ 0 60000 65536"/>
              <a:gd name="T8" fmla="*/ 0 60000 65536"/>
              <a:gd name="T9" fmla="*/ 0 w 1794"/>
              <a:gd name="T10" fmla="*/ 0 h 79"/>
              <a:gd name="T11" fmla="*/ 1794 w 1794"/>
              <a:gd name="T12" fmla="*/ 79 h 79"/>
            </a:gdLst>
            <a:ahLst/>
            <a:cxnLst>
              <a:cxn ang="T6">
                <a:pos x="T0" y="T1"/>
              </a:cxn>
              <a:cxn ang="T7">
                <a:pos x="T2" y="T3"/>
              </a:cxn>
              <a:cxn ang="T8">
                <a:pos x="T4" y="T5"/>
              </a:cxn>
            </a:cxnLst>
            <a:rect l="T9" t="T10" r="T11" b="T12"/>
            <a:pathLst>
              <a:path w="1794" h="79">
                <a:moveTo>
                  <a:pt x="0" y="78"/>
                </a:moveTo>
                <a:lnTo>
                  <a:pt x="100" y="0"/>
                </a:lnTo>
                <a:lnTo>
                  <a:pt x="1793" y="0"/>
                </a:lnTo>
              </a:path>
            </a:pathLst>
          </a:custGeom>
          <a:noFill/>
          <a:ln w="12700" cap="rnd">
            <a:solidFill>
              <a:schemeClr val="tx1"/>
            </a:solidFill>
            <a:round/>
            <a:headEnd type="none" w="sm" len="sm"/>
            <a:tailEnd type="none" w="sm" len="sm"/>
          </a:ln>
        </p:spPr>
        <p:txBody>
          <a:bodyPr/>
          <a:lstStyle/>
          <a:p>
            <a:endParaRPr lang="ru-RU"/>
          </a:p>
        </p:txBody>
      </p:sp>
      <p:sp>
        <p:nvSpPr>
          <p:cNvPr id="70677" name="Freeform 21"/>
          <p:cNvSpPr>
            <a:spLocks/>
          </p:cNvSpPr>
          <p:nvPr/>
        </p:nvSpPr>
        <p:spPr bwMode="auto">
          <a:xfrm>
            <a:off x="1749425" y="2724150"/>
            <a:ext cx="3305175" cy="165100"/>
          </a:xfrm>
          <a:custGeom>
            <a:avLst/>
            <a:gdLst>
              <a:gd name="T0" fmla="*/ 0 w 1794"/>
              <a:gd name="T1" fmla="*/ 336465546 h 80"/>
              <a:gd name="T2" fmla="*/ 339425283 w 1794"/>
              <a:gd name="T3" fmla="*/ 0 h 80"/>
              <a:gd name="T4" fmla="*/ 2147483647 w 1794"/>
              <a:gd name="T5" fmla="*/ 0 h 80"/>
              <a:gd name="T6" fmla="*/ 0 60000 65536"/>
              <a:gd name="T7" fmla="*/ 0 60000 65536"/>
              <a:gd name="T8" fmla="*/ 0 60000 65536"/>
              <a:gd name="T9" fmla="*/ 0 w 1794"/>
              <a:gd name="T10" fmla="*/ 0 h 80"/>
              <a:gd name="T11" fmla="*/ 1794 w 1794"/>
              <a:gd name="T12" fmla="*/ 80 h 80"/>
            </a:gdLst>
            <a:ahLst/>
            <a:cxnLst>
              <a:cxn ang="T6">
                <a:pos x="T0" y="T1"/>
              </a:cxn>
              <a:cxn ang="T7">
                <a:pos x="T2" y="T3"/>
              </a:cxn>
              <a:cxn ang="T8">
                <a:pos x="T4" y="T5"/>
              </a:cxn>
            </a:cxnLst>
            <a:rect l="T9" t="T10" r="T11" b="T12"/>
            <a:pathLst>
              <a:path w="1794" h="80">
                <a:moveTo>
                  <a:pt x="0" y="79"/>
                </a:moveTo>
                <a:lnTo>
                  <a:pt x="100" y="0"/>
                </a:lnTo>
                <a:lnTo>
                  <a:pt x="1793" y="0"/>
                </a:lnTo>
              </a:path>
            </a:pathLst>
          </a:custGeom>
          <a:noFill/>
          <a:ln w="12700" cap="rnd">
            <a:solidFill>
              <a:schemeClr val="tx1"/>
            </a:solidFill>
            <a:round/>
            <a:headEnd type="none" w="sm" len="sm"/>
            <a:tailEnd type="none" w="sm" len="sm"/>
          </a:ln>
        </p:spPr>
        <p:txBody>
          <a:bodyPr/>
          <a:lstStyle/>
          <a:p>
            <a:endParaRPr lang="ru-RU"/>
          </a:p>
        </p:txBody>
      </p:sp>
      <p:sp>
        <p:nvSpPr>
          <p:cNvPr id="70678" name="Freeform 22"/>
          <p:cNvSpPr>
            <a:spLocks/>
          </p:cNvSpPr>
          <p:nvPr/>
        </p:nvSpPr>
        <p:spPr bwMode="auto">
          <a:xfrm>
            <a:off x="1749425" y="2384425"/>
            <a:ext cx="3305175" cy="163513"/>
          </a:xfrm>
          <a:custGeom>
            <a:avLst/>
            <a:gdLst>
              <a:gd name="T0" fmla="*/ 0 w 1794"/>
              <a:gd name="T1" fmla="*/ 330028509 h 80"/>
              <a:gd name="T2" fmla="*/ 339425283 w 1794"/>
              <a:gd name="T3" fmla="*/ 0 h 80"/>
              <a:gd name="T4" fmla="*/ 2147483647 w 1794"/>
              <a:gd name="T5" fmla="*/ 0 h 80"/>
              <a:gd name="T6" fmla="*/ 0 60000 65536"/>
              <a:gd name="T7" fmla="*/ 0 60000 65536"/>
              <a:gd name="T8" fmla="*/ 0 60000 65536"/>
              <a:gd name="T9" fmla="*/ 0 w 1794"/>
              <a:gd name="T10" fmla="*/ 0 h 80"/>
              <a:gd name="T11" fmla="*/ 1794 w 1794"/>
              <a:gd name="T12" fmla="*/ 80 h 80"/>
            </a:gdLst>
            <a:ahLst/>
            <a:cxnLst>
              <a:cxn ang="T6">
                <a:pos x="T0" y="T1"/>
              </a:cxn>
              <a:cxn ang="T7">
                <a:pos x="T2" y="T3"/>
              </a:cxn>
              <a:cxn ang="T8">
                <a:pos x="T4" y="T5"/>
              </a:cxn>
            </a:cxnLst>
            <a:rect l="T9" t="T10" r="T11" b="T12"/>
            <a:pathLst>
              <a:path w="1794" h="80">
                <a:moveTo>
                  <a:pt x="0" y="79"/>
                </a:moveTo>
                <a:lnTo>
                  <a:pt x="100" y="0"/>
                </a:lnTo>
                <a:lnTo>
                  <a:pt x="1793" y="0"/>
                </a:lnTo>
              </a:path>
            </a:pathLst>
          </a:custGeom>
          <a:noFill/>
          <a:ln w="12700" cap="rnd">
            <a:solidFill>
              <a:srgbClr val="FFFFFF"/>
            </a:solidFill>
            <a:round/>
            <a:headEnd type="none" w="sm" len="sm"/>
            <a:tailEnd type="none" w="sm" len="sm"/>
          </a:ln>
        </p:spPr>
        <p:txBody>
          <a:bodyPr/>
          <a:lstStyle/>
          <a:p>
            <a:endParaRPr lang="ru-RU"/>
          </a:p>
        </p:txBody>
      </p:sp>
      <p:sp>
        <p:nvSpPr>
          <p:cNvPr id="70679" name="Freeform 23"/>
          <p:cNvSpPr>
            <a:spLocks/>
          </p:cNvSpPr>
          <p:nvPr/>
        </p:nvSpPr>
        <p:spPr bwMode="auto">
          <a:xfrm>
            <a:off x="1749425" y="4764088"/>
            <a:ext cx="3305175" cy="165100"/>
          </a:xfrm>
          <a:custGeom>
            <a:avLst/>
            <a:gdLst>
              <a:gd name="T0" fmla="*/ 2147483647 w 1794"/>
              <a:gd name="T1" fmla="*/ 0 h 80"/>
              <a:gd name="T2" fmla="*/ 2147483647 w 1794"/>
              <a:gd name="T3" fmla="*/ 336465546 h 80"/>
              <a:gd name="T4" fmla="*/ 0 w 1794"/>
              <a:gd name="T5" fmla="*/ 336465546 h 80"/>
              <a:gd name="T6" fmla="*/ 339425283 w 1794"/>
              <a:gd name="T7" fmla="*/ 0 h 80"/>
              <a:gd name="T8" fmla="*/ 2147483647 w 1794"/>
              <a:gd name="T9" fmla="*/ 0 h 80"/>
              <a:gd name="T10" fmla="*/ 0 60000 65536"/>
              <a:gd name="T11" fmla="*/ 0 60000 65536"/>
              <a:gd name="T12" fmla="*/ 0 60000 65536"/>
              <a:gd name="T13" fmla="*/ 0 60000 65536"/>
              <a:gd name="T14" fmla="*/ 0 60000 65536"/>
              <a:gd name="T15" fmla="*/ 0 w 1794"/>
              <a:gd name="T16" fmla="*/ 0 h 80"/>
              <a:gd name="T17" fmla="*/ 1794 w 1794"/>
              <a:gd name="T18" fmla="*/ 80 h 80"/>
            </a:gdLst>
            <a:ahLst/>
            <a:cxnLst>
              <a:cxn ang="T10">
                <a:pos x="T0" y="T1"/>
              </a:cxn>
              <a:cxn ang="T11">
                <a:pos x="T2" y="T3"/>
              </a:cxn>
              <a:cxn ang="T12">
                <a:pos x="T4" y="T5"/>
              </a:cxn>
              <a:cxn ang="T13">
                <a:pos x="T6" y="T7"/>
              </a:cxn>
              <a:cxn ang="T14">
                <a:pos x="T8" y="T9"/>
              </a:cxn>
            </a:cxnLst>
            <a:rect l="T15" t="T16" r="T17" b="T18"/>
            <a:pathLst>
              <a:path w="1794" h="80">
                <a:moveTo>
                  <a:pt x="1793" y="0"/>
                </a:moveTo>
                <a:lnTo>
                  <a:pt x="1693" y="79"/>
                </a:lnTo>
                <a:lnTo>
                  <a:pt x="0" y="79"/>
                </a:lnTo>
                <a:lnTo>
                  <a:pt x="100" y="0"/>
                </a:lnTo>
                <a:lnTo>
                  <a:pt x="1793" y="0"/>
                </a:lnTo>
              </a:path>
            </a:pathLst>
          </a:custGeom>
          <a:noFill/>
          <a:ln w="12700" cap="rnd">
            <a:solidFill>
              <a:schemeClr val="tx1"/>
            </a:solidFill>
            <a:round/>
            <a:headEnd/>
            <a:tailEnd/>
          </a:ln>
        </p:spPr>
        <p:txBody>
          <a:bodyPr/>
          <a:lstStyle/>
          <a:p>
            <a:endParaRPr lang="ru-RU"/>
          </a:p>
        </p:txBody>
      </p:sp>
      <p:sp>
        <p:nvSpPr>
          <p:cNvPr id="70680" name="Freeform 24"/>
          <p:cNvSpPr>
            <a:spLocks/>
          </p:cNvSpPr>
          <p:nvPr/>
        </p:nvSpPr>
        <p:spPr bwMode="auto">
          <a:xfrm>
            <a:off x="1749425" y="2384425"/>
            <a:ext cx="185738" cy="2544763"/>
          </a:xfrm>
          <a:custGeom>
            <a:avLst/>
            <a:gdLst>
              <a:gd name="T0" fmla="*/ 0 w 101"/>
              <a:gd name="T1" fmla="*/ 2147483647 h 1240"/>
              <a:gd name="T2" fmla="*/ 0 w 101"/>
              <a:gd name="T3" fmla="*/ 332719551 h 1240"/>
              <a:gd name="T4" fmla="*/ 338188453 w 101"/>
              <a:gd name="T5" fmla="*/ 0 h 1240"/>
              <a:gd name="T6" fmla="*/ 338188453 w 101"/>
              <a:gd name="T7" fmla="*/ 2147483647 h 1240"/>
              <a:gd name="T8" fmla="*/ 0 w 101"/>
              <a:gd name="T9" fmla="*/ 2147483647 h 1240"/>
              <a:gd name="T10" fmla="*/ 0 60000 65536"/>
              <a:gd name="T11" fmla="*/ 0 60000 65536"/>
              <a:gd name="T12" fmla="*/ 0 60000 65536"/>
              <a:gd name="T13" fmla="*/ 0 60000 65536"/>
              <a:gd name="T14" fmla="*/ 0 60000 65536"/>
              <a:gd name="T15" fmla="*/ 0 w 101"/>
              <a:gd name="T16" fmla="*/ 0 h 1240"/>
              <a:gd name="T17" fmla="*/ 101 w 101"/>
              <a:gd name="T18" fmla="*/ 1240 h 1240"/>
            </a:gdLst>
            <a:ahLst/>
            <a:cxnLst>
              <a:cxn ang="T10">
                <a:pos x="T0" y="T1"/>
              </a:cxn>
              <a:cxn ang="T11">
                <a:pos x="T2" y="T3"/>
              </a:cxn>
              <a:cxn ang="T12">
                <a:pos x="T4" y="T5"/>
              </a:cxn>
              <a:cxn ang="T13">
                <a:pos x="T6" y="T7"/>
              </a:cxn>
              <a:cxn ang="T14">
                <a:pos x="T8" y="T9"/>
              </a:cxn>
            </a:cxnLst>
            <a:rect l="T15" t="T16" r="T17" b="T18"/>
            <a:pathLst>
              <a:path w="101" h="1240">
                <a:moveTo>
                  <a:pt x="0" y="1239"/>
                </a:moveTo>
                <a:lnTo>
                  <a:pt x="0" y="79"/>
                </a:lnTo>
                <a:lnTo>
                  <a:pt x="100" y="0"/>
                </a:lnTo>
                <a:lnTo>
                  <a:pt x="100" y="1160"/>
                </a:lnTo>
                <a:lnTo>
                  <a:pt x="0" y="1239"/>
                </a:lnTo>
              </a:path>
            </a:pathLst>
          </a:custGeom>
          <a:noFill/>
          <a:ln w="12700" cap="rnd">
            <a:solidFill>
              <a:schemeClr val="tx1"/>
            </a:solidFill>
            <a:round/>
            <a:headEnd/>
            <a:tailEnd/>
          </a:ln>
        </p:spPr>
        <p:txBody>
          <a:bodyPr/>
          <a:lstStyle/>
          <a:p>
            <a:endParaRPr lang="ru-RU"/>
          </a:p>
        </p:txBody>
      </p:sp>
      <p:sp>
        <p:nvSpPr>
          <p:cNvPr id="70681" name="Line 25"/>
          <p:cNvSpPr>
            <a:spLocks noChangeShapeType="1"/>
          </p:cNvSpPr>
          <p:nvPr/>
        </p:nvSpPr>
        <p:spPr bwMode="auto">
          <a:xfrm>
            <a:off x="1749425" y="4926013"/>
            <a:ext cx="3117850" cy="3175"/>
          </a:xfrm>
          <a:prstGeom prst="line">
            <a:avLst/>
          </a:prstGeom>
          <a:noFill/>
          <a:ln w="12700">
            <a:solidFill>
              <a:srgbClr val="FFFFFF"/>
            </a:solidFill>
            <a:round/>
            <a:headEnd type="none" w="sm" len="sm"/>
            <a:tailEnd type="none" w="sm" len="sm"/>
          </a:ln>
        </p:spPr>
        <p:txBody>
          <a:bodyPr/>
          <a:lstStyle/>
          <a:p>
            <a:endParaRPr lang="ru-RU"/>
          </a:p>
        </p:txBody>
      </p:sp>
      <p:sp>
        <p:nvSpPr>
          <p:cNvPr id="70682" name="Line 26"/>
          <p:cNvSpPr>
            <a:spLocks noChangeShapeType="1"/>
          </p:cNvSpPr>
          <p:nvPr/>
        </p:nvSpPr>
        <p:spPr bwMode="auto">
          <a:xfrm>
            <a:off x="1749425" y="4926013"/>
            <a:ext cx="1588" cy="39687"/>
          </a:xfrm>
          <a:prstGeom prst="line">
            <a:avLst/>
          </a:prstGeom>
          <a:noFill/>
          <a:ln w="12700">
            <a:solidFill>
              <a:schemeClr val="tx1"/>
            </a:solidFill>
            <a:round/>
            <a:headEnd type="none" w="sm" len="sm"/>
            <a:tailEnd type="none" w="sm" len="sm"/>
          </a:ln>
        </p:spPr>
        <p:txBody>
          <a:bodyPr/>
          <a:lstStyle/>
          <a:p>
            <a:endParaRPr lang="ru-RU"/>
          </a:p>
        </p:txBody>
      </p:sp>
      <p:sp>
        <p:nvSpPr>
          <p:cNvPr id="70683" name="Line 27"/>
          <p:cNvSpPr>
            <a:spLocks noChangeShapeType="1"/>
          </p:cNvSpPr>
          <p:nvPr/>
        </p:nvSpPr>
        <p:spPr bwMode="auto">
          <a:xfrm>
            <a:off x="3306763" y="4926013"/>
            <a:ext cx="1587" cy="39687"/>
          </a:xfrm>
          <a:prstGeom prst="line">
            <a:avLst/>
          </a:prstGeom>
          <a:noFill/>
          <a:ln w="12700">
            <a:solidFill>
              <a:srgbClr val="FFFFFF"/>
            </a:solidFill>
            <a:round/>
            <a:headEnd type="none" w="sm" len="sm"/>
            <a:tailEnd type="none" w="sm" len="sm"/>
          </a:ln>
        </p:spPr>
        <p:txBody>
          <a:bodyPr/>
          <a:lstStyle/>
          <a:p>
            <a:endParaRPr lang="ru-RU"/>
          </a:p>
        </p:txBody>
      </p:sp>
      <p:sp>
        <p:nvSpPr>
          <p:cNvPr id="70684" name="Line 28"/>
          <p:cNvSpPr>
            <a:spLocks noChangeShapeType="1"/>
          </p:cNvSpPr>
          <p:nvPr/>
        </p:nvSpPr>
        <p:spPr bwMode="auto">
          <a:xfrm>
            <a:off x="4867275" y="4926013"/>
            <a:ext cx="1588" cy="39687"/>
          </a:xfrm>
          <a:prstGeom prst="line">
            <a:avLst/>
          </a:prstGeom>
          <a:noFill/>
          <a:ln w="12700">
            <a:solidFill>
              <a:srgbClr val="FFFFFF"/>
            </a:solidFill>
            <a:round/>
            <a:headEnd type="none" w="sm" len="sm"/>
            <a:tailEnd type="none" w="sm" len="sm"/>
          </a:ln>
        </p:spPr>
        <p:txBody>
          <a:bodyPr/>
          <a:lstStyle/>
          <a:p>
            <a:endParaRPr lang="ru-RU"/>
          </a:p>
        </p:txBody>
      </p:sp>
      <p:sp>
        <p:nvSpPr>
          <p:cNvPr id="70685" name="Freeform 29"/>
          <p:cNvSpPr>
            <a:spLocks/>
          </p:cNvSpPr>
          <p:nvPr/>
        </p:nvSpPr>
        <p:spPr bwMode="auto">
          <a:xfrm>
            <a:off x="2530475" y="2790825"/>
            <a:ext cx="176213" cy="2125663"/>
          </a:xfrm>
          <a:custGeom>
            <a:avLst/>
            <a:gdLst>
              <a:gd name="T0" fmla="*/ 320078079 w 96"/>
              <a:gd name="T1" fmla="*/ 2147483647 h 1036"/>
              <a:gd name="T2" fmla="*/ 320078079 w 96"/>
              <a:gd name="T3" fmla="*/ 0 h 1036"/>
              <a:gd name="T4" fmla="*/ 0 w 96"/>
              <a:gd name="T5" fmla="*/ 328369767 h 1036"/>
              <a:gd name="T6" fmla="*/ 0 w 96"/>
              <a:gd name="T7" fmla="*/ 2147483647 h 1036"/>
              <a:gd name="T8" fmla="*/ 320078079 w 96"/>
              <a:gd name="T9" fmla="*/ 2147483647 h 1036"/>
              <a:gd name="T10" fmla="*/ 0 60000 65536"/>
              <a:gd name="T11" fmla="*/ 0 60000 65536"/>
              <a:gd name="T12" fmla="*/ 0 60000 65536"/>
              <a:gd name="T13" fmla="*/ 0 60000 65536"/>
              <a:gd name="T14" fmla="*/ 0 60000 65536"/>
              <a:gd name="T15" fmla="*/ 0 w 96"/>
              <a:gd name="T16" fmla="*/ 0 h 1036"/>
              <a:gd name="T17" fmla="*/ 96 w 96"/>
              <a:gd name="T18" fmla="*/ 1036 h 1036"/>
            </a:gdLst>
            <a:ahLst/>
            <a:cxnLst>
              <a:cxn ang="T10">
                <a:pos x="T0" y="T1"/>
              </a:cxn>
              <a:cxn ang="T11">
                <a:pos x="T2" y="T3"/>
              </a:cxn>
              <a:cxn ang="T12">
                <a:pos x="T4" y="T5"/>
              </a:cxn>
              <a:cxn ang="T13">
                <a:pos x="T6" y="T7"/>
              </a:cxn>
              <a:cxn ang="T14">
                <a:pos x="T8" y="T9"/>
              </a:cxn>
            </a:cxnLst>
            <a:rect l="T15" t="T16" r="T17" b="T18"/>
            <a:pathLst>
              <a:path w="96" h="1036">
                <a:moveTo>
                  <a:pt x="95" y="956"/>
                </a:moveTo>
                <a:lnTo>
                  <a:pt x="95" y="0"/>
                </a:lnTo>
                <a:lnTo>
                  <a:pt x="0" y="78"/>
                </a:lnTo>
                <a:lnTo>
                  <a:pt x="0" y="1035"/>
                </a:lnTo>
                <a:lnTo>
                  <a:pt x="95" y="956"/>
                </a:lnTo>
              </a:path>
            </a:pathLst>
          </a:custGeom>
          <a:solidFill>
            <a:srgbClr val="FF0000"/>
          </a:solidFill>
          <a:ln w="15875" cap="rnd">
            <a:solidFill>
              <a:srgbClr val="000000"/>
            </a:solidFill>
            <a:round/>
            <a:headEnd/>
            <a:tailEnd/>
          </a:ln>
        </p:spPr>
        <p:txBody>
          <a:bodyPr/>
          <a:lstStyle/>
          <a:p>
            <a:endParaRPr lang="ru-RU"/>
          </a:p>
        </p:txBody>
      </p:sp>
      <p:sp>
        <p:nvSpPr>
          <p:cNvPr id="70686" name="Freeform 30"/>
          <p:cNvSpPr>
            <a:spLocks/>
          </p:cNvSpPr>
          <p:nvPr/>
        </p:nvSpPr>
        <p:spPr bwMode="auto">
          <a:xfrm>
            <a:off x="1992313" y="2940050"/>
            <a:ext cx="528637" cy="1976438"/>
          </a:xfrm>
          <a:custGeom>
            <a:avLst/>
            <a:gdLst>
              <a:gd name="T0" fmla="*/ 970325234 w 287"/>
              <a:gd name="T1" fmla="*/ 2147483647 h 958"/>
              <a:gd name="T2" fmla="*/ 970325234 w 287"/>
              <a:gd name="T3" fmla="*/ 0 h 958"/>
              <a:gd name="T4" fmla="*/ 0 w 287"/>
              <a:gd name="T5" fmla="*/ 0 h 958"/>
              <a:gd name="T6" fmla="*/ 0 w 287"/>
              <a:gd name="T7" fmla="*/ 2147483647 h 958"/>
              <a:gd name="T8" fmla="*/ 970325234 w 287"/>
              <a:gd name="T9" fmla="*/ 2147483647 h 958"/>
              <a:gd name="T10" fmla="*/ 0 60000 65536"/>
              <a:gd name="T11" fmla="*/ 0 60000 65536"/>
              <a:gd name="T12" fmla="*/ 0 60000 65536"/>
              <a:gd name="T13" fmla="*/ 0 60000 65536"/>
              <a:gd name="T14" fmla="*/ 0 60000 65536"/>
              <a:gd name="T15" fmla="*/ 0 w 287"/>
              <a:gd name="T16" fmla="*/ 0 h 958"/>
              <a:gd name="T17" fmla="*/ 287 w 287"/>
              <a:gd name="T18" fmla="*/ 958 h 958"/>
            </a:gdLst>
            <a:ahLst/>
            <a:cxnLst>
              <a:cxn ang="T10">
                <a:pos x="T0" y="T1"/>
              </a:cxn>
              <a:cxn ang="T11">
                <a:pos x="T2" y="T3"/>
              </a:cxn>
              <a:cxn ang="T12">
                <a:pos x="T4" y="T5"/>
              </a:cxn>
              <a:cxn ang="T13">
                <a:pos x="T6" y="T7"/>
              </a:cxn>
              <a:cxn ang="T14">
                <a:pos x="T8" y="T9"/>
              </a:cxn>
            </a:cxnLst>
            <a:rect l="T15" t="T16" r="T17" b="T18"/>
            <a:pathLst>
              <a:path w="287" h="958">
                <a:moveTo>
                  <a:pt x="286" y="957"/>
                </a:moveTo>
                <a:lnTo>
                  <a:pt x="286" y="0"/>
                </a:lnTo>
                <a:lnTo>
                  <a:pt x="0" y="0"/>
                </a:lnTo>
                <a:lnTo>
                  <a:pt x="0" y="957"/>
                </a:lnTo>
                <a:lnTo>
                  <a:pt x="286" y="957"/>
                </a:lnTo>
              </a:path>
            </a:pathLst>
          </a:custGeom>
          <a:solidFill>
            <a:srgbClr val="FF0000"/>
          </a:solidFill>
          <a:ln w="12700" cap="rnd">
            <a:solidFill>
              <a:srgbClr val="000000"/>
            </a:solidFill>
            <a:round/>
            <a:headEnd/>
            <a:tailEnd/>
          </a:ln>
        </p:spPr>
        <p:txBody>
          <a:bodyPr/>
          <a:lstStyle/>
          <a:p>
            <a:endParaRPr lang="ru-RU"/>
          </a:p>
        </p:txBody>
      </p:sp>
      <p:sp>
        <p:nvSpPr>
          <p:cNvPr id="70687" name="Freeform 31"/>
          <p:cNvSpPr>
            <a:spLocks/>
          </p:cNvSpPr>
          <p:nvPr/>
        </p:nvSpPr>
        <p:spPr bwMode="auto">
          <a:xfrm>
            <a:off x="1992313" y="2790825"/>
            <a:ext cx="714375" cy="149225"/>
          </a:xfrm>
          <a:custGeom>
            <a:avLst/>
            <a:gdLst>
              <a:gd name="T0" fmla="*/ 1311898182 w 388"/>
              <a:gd name="T1" fmla="*/ 0 h 73"/>
              <a:gd name="T2" fmla="*/ 976296696 w 388"/>
              <a:gd name="T3" fmla="*/ 300864176 h 73"/>
              <a:gd name="T4" fmla="*/ 0 w 388"/>
              <a:gd name="T5" fmla="*/ 300864176 h 73"/>
              <a:gd name="T6" fmla="*/ 332212003 w 388"/>
              <a:gd name="T7" fmla="*/ 0 h 73"/>
              <a:gd name="T8" fmla="*/ 1311898182 w 388"/>
              <a:gd name="T9" fmla="*/ 0 h 73"/>
              <a:gd name="T10" fmla="*/ 0 60000 65536"/>
              <a:gd name="T11" fmla="*/ 0 60000 65536"/>
              <a:gd name="T12" fmla="*/ 0 60000 65536"/>
              <a:gd name="T13" fmla="*/ 0 60000 65536"/>
              <a:gd name="T14" fmla="*/ 0 60000 65536"/>
              <a:gd name="T15" fmla="*/ 0 w 388"/>
              <a:gd name="T16" fmla="*/ 0 h 73"/>
              <a:gd name="T17" fmla="*/ 388 w 388"/>
              <a:gd name="T18" fmla="*/ 73 h 73"/>
            </a:gdLst>
            <a:ahLst/>
            <a:cxnLst>
              <a:cxn ang="T10">
                <a:pos x="T0" y="T1"/>
              </a:cxn>
              <a:cxn ang="T11">
                <a:pos x="T2" y="T3"/>
              </a:cxn>
              <a:cxn ang="T12">
                <a:pos x="T4" y="T5"/>
              </a:cxn>
              <a:cxn ang="T13">
                <a:pos x="T6" y="T7"/>
              </a:cxn>
              <a:cxn ang="T14">
                <a:pos x="T8" y="T9"/>
              </a:cxn>
            </a:cxnLst>
            <a:rect l="T15" t="T16" r="T17" b="T18"/>
            <a:pathLst>
              <a:path w="388" h="73">
                <a:moveTo>
                  <a:pt x="387" y="0"/>
                </a:moveTo>
                <a:lnTo>
                  <a:pt x="288" y="72"/>
                </a:lnTo>
                <a:lnTo>
                  <a:pt x="0" y="72"/>
                </a:lnTo>
                <a:lnTo>
                  <a:pt x="98" y="0"/>
                </a:lnTo>
                <a:lnTo>
                  <a:pt x="387" y="0"/>
                </a:lnTo>
              </a:path>
            </a:pathLst>
          </a:custGeom>
          <a:solidFill>
            <a:srgbClr val="FF0000"/>
          </a:solidFill>
          <a:ln w="12700" cap="rnd">
            <a:solidFill>
              <a:srgbClr val="000000"/>
            </a:solidFill>
            <a:round/>
            <a:headEnd/>
            <a:tailEnd/>
          </a:ln>
        </p:spPr>
        <p:txBody>
          <a:bodyPr/>
          <a:lstStyle/>
          <a:p>
            <a:endParaRPr lang="ru-RU"/>
          </a:p>
        </p:txBody>
      </p:sp>
      <p:sp>
        <p:nvSpPr>
          <p:cNvPr id="70688" name="Freeform 32"/>
          <p:cNvSpPr>
            <a:spLocks/>
          </p:cNvSpPr>
          <p:nvPr/>
        </p:nvSpPr>
        <p:spPr bwMode="auto">
          <a:xfrm>
            <a:off x="3067050" y="3846513"/>
            <a:ext cx="177800" cy="1069975"/>
          </a:xfrm>
          <a:custGeom>
            <a:avLst/>
            <a:gdLst>
              <a:gd name="T0" fmla="*/ 322545710 w 97"/>
              <a:gd name="T1" fmla="*/ 1864206198 h 521"/>
              <a:gd name="T2" fmla="*/ 322545710 w 97"/>
              <a:gd name="T3" fmla="*/ 0 h 521"/>
              <a:gd name="T4" fmla="*/ 0 w 97"/>
              <a:gd name="T5" fmla="*/ 324758952 h 521"/>
              <a:gd name="T6" fmla="*/ 0 w 97"/>
              <a:gd name="T7" fmla="*/ 2147483647 h 521"/>
              <a:gd name="T8" fmla="*/ 322545710 w 97"/>
              <a:gd name="T9" fmla="*/ 1864206198 h 521"/>
              <a:gd name="T10" fmla="*/ 0 60000 65536"/>
              <a:gd name="T11" fmla="*/ 0 60000 65536"/>
              <a:gd name="T12" fmla="*/ 0 60000 65536"/>
              <a:gd name="T13" fmla="*/ 0 60000 65536"/>
              <a:gd name="T14" fmla="*/ 0 60000 65536"/>
              <a:gd name="T15" fmla="*/ 0 w 97"/>
              <a:gd name="T16" fmla="*/ 0 h 521"/>
              <a:gd name="T17" fmla="*/ 97 w 97"/>
              <a:gd name="T18" fmla="*/ 521 h 521"/>
            </a:gdLst>
            <a:ahLst/>
            <a:cxnLst>
              <a:cxn ang="T10">
                <a:pos x="T0" y="T1"/>
              </a:cxn>
              <a:cxn ang="T11">
                <a:pos x="T2" y="T3"/>
              </a:cxn>
              <a:cxn ang="T12">
                <a:pos x="T4" y="T5"/>
              </a:cxn>
              <a:cxn ang="T13">
                <a:pos x="T6" y="T7"/>
              </a:cxn>
              <a:cxn ang="T14">
                <a:pos x="T8" y="T9"/>
              </a:cxn>
            </a:cxnLst>
            <a:rect l="T15" t="T16" r="T17" b="T18"/>
            <a:pathLst>
              <a:path w="97" h="521">
                <a:moveTo>
                  <a:pt x="96" y="442"/>
                </a:moveTo>
                <a:lnTo>
                  <a:pt x="96" y="0"/>
                </a:lnTo>
                <a:lnTo>
                  <a:pt x="0" y="77"/>
                </a:lnTo>
                <a:lnTo>
                  <a:pt x="0" y="520"/>
                </a:lnTo>
                <a:lnTo>
                  <a:pt x="96" y="442"/>
                </a:lnTo>
              </a:path>
            </a:pathLst>
          </a:custGeom>
          <a:solidFill>
            <a:schemeClr val="hlink"/>
          </a:solidFill>
          <a:ln w="15875" cap="rnd">
            <a:solidFill>
              <a:srgbClr val="000000"/>
            </a:solidFill>
            <a:round/>
            <a:headEnd/>
            <a:tailEnd/>
          </a:ln>
        </p:spPr>
        <p:txBody>
          <a:bodyPr/>
          <a:lstStyle/>
          <a:p>
            <a:endParaRPr lang="ru-RU"/>
          </a:p>
        </p:txBody>
      </p:sp>
      <p:sp>
        <p:nvSpPr>
          <p:cNvPr id="70689" name="Freeform 33"/>
          <p:cNvSpPr>
            <a:spLocks/>
          </p:cNvSpPr>
          <p:nvPr/>
        </p:nvSpPr>
        <p:spPr bwMode="auto">
          <a:xfrm>
            <a:off x="2530475" y="3997325"/>
            <a:ext cx="539750" cy="938213"/>
          </a:xfrm>
          <a:custGeom>
            <a:avLst/>
            <a:gdLst>
              <a:gd name="T0" fmla="*/ 1011549840 w 287"/>
              <a:gd name="T1" fmla="*/ 1982520295 h 443"/>
              <a:gd name="T2" fmla="*/ 1011549840 w 287"/>
              <a:gd name="T3" fmla="*/ 0 h 443"/>
              <a:gd name="T4" fmla="*/ 0 w 287"/>
              <a:gd name="T5" fmla="*/ 0 h 443"/>
              <a:gd name="T6" fmla="*/ 0 w 287"/>
              <a:gd name="T7" fmla="*/ 1982520295 h 443"/>
              <a:gd name="T8" fmla="*/ 1011549840 w 287"/>
              <a:gd name="T9" fmla="*/ 1982520295 h 443"/>
              <a:gd name="T10" fmla="*/ 0 60000 65536"/>
              <a:gd name="T11" fmla="*/ 0 60000 65536"/>
              <a:gd name="T12" fmla="*/ 0 60000 65536"/>
              <a:gd name="T13" fmla="*/ 0 60000 65536"/>
              <a:gd name="T14" fmla="*/ 0 60000 65536"/>
              <a:gd name="T15" fmla="*/ 0 w 287"/>
              <a:gd name="T16" fmla="*/ 0 h 443"/>
              <a:gd name="T17" fmla="*/ 287 w 287"/>
              <a:gd name="T18" fmla="*/ 443 h 443"/>
            </a:gdLst>
            <a:ahLst/>
            <a:cxnLst>
              <a:cxn ang="T10">
                <a:pos x="T0" y="T1"/>
              </a:cxn>
              <a:cxn ang="T11">
                <a:pos x="T2" y="T3"/>
              </a:cxn>
              <a:cxn ang="T12">
                <a:pos x="T4" y="T5"/>
              </a:cxn>
              <a:cxn ang="T13">
                <a:pos x="T6" y="T7"/>
              </a:cxn>
              <a:cxn ang="T14">
                <a:pos x="T8" y="T9"/>
              </a:cxn>
            </a:cxnLst>
            <a:rect l="T15" t="T16" r="T17" b="T18"/>
            <a:pathLst>
              <a:path w="287" h="443">
                <a:moveTo>
                  <a:pt x="286" y="442"/>
                </a:moveTo>
                <a:lnTo>
                  <a:pt x="286" y="0"/>
                </a:lnTo>
                <a:lnTo>
                  <a:pt x="0" y="0"/>
                </a:lnTo>
                <a:lnTo>
                  <a:pt x="0" y="442"/>
                </a:lnTo>
                <a:lnTo>
                  <a:pt x="286" y="442"/>
                </a:lnTo>
              </a:path>
            </a:pathLst>
          </a:custGeom>
          <a:solidFill>
            <a:schemeClr val="hlink"/>
          </a:solidFill>
          <a:ln w="12700" cap="rnd">
            <a:noFill/>
            <a:round/>
            <a:headEnd/>
            <a:tailEnd/>
          </a:ln>
        </p:spPr>
        <p:txBody>
          <a:bodyPr/>
          <a:lstStyle/>
          <a:p>
            <a:endParaRPr lang="ru-RU"/>
          </a:p>
        </p:txBody>
      </p:sp>
      <p:sp>
        <p:nvSpPr>
          <p:cNvPr id="70690" name="Freeform 34"/>
          <p:cNvSpPr>
            <a:spLocks/>
          </p:cNvSpPr>
          <p:nvPr/>
        </p:nvSpPr>
        <p:spPr bwMode="auto">
          <a:xfrm>
            <a:off x="2530475" y="3846513"/>
            <a:ext cx="714375" cy="150812"/>
          </a:xfrm>
          <a:custGeom>
            <a:avLst/>
            <a:gdLst>
              <a:gd name="T0" fmla="*/ 1311898182 w 388"/>
              <a:gd name="T1" fmla="*/ 0 h 73"/>
              <a:gd name="T2" fmla="*/ 976296696 w 388"/>
              <a:gd name="T3" fmla="*/ 307297011 h 73"/>
              <a:gd name="T4" fmla="*/ 0 w 388"/>
              <a:gd name="T5" fmla="*/ 307297011 h 73"/>
              <a:gd name="T6" fmla="*/ 335601601 w 388"/>
              <a:gd name="T7" fmla="*/ 0 h 73"/>
              <a:gd name="T8" fmla="*/ 1311898182 w 388"/>
              <a:gd name="T9" fmla="*/ 0 h 73"/>
              <a:gd name="T10" fmla="*/ 0 60000 65536"/>
              <a:gd name="T11" fmla="*/ 0 60000 65536"/>
              <a:gd name="T12" fmla="*/ 0 60000 65536"/>
              <a:gd name="T13" fmla="*/ 0 60000 65536"/>
              <a:gd name="T14" fmla="*/ 0 60000 65536"/>
              <a:gd name="T15" fmla="*/ 0 w 388"/>
              <a:gd name="T16" fmla="*/ 0 h 73"/>
              <a:gd name="T17" fmla="*/ 388 w 388"/>
              <a:gd name="T18" fmla="*/ 73 h 73"/>
            </a:gdLst>
            <a:ahLst/>
            <a:cxnLst>
              <a:cxn ang="T10">
                <a:pos x="T0" y="T1"/>
              </a:cxn>
              <a:cxn ang="T11">
                <a:pos x="T2" y="T3"/>
              </a:cxn>
              <a:cxn ang="T12">
                <a:pos x="T4" y="T5"/>
              </a:cxn>
              <a:cxn ang="T13">
                <a:pos x="T6" y="T7"/>
              </a:cxn>
              <a:cxn ang="T14">
                <a:pos x="T8" y="T9"/>
              </a:cxn>
            </a:cxnLst>
            <a:rect l="T15" t="T16" r="T17" b="T18"/>
            <a:pathLst>
              <a:path w="388" h="73">
                <a:moveTo>
                  <a:pt x="387" y="0"/>
                </a:moveTo>
                <a:lnTo>
                  <a:pt x="288" y="72"/>
                </a:lnTo>
                <a:lnTo>
                  <a:pt x="0" y="72"/>
                </a:lnTo>
                <a:lnTo>
                  <a:pt x="99" y="0"/>
                </a:lnTo>
                <a:lnTo>
                  <a:pt x="387" y="0"/>
                </a:lnTo>
              </a:path>
            </a:pathLst>
          </a:custGeom>
          <a:solidFill>
            <a:schemeClr val="hlink"/>
          </a:solidFill>
          <a:ln w="12700" cap="rnd">
            <a:solidFill>
              <a:srgbClr val="000000"/>
            </a:solidFill>
            <a:round/>
            <a:headEnd/>
            <a:tailEnd/>
          </a:ln>
        </p:spPr>
        <p:txBody>
          <a:bodyPr/>
          <a:lstStyle/>
          <a:p>
            <a:endParaRPr lang="ru-RU"/>
          </a:p>
        </p:txBody>
      </p:sp>
      <p:sp>
        <p:nvSpPr>
          <p:cNvPr id="70691" name="Freeform 35"/>
          <p:cNvSpPr>
            <a:spLocks/>
          </p:cNvSpPr>
          <p:nvPr/>
        </p:nvSpPr>
        <p:spPr bwMode="auto">
          <a:xfrm>
            <a:off x="4087813" y="2497138"/>
            <a:ext cx="173037" cy="2419350"/>
          </a:xfrm>
          <a:custGeom>
            <a:avLst/>
            <a:gdLst>
              <a:gd name="T0" fmla="*/ 315140888 w 94"/>
              <a:gd name="T1" fmla="*/ 2147483647 h 1179"/>
              <a:gd name="T2" fmla="*/ 315140888 w 94"/>
              <a:gd name="T3" fmla="*/ 0 h 1179"/>
              <a:gd name="T4" fmla="*/ 0 w 94"/>
              <a:gd name="T5" fmla="*/ 328446762 h 1179"/>
              <a:gd name="T6" fmla="*/ 0 w 94"/>
              <a:gd name="T7" fmla="*/ 2147483647 h 1179"/>
              <a:gd name="T8" fmla="*/ 315140888 w 94"/>
              <a:gd name="T9" fmla="*/ 2147483647 h 1179"/>
              <a:gd name="T10" fmla="*/ 0 60000 65536"/>
              <a:gd name="T11" fmla="*/ 0 60000 65536"/>
              <a:gd name="T12" fmla="*/ 0 60000 65536"/>
              <a:gd name="T13" fmla="*/ 0 60000 65536"/>
              <a:gd name="T14" fmla="*/ 0 60000 65536"/>
              <a:gd name="T15" fmla="*/ 0 w 94"/>
              <a:gd name="T16" fmla="*/ 0 h 1179"/>
              <a:gd name="T17" fmla="*/ 94 w 94"/>
              <a:gd name="T18" fmla="*/ 1179 h 1179"/>
            </a:gdLst>
            <a:ahLst/>
            <a:cxnLst>
              <a:cxn ang="T10">
                <a:pos x="T0" y="T1"/>
              </a:cxn>
              <a:cxn ang="T11">
                <a:pos x="T2" y="T3"/>
              </a:cxn>
              <a:cxn ang="T12">
                <a:pos x="T4" y="T5"/>
              </a:cxn>
              <a:cxn ang="T13">
                <a:pos x="T6" y="T7"/>
              </a:cxn>
              <a:cxn ang="T14">
                <a:pos x="T8" y="T9"/>
              </a:cxn>
            </a:cxnLst>
            <a:rect l="T15" t="T16" r="T17" b="T18"/>
            <a:pathLst>
              <a:path w="94" h="1179">
                <a:moveTo>
                  <a:pt x="93" y="1099"/>
                </a:moveTo>
                <a:lnTo>
                  <a:pt x="93" y="0"/>
                </a:lnTo>
                <a:lnTo>
                  <a:pt x="0" y="78"/>
                </a:lnTo>
                <a:lnTo>
                  <a:pt x="0" y="1178"/>
                </a:lnTo>
                <a:lnTo>
                  <a:pt x="93" y="1099"/>
                </a:lnTo>
              </a:path>
            </a:pathLst>
          </a:custGeom>
          <a:solidFill>
            <a:srgbClr val="FF0000"/>
          </a:solidFill>
          <a:ln w="12700" cap="rnd">
            <a:solidFill>
              <a:srgbClr val="000000"/>
            </a:solidFill>
            <a:round/>
            <a:headEnd/>
            <a:tailEnd/>
          </a:ln>
        </p:spPr>
        <p:txBody>
          <a:bodyPr/>
          <a:lstStyle/>
          <a:p>
            <a:endParaRPr lang="ru-RU"/>
          </a:p>
        </p:txBody>
      </p:sp>
      <p:sp>
        <p:nvSpPr>
          <p:cNvPr id="70692" name="Freeform 36"/>
          <p:cNvSpPr>
            <a:spLocks/>
          </p:cNvSpPr>
          <p:nvPr/>
        </p:nvSpPr>
        <p:spPr bwMode="auto">
          <a:xfrm>
            <a:off x="3551238" y="2651125"/>
            <a:ext cx="528637" cy="2265363"/>
          </a:xfrm>
          <a:custGeom>
            <a:avLst/>
            <a:gdLst>
              <a:gd name="T0" fmla="*/ 970325234 w 287"/>
              <a:gd name="T1" fmla="*/ 2147483647 h 1101"/>
              <a:gd name="T2" fmla="*/ 970325234 w 287"/>
              <a:gd name="T3" fmla="*/ 0 h 1101"/>
              <a:gd name="T4" fmla="*/ 0 w 287"/>
              <a:gd name="T5" fmla="*/ 0 h 1101"/>
              <a:gd name="T6" fmla="*/ 0 w 287"/>
              <a:gd name="T7" fmla="*/ 2147483647 h 1101"/>
              <a:gd name="T8" fmla="*/ 970325234 w 287"/>
              <a:gd name="T9" fmla="*/ 2147483647 h 1101"/>
              <a:gd name="T10" fmla="*/ 0 60000 65536"/>
              <a:gd name="T11" fmla="*/ 0 60000 65536"/>
              <a:gd name="T12" fmla="*/ 0 60000 65536"/>
              <a:gd name="T13" fmla="*/ 0 60000 65536"/>
              <a:gd name="T14" fmla="*/ 0 60000 65536"/>
              <a:gd name="T15" fmla="*/ 0 w 287"/>
              <a:gd name="T16" fmla="*/ 0 h 1101"/>
              <a:gd name="T17" fmla="*/ 287 w 287"/>
              <a:gd name="T18" fmla="*/ 1101 h 1101"/>
            </a:gdLst>
            <a:ahLst/>
            <a:cxnLst>
              <a:cxn ang="T10">
                <a:pos x="T0" y="T1"/>
              </a:cxn>
              <a:cxn ang="T11">
                <a:pos x="T2" y="T3"/>
              </a:cxn>
              <a:cxn ang="T12">
                <a:pos x="T4" y="T5"/>
              </a:cxn>
              <a:cxn ang="T13">
                <a:pos x="T6" y="T7"/>
              </a:cxn>
              <a:cxn ang="T14">
                <a:pos x="T8" y="T9"/>
              </a:cxn>
            </a:cxnLst>
            <a:rect l="T15" t="T16" r="T17" b="T18"/>
            <a:pathLst>
              <a:path w="287" h="1101">
                <a:moveTo>
                  <a:pt x="286" y="1100"/>
                </a:moveTo>
                <a:lnTo>
                  <a:pt x="286" y="0"/>
                </a:lnTo>
                <a:lnTo>
                  <a:pt x="0" y="0"/>
                </a:lnTo>
                <a:lnTo>
                  <a:pt x="0" y="1100"/>
                </a:lnTo>
                <a:lnTo>
                  <a:pt x="286" y="1100"/>
                </a:lnTo>
              </a:path>
            </a:pathLst>
          </a:custGeom>
          <a:solidFill>
            <a:srgbClr val="FF0000"/>
          </a:solidFill>
          <a:ln w="12700" cap="rnd">
            <a:solidFill>
              <a:srgbClr val="000000"/>
            </a:solidFill>
            <a:round/>
            <a:headEnd/>
            <a:tailEnd/>
          </a:ln>
        </p:spPr>
        <p:txBody>
          <a:bodyPr/>
          <a:lstStyle/>
          <a:p>
            <a:endParaRPr lang="ru-RU"/>
          </a:p>
        </p:txBody>
      </p:sp>
      <p:sp>
        <p:nvSpPr>
          <p:cNvPr id="70693" name="Freeform 37"/>
          <p:cNvSpPr>
            <a:spLocks/>
          </p:cNvSpPr>
          <p:nvPr/>
        </p:nvSpPr>
        <p:spPr bwMode="auto">
          <a:xfrm>
            <a:off x="3551238" y="2497138"/>
            <a:ext cx="709612" cy="149225"/>
          </a:xfrm>
          <a:custGeom>
            <a:avLst/>
            <a:gdLst>
              <a:gd name="T0" fmla="*/ 1301152700 w 386"/>
              <a:gd name="T1" fmla="*/ 0 h 73"/>
              <a:gd name="T2" fmla="*/ 973328605 w 386"/>
              <a:gd name="T3" fmla="*/ 300864176 h 73"/>
              <a:gd name="T4" fmla="*/ 0 w 386"/>
              <a:gd name="T5" fmla="*/ 300864176 h 73"/>
              <a:gd name="T6" fmla="*/ 327822371 w 386"/>
              <a:gd name="T7" fmla="*/ 0 h 73"/>
              <a:gd name="T8" fmla="*/ 1301152700 w 386"/>
              <a:gd name="T9" fmla="*/ 0 h 73"/>
              <a:gd name="T10" fmla="*/ 0 60000 65536"/>
              <a:gd name="T11" fmla="*/ 0 60000 65536"/>
              <a:gd name="T12" fmla="*/ 0 60000 65536"/>
              <a:gd name="T13" fmla="*/ 0 60000 65536"/>
              <a:gd name="T14" fmla="*/ 0 60000 65536"/>
              <a:gd name="T15" fmla="*/ 0 w 386"/>
              <a:gd name="T16" fmla="*/ 0 h 73"/>
              <a:gd name="T17" fmla="*/ 386 w 386"/>
              <a:gd name="T18" fmla="*/ 73 h 73"/>
            </a:gdLst>
            <a:ahLst/>
            <a:cxnLst>
              <a:cxn ang="T10">
                <a:pos x="T0" y="T1"/>
              </a:cxn>
              <a:cxn ang="T11">
                <a:pos x="T2" y="T3"/>
              </a:cxn>
              <a:cxn ang="T12">
                <a:pos x="T4" y="T5"/>
              </a:cxn>
              <a:cxn ang="T13">
                <a:pos x="T6" y="T7"/>
              </a:cxn>
              <a:cxn ang="T14">
                <a:pos x="T8" y="T9"/>
              </a:cxn>
            </a:cxnLst>
            <a:rect l="T15" t="T16" r="T17" b="T18"/>
            <a:pathLst>
              <a:path w="386" h="73">
                <a:moveTo>
                  <a:pt x="385" y="0"/>
                </a:moveTo>
                <a:lnTo>
                  <a:pt x="288" y="72"/>
                </a:lnTo>
                <a:lnTo>
                  <a:pt x="0" y="72"/>
                </a:lnTo>
                <a:lnTo>
                  <a:pt x="97" y="0"/>
                </a:lnTo>
                <a:lnTo>
                  <a:pt x="385" y="0"/>
                </a:lnTo>
              </a:path>
            </a:pathLst>
          </a:custGeom>
          <a:solidFill>
            <a:srgbClr val="FF0000"/>
          </a:solidFill>
          <a:ln w="12700" cap="rnd">
            <a:solidFill>
              <a:srgbClr val="000000"/>
            </a:solidFill>
            <a:round/>
            <a:headEnd/>
            <a:tailEnd/>
          </a:ln>
        </p:spPr>
        <p:txBody>
          <a:bodyPr/>
          <a:lstStyle/>
          <a:p>
            <a:endParaRPr lang="ru-RU"/>
          </a:p>
        </p:txBody>
      </p:sp>
      <p:sp>
        <p:nvSpPr>
          <p:cNvPr id="70694" name="Freeform 38"/>
          <p:cNvSpPr>
            <a:spLocks/>
          </p:cNvSpPr>
          <p:nvPr/>
        </p:nvSpPr>
        <p:spPr bwMode="auto">
          <a:xfrm>
            <a:off x="4625975" y="4270375"/>
            <a:ext cx="177800" cy="646113"/>
          </a:xfrm>
          <a:custGeom>
            <a:avLst/>
            <a:gdLst>
              <a:gd name="T0" fmla="*/ 325870370 w 96"/>
              <a:gd name="T1" fmla="*/ 992905307 h 315"/>
              <a:gd name="T2" fmla="*/ 325870370 w 96"/>
              <a:gd name="T3" fmla="*/ 0 h 315"/>
              <a:gd name="T4" fmla="*/ 0 w 96"/>
              <a:gd name="T5" fmla="*/ 323956959 h 315"/>
              <a:gd name="T6" fmla="*/ 0 w 96"/>
              <a:gd name="T7" fmla="*/ 1321069306 h 315"/>
              <a:gd name="T8" fmla="*/ 325870370 w 96"/>
              <a:gd name="T9" fmla="*/ 992905307 h 315"/>
              <a:gd name="T10" fmla="*/ 0 60000 65536"/>
              <a:gd name="T11" fmla="*/ 0 60000 65536"/>
              <a:gd name="T12" fmla="*/ 0 60000 65536"/>
              <a:gd name="T13" fmla="*/ 0 60000 65536"/>
              <a:gd name="T14" fmla="*/ 0 60000 65536"/>
              <a:gd name="T15" fmla="*/ 0 w 96"/>
              <a:gd name="T16" fmla="*/ 0 h 315"/>
              <a:gd name="T17" fmla="*/ 96 w 96"/>
              <a:gd name="T18" fmla="*/ 315 h 315"/>
            </a:gdLst>
            <a:ahLst/>
            <a:cxnLst>
              <a:cxn ang="T10">
                <a:pos x="T0" y="T1"/>
              </a:cxn>
              <a:cxn ang="T11">
                <a:pos x="T2" y="T3"/>
              </a:cxn>
              <a:cxn ang="T12">
                <a:pos x="T4" y="T5"/>
              </a:cxn>
              <a:cxn ang="T13">
                <a:pos x="T6" y="T7"/>
              </a:cxn>
              <a:cxn ang="T14">
                <a:pos x="T8" y="T9"/>
              </a:cxn>
            </a:cxnLst>
            <a:rect l="T15" t="T16" r="T17" b="T18"/>
            <a:pathLst>
              <a:path w="96" h="315">
                <a:moveTo>
                  <a:pt x="95" y="236"/>
                </a:moveTo>
                <a:lnTo>
                  <a:pt x="95" y="0"/>
                </a:lnTo>
                <a:lnTo>
                  <a:pt x="0" y="77"/>
                </a:lnTo>
                <a:lnTo>
                  <a:pt x="0" y="314"/>
                </a:lnTo>
                <a:lnTo>
                  <a:pt x="95" y="236"/>
                </a:lnTo>
              </a:path>
            </a:pathLst>
          </a:custGeom>
          <a:solidFill>
            <a:schemeClr val="hlink"/>
          </a:solidFill>
          <a:ln w="12700" cap="rnd">
            <a:solidFill>
              <a:srgbClr val="000000"/>
            </a:solidFill>
            <a:round/>
            <a:headEnd/>
            <a:tailEnd/>
          </a:ln>
        </p:spPr>
        <p:txBody>
          <a:bodyPr/>
          <a:lstStyle/>
          <a:p>
            <a:endParaRPr lang="ru-RU"/>
          </a:p>
        </p:txBody>
      </p:sp>
      <p:sp>
        <p:nvSpPr>
          <p:cNvPr id="70695" name="Freeform 39"/>
          <p:cNvSpPr>
            <a:spLocks/>
          </p:cNvSpPr>
          <p:nvPr/>
        </p:nvSpPr>
        <p:spPr bwMode="auto">
          <a:xfrm>
            <a:off x="4087813" y="4418013"/>
            <a:ext cx="538162" cy="508000"/>
          </a:xfrm>
          <a:custGeom>
            <a:avLst/>
            <a:gdLst>
              <a:gd name="T0" fmla="*/ 1005607304 w 287"/>
              <a:gd name="T1" fmla="*/ 1084284191 h 237"/>
              <a:gd name="T2" fmla="*/ 1005607304 w 287"/>
              <a:gd name="T3" fmla="*/ 0 h 237"/>
              <a:gd name="T4" fmla="*/ 0 w 287"/>
              <a:gd name="T5" fmla="*/ 0 h 237"/>
              <a:gd name="T6" fmla="*/ 0 w 287"/>
              <a:gd name="T7" fmla="*/ 1084284191 h 237"/>
              <a:gd name="T8" fmla="*/ 1005607304 w 287"/>
              <a:gd name="T9" fmla="*/ 1084284191 h 237"/>
              <a:gd name="T10" fmla="*/ 0 60000 65536"/>
              <a:gd name="T11" fmla="*/ 0 60000 65536"/>
              <a:gd name="T12" fmla="*/ 0 60000 65536"/>
              <a:gd name="T13" fmla="*/ 0 60000 65536"/>
              <a:gd name="T14" fmla="*/ 0 60000 65536"/>
              <a:gd name="T15" fmla="*/ 0 w 287"/>
              <a:gd name="T16" fmla="*/ 0 h 237"/>
              <a:gd name="T17" fmla="*/ 287 w 287"/>
              <a:gd name="T18" fmla="*/ 237 h 237"/>
            </a:gdLst>
            <a:ahLst/>
            <a:cxnLst>
              <a:cxn ang="T10">
                <a:pos x="T0" y="T1"/>
              </a:cxn>
              <a:cxn ang="T11">
                <a:pos x="T2" y="T3"/>
              </a:cxn>
              <a:cxn ang="T12">
                <a:pos x="T4" y="T5"/>
              </a:cxn>
              <a:cxn ang="T13">
                <a:pos x="T6" y="T7"/>
              </a:cxn>
              <a:cxn ang="T14">
                <a:pos x="T8" y="T9"/>
              </a:cxn>
            </a:cxnLst>
            <a:rect l="T15" t="T16" r="T17" b="T18"/>
            <a:pathLst>
              <a:path w="287" h="237">
                <a:moveTo>
                  <a:pt x="286" y="236"/>
                </a:moveTo>
                <a:lnTo>
                  <a:pt x="286" y="0"/>
                </a:lnTo>
                <a:lnTo>
                  <a:pt x="0" y="0"/>
                </a:lnTo>
                <a:lnTo>
                  <a:pt x="0" y="236"/>
                </a:lnTo>
                <a:lnTo>
                  <a:pt x="286" y="236"/>
                </a:lnTo>
              </a:path>
            </a:pathLst>
          </a:custGeom>
          <a:solidFill>
            <a:schemeClr val="hlink"/>
          </a:solidFill>
          <a:ln w="12700" cap="rnd">
            <a:noFill/>
            <a:round/>
            <a:headEnd/>
            <a:tailEnd/>
          </a:ln>
        </p:spPr>
        <p:txBody>
          <a:bodyPr/>
          <a:lstStyle/>
          <a:p>
            <a:endParaRPr lang="ru-RU"/>
          </a:p>
        </p:txBody>
      </p:sp>
      <p:sp>
        <p:nvSpPr>
          <p:cNvPr id="70696" name="Freeform 40"/>
          <p:cNvSpPr>
            <a:spLocks/>
          </p:cNvSpPr>
          <p:nvPr/>
        </p:nvSpPr>
        <p:spPr bwMode="auto">
          <a:xfrm>
            <a:off x="4087813" y="4270375"/>
            <a:ext cx="715962" cy="149225"/>
          </a:xfrm>
          <a:custGeom>
            <a:avLst/>
            <a:gdLst>
              <a:gd name="T0" fmla="*/ 1317733644 w 388"/>
              <a:gd name="T1" fmla="*/ 0 h 73"/>
              <a:gd name="T2" fmla="*/ 980639280 w 388"/>
              <a:gd name="T3" fmla="*/ 300864176 h 73"/>
              <a:gd name="T4" fmla="*/ 0 w 388"/>
              <a:gd name="T5" fmla="*/ 300864176 h 73"/>
              <a:gd name="T6" fmla="*/ 333689970 w 388"/>
              <a:gd name="T7" fmla="*/ 0 h 73"/>
              <a:gd name="T8" fmla="*/ 1317733644 w 388"/>
              <a:gd name="T9" fmla="*/ 0 h 73"/>
              <a:gd name="T10" fmla="*/ 0 60000 65536"/>
              <a:gd name="T11" fmla="*/ 0 60000 65536"/>
              <a:gd name="T12" fmla="*/ 0 60000 65536"/>
              <a:gd name="T13" fmla="*/ 0 60000 65536"/>
              <a:gd name="T14" fmla="*/ 0 60000 65536"/>
              <a:gd name="T15" fmla="*/ 0 w 388"/>
              <a:gd name="T16" fmla="*/ 0 h 73"/>
              <a:gd name="T17" fmla="*/ 388 w 388"/>
              <a:gd name="T18" fmla="*/ 73 h 73"/>
            </a:gdLst>
            <a:ahLst/>
            <a:cxnLst>
              <a:cxn ang="T10">
                <a:pos x="T0" y="T1"/>
              </a:cxn>
              <a:cxn ang="T11">
                <a:pos x="T2" y="T3"/>
              </a:cxn>
              <a:cxn ang="T12">
                <a:pos x="T4" y="T5"/>
              </a:cxn>
              <a:cxn ang="T13">
                <a:pos x="T6" y="T7"/>
              </a:cxn>
              <a:cxn ang="T14">
                <a:pos x="T8" y="T9"/>
              </a:cxn>
            </a:cxnLst>
            <a:rect l="T15" t="T16" r="T17" b="T18"/>
            <a:pathLst>
              <a:path w="388" h="73">
                <a:moveTo>
                  <a:pt x="387" y="0"/>
                </a:moveTo>
                <a:lnTo>
                  <a:pt x="288" y="72"/>
                </a:lnTo>
                <a:lnTo>
                  <a:pt x="0" y="72"/>
                </a:lnTo>
                <a:lnTo>
                  <a:pt x="98" y="0"/>
                </a:lnTo>
                <a:lnTo>
                  <a:pt x="387" y="0"/>
                </a:lnTo>
              </a:path>
            </a:pathLst>
          </a:custGeom>
          <a:solidFill>
            <a:schemeClr val="hlink"/>
          </a:solidFill>
          <a:ln w="12700" cap="rnd">
            <a:solidFill>
              <a:srgbClr val="000000"/>
            </a:solidFill>
            <a:round/>
            <a:headEnd/>
            <a:tailEnd/>
          </a:ln>
        </p:spPr>
        <p:txBody>
          <a:bodyPr/>
          <a:lstStyle/>
          <a:p>
            <a:endParaRPr lang="ru-RU"/>
          </a:p>
        </p:txBody>
      </p:sp>
      <p:sp>
        <p:nvSpPr>
          <p:cNvPr id="70697" name="Line 41"/>
          <p:cNvSpPr>
            <a:spLocks noChangeShapeType="1"/>
          </p:cNvSpPr>
          <p:nvPr/>
        </p:nvSpPr>
        <p:spPr bwMode="auto">
          <a:xfrm flipV="1">
            <a:off x="1749425" y="2546350"/>
            <a:ext cx="1588" cy="2379663"/>
          </a:xfrm>
          <a:prstGeom prst="line">
            <a:avLst/>
          </a:prstGeom>
          <a:noFill/>
          <a:ln w="12700">
            <a:solidFill>
              <a:schemeClr val="tx1"/>
            </a:solidFill>
            <a:round/>
            <a:headEnd type="none" w="sm" len="sm"/>
            <a:tailEnd type="none" w="sm" len="sm"/>
          </a:ln>
        </p:spPr>
        <p:txBody>
          <a:bodyPr/>
          <a:lstStyle/>
          <a:p>
            <a:endParaRPr lang="ru-RU"/>
          </a:p>
        </p:txBody>
      </p:sp>
      <p:sp>
        <p:nvSpPr>
          <p:cNvPr id="70698" name="Line 42"/>
          <p:cNvSpPr>
            <a:spLocks noChangeShapeType="1"/>
          </p:cNvSpPr>
          <p:nvPr/>
        </p:nvSpPr>
        <p:spPr bwMode="auto">
          <a:xfrm flipH="1">
            <a:off x="1716088" y="4926013"/>
            <a:ext cx="33337" cy="3175"/>
          </a:xfrm>
          <a:prstGeom prst="line">
            <a:avLst/>
          </a:prstGeom>
          <a:noFill/>
          <a:ln w="12700">
            <a:solidFill>
              <a:schemeClr val="tx1"/>
            </a:solidFill>
            <a:round/>
            <a:headEnd type="none" w="sm" len="sm"/>
            <a:tailEnd type="none" w="sm" len="sm"/>
          </a:ln>
        </p:spPr>
        <p:txBody>
          <a:bodyPr/>
          <a:lstStyle/>
          <a:p>
            <a:endParaRPr lang="ru-RU"/>
          </a:p>
        </p:txBody>
      </p:sp>
      <p:sp>
        <p:nvSpPr>
          <p:cNvPr id="70699" name="Line 43"/>
          <p:cNvSpPr>
            <a:spLocks noChangeShapeType="1"/>
          </p:cNvSpPr>
          <p:nvPr/>
        </p:nvSpPr>
        <p:spPr bwMode="auto">
          <a:xfrm flipH="1">
            <a:off x="1716088" y="4586288"/>
            <a:ext cx="33337" cy="1587"/>
          </a:xfrm>
          <a:prstGeom prst="line">
            <a:avLst/>
          </a:prstGeom>
          <a:noFill/>
          <a:ln w="12700">
            <a:solidFill>
              <a:schemeClr val="tx1"/>
            </a:solidFill>
            <a:round/>
            <a:headEnd type="none" w="sm" len="sm"/>
            <a:tailEnd type="none" w="sm" len="sm"/>
          </a:ln>
        </p:spPr>
        <p:txBody>
          <a:bodyPr/>
          <a:lstStyle/>
          <a:p>
            <a:endParaRPr lang="ru-RU"/>
          </a:p>
        </p:txBody>
      </p:sp>
      <p:sp>
        <p:nvSpPr>
          <p:cNvPr id="70700" name="Line 44"/>
          <p:cNvSpPr>
            <a:spLocks noChangeShapeType="1"/>
          </p:cNvSpPr>
          <p:nvPr/>
        </p:nvSpPr>
        <p:spPr bwMode="auto">
          <a:xfrm flipH="1">
            <a:off x="1716088" y="4248150"/>
            <a:ext cx="33337" cy="1588"/>
          </a:xfrm>
          <a:prstGeom prst="line">
            <a:avLst/>
          </a:prstGeom>
          <a:noFill/>
          <a:ln w="12700">
            <a:solidFill>
              <a:schemeClr val="tx1"/>
            </a:solidFill>
            <a:round/>
            <a:headEnd type="none" w="sm" len="sm"/>
            <a:tailEnd type="none" w="sm" len="sm"/>
          </a:ln>
        </p:spPr>
        <p:txBody>
          <a:bodyPr/>
          <a:lstStyle/>
          <a:p>
            <a:endParaRPr lang="ru-RU"/>
          </a:p>
        </p:txBody>
      </p:sp>
      <p:sp>
        <p:nvSpPr>
          <p:cNvPr id="70701" name="Line 45"/>
          <p:cNvSpPr>
            <a:spLocks noChangeShapeType="1"/>
          </p:cNvSpPr>
          <p:nvPr/>
        </p:nvSpPr>
        <p:spPr bwMode="auto">
          <a:xfrm flipH="1">
            <a:off x="1716088" y="3905250"/>
            <a:ext cx="33337" cy="1588"/>
          </a:xfrm>
          <a:prstGeom prst="line">
            <a:avLst/>
          </a:prstGeom>
          <a:noFill/>
          <a:ln w="12700">
            <a:solidFill>
              <a:schemeClr val="tx1"/>
            </a:solidFill>
            <a:round/>
            <a:headEnd type="none" w="sm" len="sm"/>
            <a:tailEnd type="none" w="sm" len="sm"/>
          </a:ln>
        </p:spPr>
        <p:txBody>
          <a:bodyPr/>
          <a:lstStyle/>
          <a:p>
            <a:endParaRPr lang="ru-RU"/>
          </a:p>
        </p:txBody>
      </p:sp>
      <p:sp>
        <p:nvSpPr>
          <p:cNvPr id="70702" name="Line 46"/>
          <p:cNvSpPr>
            <a:spLocks noChangeShapeType="1"/>
          </p:cNvSpPr>
          <p:nvPr/>
        </p:nvSpPr>
        <p:spPr bwMode="auto">
          <a:xfrm flipH="1">
            <a:off x="1716088" y="3565525"/>
            <a:ext cx="33337" cy="3175"/>
          </a:xfrm>
          <a:prstGeom prst="line">
            <a:avLst/>
          </a:prstGeom>
          <a:noFill/>
          <a:ln w="12700">
            <a:solidFill>
              <a:schemeClr val="tx1"/>
            </a:solidFill>
            <a:round/>
            <a:headEnd type="none" w="sm" len="sm"/>
            <a:tailEnd type="none" w="sm" len="sm"/>
          </a:ln>
        </p:spPr>
        <p:txBody>
          <a:bodyPr/>
          <a:lstStyle/>
          <a:p>
            <a:endParaRPr lang="ru-RU"/>
          </a:p>
        </p:txBody>
      </p:sp>
      <p:sp>
        <p:nvSpPr>
          <p:cNvPr id="70703" name="Line 47"/>
          <p:cNvSpPr>
            <a:spLocks noChangeShapeType="1"/>
          </p:cNvSpPr>
          <p:nvPr/>
        </p:nvSpPr>
        <p:spPr bwMode="auto">
          <a:xfrm flipH="1">
            <a:off x="1716088" y="3225800"/>
            <a:ext cx="33337" cy="1588"/>
          </a:xfrm>
          <a:prstGeom prst="line">
            <a:avLst/>
          </a:prstGeom>
          <a:noFill/>
          <a:ln w="12700">
            <a:solidFill>
              <a:schemeClr val="tx1"/>
            </a:solidFill>
            <a:round/>
            <a:headEnd type="none" w="sm" len="sm"/>
            <a:tailEnd type="none" w="sm" len="sm"/>
          </a:ln>
        </p:spPr>
        <p:txBody>
          <a:bodyPr/>
          <a:lstStyle/>
          <a:p>
            <a:endParaRPr lang="ru-RU"/>
          </a:p>
        </p:txBody>
      </p:sp>
      <p:sp>
        <p:nvSpPr>
          <p:cNvPr id="70704" name="Line 48"/>
          <p:cNvSpPr>
            <a:spLocks noChangeShapeType="1"/>
          </p:cNvSpPr>
          <p:nvPr/>
        </p:nvSpPr>
        <p:spPr bwMode="auto">
          <a:xfrm flipH="1">
            <a:off x="1716088" y="2886075"/>
            <a:ext cx="33337" cy="3175"/>
          </a:xfrm>
          <a:prstGeom prst="line">
            <a:avLst/>
          </a:prstGeom>
          <a:noFill/>
          <a:ln w="12700">
            <a:solidFill>
              <a:schemeClr val="tx1"/>
            </a:solidFill>
            <a:round/>
            <a:headEnd type="none" w="sm" len="sm"/>
            <a:tailEnd type="none" w="sm" len="sm"/>
          </a:ln>
        </p:spPr>
        <p:txBody>
          <a:bodyPr/>
          <a:lstStyle/>
          <a:p>
            <a:endParaRPr lang="ru-RU"/>
          </a:p>
        </p:txBody>
      </p:sp>
      <p:sp>
        <p:nvSpPr>
          <p:cNvPr id="70705" name="Rectangle 49"/>
          <p:cNvSpPr>
            <a:spLocks noChangeArrowheads="1"/>
          </p:cNvSpPr>
          <p:nvPr/>
        </p:nvSpPr>
        <p:spPr bwMode="auto">
          <a:xfrm>
            <a:off x="1216025" y="4697413"/>
            <a:ext cx="487363" cy="366712"/>
          </a:xfrm>
          <a:prstGeom prst="rect">
            <a:avLst/>
          </a:prstGeom>
          <a:noFill/>
          <a:ln w="9525">
            <a:noFill/>
            <a:miter lim="800000"/>
            <a:headEnd/>
            <a:tailEnd/>
          </a:ln>
        </p:spPr>
        <p:txBody>
          <a:bodyPr wrap="none" lIns="92075" tIns="46038" rIns="92075" bIns="46038">
            <a:spAutoFit/>
          </a:bodyPr>
          <a:lstStyle/>
          <a:p>
            <a:pPr eaLnBrk="0" hangingPunct="0"/>
            <a:r>
              <a:rPr lang="ru-RU" b="1">
                <a:latin typeface="Times New Roman" pitchFamily="18" charset="0"/>
              </a:rPr>
              <a:t>0%</a:t>
            </a:r>
            <a:endParaRPr lang="ru-RU" b="1">
              <a:latin typeface="Times New Roman Cyr" charset="-52"/>
            </a:endParaRPr>
          </a:p>
        </p:txBody>
      </p:sp>
      <p:sp>
        <p:nvSpPr>
          <p:cNvPr id="70706" name="Line 50"/>
          <p:cNvSpPr>
            <a:spLocks noChangeShapeType="1"/>
          </p:cNvSpPr>
          <p:nvPr/>
        </p:nvSpPr>
        <p:spPr bwMode="auto">
          <a:xfrm flipH="1">
            <a:off x="1716088" y="2546350"/>
            <a:ext cx="33337" cy="1588"/>
          </a:xfrm>
          <a:prstGeom prst="line">
            <a:avLst/>
          </a:prstGeom>
          <a:noFill/>
          <a:ln w="12700">
            <a:solidFill>
              <a:schemeClr val="tx1"/>
            </a:solidFill>
            <a:round/>
            <a:headEnd type="none" w="sm" len="sm"/>
            <a:tailEnd type="none" w="sm" len="sm"/>
          </a:ln>
        </p:spPr>
        <p:txBody>
          <a:bodyPr/>
          <a:lstStyle/>
          <a:p>
            <a:endParaRPr lang="ru-RU"/>
          </a:p>
        </p:txBody>
      </p:sp>
      <p:sp>
        <p:nvSpPr>
          <p:cNvPr id="70707" name="Rectangle 51"/>
          <p:cNvSpPr>
            <a:spLocks noChangeArrowheads="1"/>
          </p:cNvSpPr>
          <p:nvPr/>
        </p:nvSpPr>
        <p:spPr bwMode="auto">
          <a:xfrm>
            <a:off x="1152525" y="4356100"/>
            <a:ext cx="590550" cy="366713"/>
          </a:xfrm>
          <a:prstGeom prst="rect">
            <a:avLst/>
          </a:prstGeom>
          <a:noFill/>
          <a:ln w="9525">
            <a:noFill/>
            <a:miter lim="800000"/>
            <a:headEnd/>
            <a:tailEnd/>
          </a:ln>
        </p:spPr>
        <p:txBody>
          <a:bodyPr wrap="none" lIns="92075" tIns="46038" rIns="92075" bIns="46038">
            <a:spAutoFit/>
          </a:bodyPr>
          <a:lstStyle/>
          <a:p>
            <a:pPr eaLnBrk="0" hangingPunct="0"/>
            <a:r>
              <a:rPr lang="ru-RU" b="1">
                <a:latin typeface="Times New Roman" pitchFamily="18" charset="0"/>
              </a:rPr>
              <a:t>10%</a:t>
            </a:r>
            <a:endParaRPr lang="ru-RU" b="1">
              <a:latin typeface="Times New Roman Cyr" charset="-52"/>
            </a:endParaRPr>
          </a:p>
        </p:txBody>
      </p:sp>
      <p:sp>
        <p:nvSpPr>
          <p:cNvPr id="70708" name="Rectangle 52"/>
          <p:cNvSpPr>
            <a:spLocks noChangeArrowheads="1"/>
          </p:cNvSpPr>
          <p:nvPr/>
        </p:nvSpPr>
        <p:spPr bwMode="auto">
          <a:xfrm>
            <a:off x="1152525" y="4014788"/>
            <a:ext cx="590550" cy="366712"/>
          </a:xfrm>
          <a:prstGeom prst="rect">
            <a:avLst/>
          </a:prstGeom>
          <a:noFill/>
          <a:ln w="9525">
            <a:noFill/>
            <a:miter lim="800000"/>
            <a:headEnd/>
            <a:tailEnd/>
          </a:ln>
        </p:spPr>
        <p:txBody>
          <a:bodyPr wrap="none" lIns="92075" tIns="46038" rIns="92075" bIns="46038">
            <a:spAutoFit/>
          </a:bodyPr>
          <a:lstStyle/>
          <a:p>
            <a:pPr eaLnBrk="0" hangingPunct="0"/>
            <a:r>
              <a:rPr lang="ru-RU" b="1">
                <a:latin typeface="Times New Roman" pitchFamily="18" charset="0"/>
              </a:rPr>
              <a:t>20%</a:t>
            </a:r>
            <a:endParaRPr lang="ru-RU" b="1">
              <a:latin typeface="Times New Roman Cyr" charset="-52"/>
            </a:endParaRPr>
          </a:p>
        </p:txBody>
      </p:sp>
      <p:sp>
        <p:nvSpPr>
          <p:cNvPr id="70709" name="Rectangle 53"/>
          <p:cNvSpPr>
            <a:spLocks noChangeArrowheads="1"/>
          </p:cNvSpPr>
          <p:nvPr/>
        </p:nvSpPr>
        <p:spPr bwMode="auto">
          <a:xfrm>
            <a:off x="1152525" y="3675063"/>
            <a:ext cx="590550" cy="366712"/>
          </a:xfrm>
          <a:prstGeom prst="rect">
            <a:avLst/>
          </a:prstGeom>
          <a:noFill/>
          <a:ln w="9525">
            <a:noFill/>
            <a:miter lim="800000"/>
            <a:headEnd/>
            <a:tailEnd/>
          </a:ln>
        </p:spPr>
        <p:txBody>
          <a:bodyPr wrap="none" lIns="92075" tIns="46038" rIns="92075" bIns="46038">
            <a:spAutoFit/>
          </a:bodyPr>
          <a:lstStyle/>
          <a:p>
            <a:pPr eaLnBrk="0" hangingPunct="0"/>
            <a:r>
              <a:rPr lang="ru-RU" b="1">
                <a:latin typeface="Times New Roman" pitchFamily="18" charset="0"/>
              </a:rPr>
              <a:t>30%</a:t>
            </a:r>
            <a:endParaRPr lang="ru-RU" b="1">
              <a:latin typeface="Times New Roman Cyr" charset="-52"/>
            </a:endParaRPr>
          </a:p>
        </p:txBody>
      </p:sp>
      <p:sp>
        <p:nvSpPr>
          <p:cNvPr id="70710" name="Rectangle 54"/>
          <p:cNvSpPr>
            <a:spLocks noChangeArrowheads="1"/>
          </p:cNvSpPr>
          <p:nvPr/>
        </p:nvSpPr>
        <p:spPr bwMode="auto">
          <a:xfrm>
            <a:off x="1152525" y="3336925"/>
            <a:ext cx="590550" cy="366713"/>
          </a:xfrm>
          <a:prstGeom prst="rect">
            <a:avLst/>
          </a:prstGeom>
          <a:noFill/>
          <a:ln w="9525">
            <a:noFill/>
            <a:miter lim="800000"/>
            <a:headEnd/>
            <a:tailEnd/>
          </a:ln>
        </p:spPr>
        <p:txBody>
          <a:bodyPr wrap="none" lIns="92075" tIns="46038" rIns="92075" bIns="46038">
            <a:spAutoFit/>
          </a:bodyPr>
          <a:lstStyle/>
          <a:p>
            <a:pPr eaLnBrk="0" hangingPunct="0"/>
            <a:r>
              <a:rPr lang="ru-RU" b="1">
                <a:latin typeface="Times New Roman" pitchFamily="18" charset="0"/>
              </a:rPr>
              <a:t>40%</a:t>
            </a:r>
            <a:endParaRPr lang="ru-RU" b="1">
              <a:latin typeface="Times New Roman Cyr" charset="-52"/>
            </a:endParaRPr>
          </a:p>
        </p:txBody>
      </p:sp>
      <p:sp>
        <p:nvSpPr>
          <p:cNvPr id="70711" name="Rectangle 55"/>
          <p:cNvSpPr>
            <a:spLocks noChangeArrowheads="1"/>
          </p:cNvSpPr>
          <p:nvPr/>
        </p:nvSpPr>
        <p:spPr bwMode="auto">
          <a:xfrm>
            <a:off x="1152525" y="2997200"/>
            <a:ext cx="590550" cy="366713"/>
          </a:xfrm>
          <a:prstGeom prst="rect">
            <a:avLst/>
          </a:prstGeom>
          <a:noFill/>
          <a:ln w="9525">
            <a:noFill/>
            <a:miter lim="800000"/>
            <a:headEnd/>
            <a:tailEnd/>
          </a:ln>
        </p:spPr>
        <p:txBody>
          <a:bodyPr wrap="none" lIns="92075" tIns="46038" rIns="92075" bIns="46038">
            <a:spAutoFit/>
          </a:bodyPr>
          <a:lstStyle/>
          <a:p>
            <a:pPr eaLnBrk="0" hangingPunct="0"/>
            <a:r>
              <a:rPr lang="ru-RU" b="1">
                <a:latin typeface="Times New Roman" pitchFamily="18" charset="0"/>
              </a:rPr>
              <a:t>50%</a:t>
            </a:r>
            <a:endParaRPr lang="ru-RU" b="1">
              <a:latin typeface="Times New Roman Cyr" charset="-52"/>
            </a:endParaRPr>
          </a:p>
        </p:txBody>
      </p:sp>
      <p:sp>
        <p:nvSpPr>
          <p:cNvPr id="70712" name="Rectangle 56"/>
          <p:cNvSpPr>
            <a:spLocks noChangeArrowheads="1"/>
          </p:cNvSpPr>
          <p:nvPr/>
        </p:nvSpPr>
        <p:spPr bwMode="auto">
          <a:xfrm>
            <a:off x="1152525" y="2657475"/>
            <a:ext cx="590550" cy="366713"/>
          </a:xfrm>
          <a:prstGeom prst="rect">
            <a:avLst/>
          </a:prstGeom>
          <a:noFill/>
          <a:ln w="9525">
            <a:noFill/>
            <a:miter lim="800000"/>
            <a:headEnd/>
            <a:tailEnd/>
          </a:ln>
        </p:spPr>
        <p:txBody>
          <a:bodyPr wrap="none" lIns="92075" tIns="46038" rIns="92075" bIns="46038">
            <a:spAutoFit/>
          </a:bodyPr>
          <a:lstStyle/>
          <a:p>
            <a:pPr eaLnBrk="0" hangingPunct="0"/>
            <a:r>
              <a:rPr lang="ru-RU" b="1">
                <a:latin typeface="Times New Roman" pitchFamily="18" charset="0"/>
              </a:rPr>
              <a:t>60%</a:t>
            </a:r>
            <a:endParaRPr lang="ru-RU" b="1">
              <a:latin typeface="Times New Roman Cyr" charset="-52"/>
            </a:endParaRPr>
          </a:p>
        </p:txBody>
      </p:sp>
      <p:sp>
        <p:nvSpPr>
          <p:cNvPr id="70713" name="Rectangle 57"/>
          <p:cNvSpPr>
            <a:spLocks noChangeArrowheads="1"/>
          </p:cNvSpPr>
          <p:nvPr/>
        </p:nvSpPr>
        <p:spPr bwMode="auto">
          <a:xfrm>
            <a:off x="1152525" y="2316163"/>
            <a:ext cx="590550" cy="366712"/>
          </a:xfrm>
          <a:prstGeom prst="rect">
            <a:avLst/>
          </a:prstGeom>
          <a:noFill/>
          <a:ln w="9525">
            <a:noFill/>
            <a:miter lim="800000"/>
            <a:headEnd/>
            <a:tailEnd/>
          </a:ln>
        </p:spPr>
        <p:txBody>
          <a:bodyPr wrap="none" lIns="92075" tIns="46038" rIns="92075" bIns="46038">
            <a:spAutoFit/>
          </a:bodyPr>
          <a:lstStyle/>
          <a:p>
            <a:pPr eaLnBrk="0" hangingPunct="0"/>
            <a:r>
              <a:rPr lang="ru-RU" b="1">
                <a:latin typeface="Times New Roman" pitchFamily="18" charset="0"/>
              </a:rPr>
              <a:t>70%</a:t>
            </a:r>
            <a:endParaRPr lang="ru-RU" b="1">
              <a:latin typeface="Times New Roman Cyr" charset="-52"/>
            </a:endParaRPr>
          </a:p>
        </p:txBody>
      </p:sp>
      <p:sp>
        <p:nvSpPr>
          <p:cNvPr id="70714" name="Line 58"/>
          <p:cNvSpPr>
            <a:spLocks noChangeShapeType="1"/>
          </p:cNvSpPr>
          <p:nvPr/>
        </p:nvSpPr>
        <p:spPr bwMode="auto">
          <a:xfrm>
            <a:off x="1749425" y="4926013"/>
            <a:ext cx="3117850" cy="3175"/>
          </a:xfrm>
          <a:prstGeom prst="line">
            <a:avLst/>
          </a:prstGeom>
          <a:noFill/>
          <a:ln w="12700">
            <a:solidFill>
              <a:schemeClr val="tx1"/>
            </a:solidFill>
            <a:round/>
            <a:headEnd type="none" w="sm" len="sm"/>
            <a:tailEnd type="none" w="sm" len="sm"/>
          </a:ln>
        </p:spPr>
        <p:txBody>
          <a:bodyPr/>
          <a:lstStyle/>
          <a:p>
            <a:endParaRPr lang="ru-RU"/>
          </a:p>
        </p:txBody>
      </p:sp>
      <p:sp>
        <p:nvSpPr>
          <p:cNvPr id="70715" name="Line 59"/>
          <p:cNvSpPr>
            <a:spLocks noChangeShapeType="1"/>
          </p:cNvSpPr>
          <p:nvPr/>
        </p:nvSpPr>
        <p:spPr bwMode="auto">
          <a:xfrm>
            <a:off x="1749425" y="4926013"/>
            <a:ext cx="1588" cy="39687"/>
          </a:xfrm>
          <a:prstGeom prst="line">
            <a:avLst/>
          </a:prstGeom>
          <a:noFill/>
          <a:ln w="12700">
            <a:solidFill>
              <a:schemeClr val="tx1"/>
            </a:solidFill>
            <a:round/>
            <a:headEnd type="none" w="sm" len="sm"/>
            <a:tailEnd type="none" w="sm" len="sm"/>
          </a:ln>
        </p:spPr>
        <p:txBody>
          <a:bodyPr/>
          <a:lstStyle/>
          <a:p>
            <a:endParaRPr lang="ru-RU"/>
          </a:p>
        </p:txBody>
      </p:sp>
      <p:sp>
        <p:nvSpPr>
          <p:cNvPr id="70716" name="Line 60"/>
          <p:cNvSpPr>
            <a:spLocks noChangeShapeType="1"/>
          </p:cNvSpPr>
          <p:nvPr/>
        </p:nvSpPr>
        <p:spPr bwMode="auto">
          <a:xfrm>
            <a:off x="3306763" y="4926013"/>
            <a:ext cx="1587" cy="39687"/>
          </a:xfrm>
          <a:prstGeom prst="line">
            <a:avLst/>
          </a:prstGeom>
          <a:noFill/>
          <a:ln w="12700">
            <a:solidFill>
              <a:srgbClr val="FFFFFF"/>
            </a:solidFill>
            <a:round/>
            <a:headEnd type="none" w="sm" len="sm"/>
            <a:tailEnd type="none" w="sm" len="sm"/>
          </a:ln>
        </p:spPr>
        <p:txBody>
          <a:bodyPr/>
          <a:lstStyle/>
          <a:p>
            <a:endParaRPr lang="ru-RU"/>
          </a:p>
        </p:txBody>
      </p:sp>
      <p:sp>
        <p:nvSpPr>
          <p:cNvPr id="70717" name="Line 61"/>
          <p:cNvSpPr>
            <a:spLocks noChangeShapeType="1"/>
          </p:cNvSpPr>
          <p:nvPr/>
        </p:nvSpPr>
        <p:spPr bwMode="auto">
          <a:xfrm>
            <a:off x="4867275" y="4926013"/>
            <a:ext cx="1588" cy="39687"/>
          </a:xfrm>
          <a:prstGeom prst="line">
            <a:avLst/>
          </a:prstGeom>
          <a:noFill/>
          <a:ln w="12700">
            <a:solidFill>
              <a:srgbClr val="FFFFFF"/>
            </a:solidFill>
            <a:round/>
            <a:headEnd type="none" w="sm" len="sm"/>
            <a:tailEnd type="none" w="sm" len="sm"/>
          </a:ln>
        </p:spPr>
        <p:txBody>
          <a:bodyPr/>
          <a:lstStyle/>
          <a:p>
            <a:endParaRPr lang="ru-RU"/>
          </a:p>
        </p:txBody>
      </p:sp>
      <p:sp>
        <p:nvSpPr>
          <p:cNvPr id="421950" name="Rectangle 62"/>
          <p:cNvSpPr>
            <a:spLocks noChangeArrowheads="1"/>
          </p:cNvSpPr>
          <p:nvPr/>
        </p:nvSpPr>
        <p:spPr bwMode="auto">
          <a:xfrm>
            <a:off x="2036763" y="4951413"/>
            <a:ext cx="698500" cy="336550"/>
          </a:xfrm>
          <a:prstGeom prst="rect">
            <a:avLst/>
          </a:prstGeom>
          <a:noFill/>
          <a:ln w="9525">
            <a:noFill/>
            <a:miter lim="800000"/>
            <a:headEnd/>
            <a:tailEnd/>
          </a:ln>
          <a:effectLst/>
        </p:spPr>
        <p:txBody>
          <a:bodyPr wrap="none" lIns="92075" tIns="46038" rIns="92075" bIns="46038">
            <a:spAutoFit/>
          </a:bodyPr>
          <a:lstStyle/>
          <a:p>
            <a:pPr eaLnBrk="0" hangingPunct="0">
              <a:defRPr/>
            </a:pPr>
            <a:r>
              <a:rPr lang="ru-RU" sz="1600" b="1">
                <a:effectLst>
                  <a:outerShdw blurRad="38100" dist="38100" dir="2700000" algn="tl">
                    <a:srgbClr val="C0C0C0"/>
                  </a:outerShdw>
                </a:effectLst>
                <a:latin typeface="Times New Roman" pitchFamily="18" charset="0"/>
              </a:rPr>
              <a:t>&lt;7 лет</a:t>
            </a:r>
            <a:endParaRPr lang="ru-RU" sz="1600" b="1">
              <a:effectLst>
                <a:outerShdw blurRad="38100" dist="38100" dir="2700000" algn="tl">
                  <a:srgbClr val="C0C0C0"/>
                </a:outerShdw>
              </a:effectLst>
              <a:latin typeface="Times New Roman Cyr" charset="-52"/>
            </a:endParaRPr>
          </a:p>
        </p:txBody>
      </p:sp>
      <p:sp>
        <p:nvSpPr>
          <p:cNvPr id="421951" name="Rectangle 63"/>
          <p:cNvSpPr>
            <a:spLocks noChangeArrowheads="1"/>
          </p:cNvSpPr>
          <p:nvPr/>
        </p:nvSpPr>
        <p:spPr bwMode="auto">
          <a:xfrm>
            <a:off x="3594100" y="4951413"/>
            <a:ext cx="700088" cy="336550"/>
          </a:xfrm>
          <a:prstGeom prst="rect">
            <a:avLst/>
          </a:prstGeom>
          <a:noFill/>
          <a:ln w="9525">
            <a:noFill/>
            <a:miter lim="800000"/>
            <a:headEnd/>
            <a:tailEnd/>
          </a:ln>
          <a:effectLst/>
        </p:spPr>
        <p:txBody>
          <a:bodyPr wrap="none" lIns="92075" tIns="46038" rIns="92075" bIns="46038">
            <a:spAutoFit/>
          </a:bodyPr>
          <a:lstStyle/>
          <a:p>
            <a:pPr eaLnBrk="0" hangingPunct="0">
              <a:defRPr/>
            </a:pPr>
            <a:r>
              <a:rPr lang="ru-RU" sz="1600" b="1">
                <a:effectLst>
                  <a:outerShdw blurRad="38100" dist="38100" dir="2700000" algn="tl">
                    <a:srgbClr val="C0C0C0"/>
                  </a:outerShdw>
                </a:effectLst>
                <a:latin typeface="Times New Roman" pitchFamily="18" charset="0"/>
              </a:rPr>
              <a:t>&gt;7 лет</a:t>
            </a:r>
            <a:endParaRPr lang="ru-RU" sz="1600" b="1">
              <a:effectLst>
                <a:outerShdw blurRad="38100" dist="38100" dir="2700000" algn="tl">
                  <a:srgbClr val="C0C0C0"/>
                </a:outerShdw>
              </a:effectLst>
              <a:latin typeface="Times New Roman Cyr" charset="-52"/>
            </a:endParaRPr>
          </a:p>
        </p:txBody>
      </p:sp>
      <p:sp>
        <p:nvSpPr>
          <p:cNvPr id="421952" name="Rectangle 64"/>
          <p:cNvSpPr>
            <a:spLocks noChangeArrowheads="1"/>
          </p:cNvSpPr>
          <p:nvPr/>
        </p:nvSpPr>
        <p:spPr bwMode="auto">
          <a:xfrm rot="16200000">
            <a:off x="-188913" y="3478213"/>
            <a:ext cx="2322513" cy="338138"/>
          </a:xfrm>
          <a:prstGeom prst="rect">
            <a:avLst/>
          </a:prstGeom>
          <a:noFill/>
          <a:ln w="9525">
            <a:noFill/>
            <a:miter lim="800000"/>
            <a:headEnd/>
            <a:tailEnd/>
          </a:ln>
          <a:effectLst/>
        </p:spPr>
        <p:txBody>
          <a:bodyPr wrap="none" lIns="92075" tIns="46038" rIns="92075" bIns="46038">
            <a:spAutoFit/>
          </a:bodyPr>
          <a:lstStyle/>
          <a:p>
            <a:pPr eaLnBrk="0" hangingPunct="0">
              <a:defRPr/>
            </a:pPr>
            <a:r>
              <a:rPr lang="ru-RU" b="1">
                <a:effectLst>
                  <a:outerShdw blurRad="38100" dist="38100" dir="2700000" algn="tl">
                    <a:srgbClr val="C0C0C0"/>
                  </a:outerShdw>
                </a:effectLst>
                <a:latin typeface="Times New Roman" pitchFamily="18" charset="0"/>
              </a:rPr>
              <a:t>% инфицированных</a:t>
            </a:r>
            <a:endParaRPr lang="ru-RU" b="1">
              <a:effectLst>
                <a:outerShdw blurRad="38100" dist="38100" dir="2700000" algn="tl">
                  <a:srgbClr val="C0C0C0"/>
                </a:outerShdw>
              </a:effectLst>
              <a:latin typeface="Times New Roman Cyr" charset="-52"/>
            </a:endParaRPr>
          </a:p>
        </p:txBody>
      </p:sp>
    </p:spTree>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70" name="Rectangle 2"/>
          <p:cNvSpPr>
            <a:spLocks noGrp="1" noChangeArrowheads="1"/>
          </p:cNvSpPr>
          <p:nvPr>
            <p:ph type="title"/>
          </p:nvPr>
        </p:nvSpPr>
        <p:spPr>
          <a:xfrm>
            <a:off x="457200" y="274638"/>
            <a:ext cx="8229600" cy="633412"/>
          </a:xfrm>
          <a:effectLst>
            <a:outerShdw dist="35921" dir="2700000" algn="ctr" rotWithShape="0">
              <a:schemeClr val="tx1"/>
            </a:outerShdw>
          </a:effectLst>
        </p:spPr>
        <p:txBody>
          <a:bodyPr/>
          <a:lstStyle/>
          <a:p>
            <a:pPr eaLnBrk="1" hangingPunct="1">
              <a:defRPr/>
            </a:pPr>
            <a:r>
              <a:rPr lang="ru-RU" sz="4000" b="1" smtClean="0">
                <a:solidFill>
                  <a:srgbClr val="CC0000"/>
                </a:solidFill>
                <a:effectLst>
                  <a:outerShdw blurRad="38100" dist="38100" dir="2700000" algn="tl">
                    <a:srgbClr val="C0C0C0"/>
                  </a:outerShdw>
                </a:effectLst>
              </a:rPr>
              <a:t>Взрослые </a:t>
            </a:r>
            <a:endParaRPr lang="en-US" sz="4000" b="1" smtClean="0">
              <a:solidFill>
                <a:srgbClr val="CC0000"/>
              </a:solidFill>
              <a:effectLst>
                <a:outerShdw blurRad="38100" dist="38100" dir="2700000" algn="tl">
                  <a:srgbClr val="C0C0C0"/>
                </a:outerShdw>
              </a:effectLst>
            </a:endParaRPr>
          </a:p>
        </p:txBody>
      </p:sp>
      <p:sp>
        <p:nvSpPr>
          <p:cNvPr id="71683" name="Rectangle 3"/>
          <p:cNvSpPr>
            <a:spLocks noGrp="1" noChangeArrowheads="1"/>
          </p:cNvSpPr>
          <p:nvPr>
            <p:ph type="body" idx="1"/>
          </p:nvPr>
        </p:nvSpPr>
        <p:spPr>
          <a:xfrm>
            <a:off x="611188" y="1268413"/>
            <a:ext cx="7921625" cy="4827587"/>
          </a:xfrm>
        </p:spPr>
        <p:txBody>
          <a:bodyPr/>
          <a:lstStyle/>
          <a:p>
            <a:pPr eaLnBrk="1" hangingPunct="1">
              <a:lnSpc>
                <a:spcPct val="80000"/>
              </a:lnSpc>
            </a:pPr>
            <a:r>
              <a:rPr lang="ru-RU" sz="2400" smtClean="0"/>
              <a:t>Заболеваемость  пожилых людей в районах,  где проводилась массовая вакцинация, была в 3,4 раза ниже</a:t>
            </a:r>
          </a:p>
          <a:p>
            <a:pPr eaLnBrk="1" hangingPunct="1">
              <a:lnSpc>
                <a:spcPct val="80000"/>
              </a:lnSpc>
              <a:buFontTx/>
              <a:buNone/>
            </a:pPr>
            <a:endParaRPr lang="ru-RU" sz="2400" smtClean="0"/>
          </a:p>
          <a:p>
            <a:pPr eaLnBrk="1" hangingPunct="1">
              <a:lnSpc>
                <a:spcPct val="80000"/>
              </a:lnSpc>
            </a:pPr>
            <a:r>
              <a:rPr lang="ru-RU" sz="2400" smtClean="0"/>
              <a:t>Установлена достоверно более низкая заболеваемость у пожилых болезнями, которые могут быть осложнениями гриппа: </a:t>
            </a:r>
          </a:p>
          <a:p>
            <a:pPr lvl="1" eaLnBrk="1" hangingPunct="1">
              <a:lnSpc>
                <a:spcPct val="80000"/>
              </a:lnSpc>
            </a:pPr>
            <a:r>
              <a:rPr lang="ru-RU" sz="2000" smtClean="0"/>
              <a:t>пневмонией – в 2,6 раза</a:t>
            </a:r>
          </a:p>
          <a:p>
            <a:pPr lvl="1" eaLnBrk="1" hangingPunct="1">
              <a:lnSpc>
                <a:spcPct val="80000"/>
              </a:lnSpc>
            </a:pPr>
            <a:r>
              <a:rPr lang="ru-RU" sz="2000" smtClean="0"/>
              <a:t>бронхиальной астмой – в 2,5 р</a:t>
            </a:r>
          </a:p>
          <a:p>
            <a:pPr lvl="1" eaLnBrk="1" hangingPunct="1">
              <a:lnSpc>
                <a:spcPct val="80000"/>
              </a:lnSpc>
            </a:pPr>
            <a:r>
              <a:rPr lang="ru-RU" sz="2000" smtClean="0"/>
              <a:t>хроническим бронхитом – в 1,7 раза </a:t>
            </a:r>
          </a:p>
          <a:p>
            <a:pPr lvl="1" eaLnBrk="1" hangingPunct="1">
              <a:lnSpc>
                <a:spcPct val="80000"/>
              </a:lnSpc>
            </a:pPr>
            <a:r>
              <a:rPr lang="ru-RU" sz="2000" smtClean="0"/>
              <a:t>сердечно-сосудистыми заболеваниями – в 3,4 раза</a:t>
            </a:r>
          </a:p>
          <a:p>
            <a:pPr lvl="1" eaLnBrk="1" hangingPunct="1">
              <a:lnSpc>
                <a:spcPct val="80000"/>
              </a:lnSpc>
            </a:pPr>
            <a:r>
              <a:rPr lang="ru-RU" sz="2000" smtClean="0"/>
              <a:t>сахарным диабетом – в 2,3 раза</a:t>
            </a:r>
          </a:p>
          <a:p>
            <a:pPr lvl="1" eaLnBrk="1" hangingPunct="1">
              <a:lnSpc>
                <a:spcPct val="80000"/>
              </a:lnSpc>
            </a:pPr>
            <a:r>
              <a:rPr lang="ru-RU" sz="2000" smtClean="0"/>
              <a:t>болезнями органов пищеварения – в 1,8 раза</a:t>
            </a:r>
          </a:p>
          <a:p>
            <a:pPr lvl="1" eaLnBrk="1" hangingPunct="1">
              <a:lnSpc>
                <a:spcPct val="80000"/>
              </a:lnSpc>
            </a:pPr>
            <a:r>
              <a:rPr lang="ru-RU" sz="2000" smtClean="0"/>
              <a:t>хроническим пиелонефритом – в 1,7 раза</a:t>
            </a:r>
            <a:endParaRPr lang="en-US" sz="2000" smtClean="0"/>
          </a:p>
          <a:p>
            <a:pPr lvl="1" eaLnBrk="1" hangingPunct="1">
              <a:lnSpc>
                <a:spcPct val="80000"/>
              </a:lnSpc>
            </a:pPr>
            <a:endParaRPr lang="en-US" sz="2000" smtClean="0"/>
          </a:p>
        </p:txBody>
      </p:sp>
      <p:sp>
        <p:nvSpPr>
          <p:cNvPr id="416772" name="WordArt 4"/>
          <p:cNvSpPr>
            <a:spLocks noChangeArrowheads="1" noChangeShapeType="1" noTextEdit="1"/>
          </p:cNvSpPr>
          <p:nvPr/>
        </p:nvSpPr>
        <p:spPr bwMode="auto">
          <a:xfrm rot="-1204292">
            <a:off x="6134100" y="5373688"/>
            <a:ext cx="3009900" cy="874712"/>
          </a:xfrm>
          <a:prstGeom prst="rect">
            <a:avLst/>
          </a:prstGeom>
        </p:spPr>
        <p:txBody>
          <a:bodyPr wrap="none" fromWordArt="1">
            <a:prstTxWarp prst="textCascadeUp">
              <a:avLst>
                <a:gd name="adj" fmla="val 44444"/>
              </a:avLst>
            </a:prstTxWarp>
            <a:scene3d>
              <a:camera prst="legacyPerspectiveFront">
                <a:rot lat="20519994" lon="1080000" rev="0"/>
              </a:camera>
              <a:lightRig rig="legacyHarsh2" dir="b"/>
            </a:scene3d>
            <a:sp3d extrusionH="430200" prstMaterial="legacyMatte">
              <a:extrusionClr>
                <a:srgbClr val="FF6600"/>
              </a:extrusionClr>
            </a:sp3d>
          </a:bodyPr>
          <a:lstStyle/>
          <a:p>
            <a:pPr algn="ctr"/>
            <a:r>
              <a:rPr lang="ru-RU" sz="3600" kern="10">
                <a:ln w="9525">
                  <a:round/>
                  <a:headEnd/>
                  <a:tailEnd/>
                </a:ln>
                <a:gradFill rotWithShape="1">
                  <a:gsLst>
                    <a:gs pos="0">
                      <a:srgbClr val="FFE701"/>
                    </a:gs>
                    <a:gs pos="100000">
                      <a:srgbClr val="FE3E02"/>
                    </a:gs>
                  </a:gsLst>
                  <a:lin ang="6600000" scaled="1"/>
                </a:gradFill>
                <a:latin typeface="Impact"/>
              </a:rPr>
              <a:t>В целом на 75%</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16772"/>
                                        </p:tgtEl>
                                        <p:attrNameLst>
                                          <p:attrName>style.visibility</p:attrName>
                                        </p:attrNameLst>
                                      </p:cBhvr>
                                      <p:to>
                                        <p:strVal val="visible"/>
                                      </p:to>
                                    </p:set>
                                    <p:animEffect transition="in" filter="dissolve">
                                      <p:cBhvr>
                                        <p:cTn id="7" dur="500"/>
                                        <p:tgtEl>
                                          <p:spTgt spid="4167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6772"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794" name="Rectangle 2"/>
          <p:cNvSpPr>
            <a:spLocks noChangeArrowheads="1"/>
          </p:cNvSpPr>
          <p:nvPr/>
        </p:nvSpPr>
        <p:spPr bwMode="auto">
          <a:xfrm>
            <a:off x="954088" y="117475"/>
            <a:ext cx="8189912" cy="533400"/>
          </a:xfrm>
          <a:prstGeom prst="rect">
            <a:avLst/>
          </a:prstGeom>
          <a:noFill/>
          <a:ln w="9525">
            <a:noFill/>
            <a:miter lim="800000"/>
            <a:headEnd/>
            <a:tailEnd/>
          </a:ln>
          <a:effectLst>
            <a:outerShdw dist="28398" dir="3806097" algn="ctr" rotWithShape="0">
              <a:schemeClr val="tx2">
                <a:alpha val="50000"/>
              </a:schemeClr>
            </a:outerShdw>
          </a:effectLst>
        </p:spPr>
        <p:txBody>
          <a:bodyPr lIns="92075" tIns="46038" rIns="92075" bIns="46038"/>
          <a:lstStyle/>
          <a:p>
            <a:pPr algn="ctr" eaLnBrk="0" hangingPunct="0">
              <a:spcBef>
                <a:spcPct val="20000"/>
              </a:spcBef>
              <a:defRPr/>
            </a:pPr>
            <a:r>
              <a:rPr lang="ru-RU" sz="2800" b="1">
                <a:solidFill>
                  <a:srgbClr val="CC0000"/>
                </a:solidFill>
                <a:latin typeface="Arial Cyr" pitchFamily="34" charset="0"/>
              </a:rPr>
              <a:t>Результаты мета-анализа 20 исследований – оценка эффективности вакцинации </a:t>
            </a:r>
          </a:p>
          <a:p>
            <a:pPr algn="ctr" eaLnBrk="0" hangingPunct="0">
              <a:spcBef>
                <a:spcPct val="20000"/>
              </a:spcBef>
              <a:defRPr/>
            </a:pPr>
            <a:r>
              <a:rPr lang="ru-RU" sz="2800" b="1">
                <a:solidFill>
                  <a:srgbClr val="CC0000"/>
                </a:solidFill>
                <a:latin typeface="Arial Cyr" pitchFamily="34" charset="0"/>
              </a:rPr>
              <a:t>против гриппа</a:t>
            </a:r>
          </a:p>
        </p:txBody>
      </p:sp>
      <p:sp>
        <p:nvSpPr>
          <p:cNvPr id="72707" name="Text Box 3"/>
          <p:cNvSpPr txBox="1">
            <a:spLocks noChangeArrowheads="1"/>
          </p:cNvSpPr>
          <p:nvPr/>
        </p:nvSpPr>
        <p:spPr bwMode="auto">
          <a:xfrm>
            <a:off x="1871663" y="4619625"/>
            <a:ext cx="6619875" cy="1552575"/>
          </a:xfrm>
          <a:prstGeom prst="rect">
            <a:avLst/>
          </a:prstGeom>
          <a:noFill/>
          <a:ln w="9525">
            <a:noFill/>
            <a:miter lim="800000"/>
            <a:headEnd/>
            <a:tailEnd/>
          </a:ln>
        </p:spPr>
        <p:txBody>
          <a:bodyPr>
            <a:spAutoFit/>
          </a:bodyPr>
          <a:lstStyle/>
          <a:p>
            <a:pPr marL="379413" indent="-379413">
              <a:lnSpc>
                <a:spcPct val="120000"/>
              </a:lnSpc>
            </a:pPr>
            <a:r>
              <a:rPr lang="ru-RU" sz="2000" b="1">
                <a:latin typeface="Arial Cyr" pitchFamily="34" charset="0"/>
              </a:rPr>
              <a:t>Вакцинация в среднем снижает частоту развития:</a:t>
            </a:r>
          </a:p>
          <a:p>
            <a:pPr marL="755650" lvl="1" indent="390525">
              <a:lnSpc>
                <a:spcPct val="120000"/>
              </a:lnSpc>
              <a:buClr>
                <a:srgbClr val="993300"/>
              </a:buClr>
              <a:buFont typeface="Wingdings" pitchFamily="2" charset="2"/>
              <a:buChar char="Ø"/>
            </a:pPr>
            <a:r>
              <a:rPr lang="ru-RU" sz="2000" b="1">
                <a:latin typeface="Arial Cyr" pitchFamily="34" charset="0"/>
              </a:rPr>
              <a:t>пневмонии -  на 53%;</a:t>
            </a:r>
          </a:p>
          <a:p>
            <a:pPr marL="755650" lvl="1" indent="390525">
              <a:lnSpc>
                <a:spcPct val="120000"/>
              </a:lnSpc>
              <a:buClr>
                <a:srgbClr val="993300"/>
              </a:buClr>
              <a:buFont typeface="Wingdings" pitchFamily="2" charset="2"/>
              <a:buChar char="Ø"/>
            </a:pPr>
            <a:r>
              <a:rPr lang="ru-RU" sz="2000" b="1">
                <a:latin typeface="Arial Cyr" pitchFamily="34" charset="0"/>
              </a:rPr>
              <a:t>госпитализации – на 50%;</a:t>
            </a:r>
          </a:p>
          <a:p>
            <a:pPr marL="755650" lvl="1" indent="390525">
              <a:lnSpc>
                <a:spcPct val="120000"/>
              </a:lnSpc>
              <a:buClr>
                <a:srgbClr val="993300"/>
              </a:buClr>
              <a:buFont typeface="Wingdings" pitchFamily="2" charset="2"/>
              <a:buChar char="Ø"/>
            </a:pPr>
            <a:r>
              <a:rPr lang="ru-RU" sz="2000" b="1">
                <a:latin typeface="Arial Cyr" pitchFamily="34" charset="0"/>
              </a:rPr>
              <a:t>летальность – на 68%</a:t>
            </a:r>
          </a:p>
        </p:txBody>
      </p:sp>
      <p:sp>
        <p:nvSpPr>
          <p:cNvPr id="72708" name="Text Box 4"/>
          <p:cNvSpPr txBox="1">
            <a:spLocks noChangeArrowheads="1"/>
          </p:cNvSpPr>
          <p:nvPr/>
        </p:nvSpPr>
        <p:spPr bwMode="auto">
          <a:xfrm>
            <a:off x="1801813" y="6496050"/>
            <a:ext cx="6070600" cy="274638"/>
          </a:xfrm>
          <a:prstGeom prst="rect">
            <a:avLst/>
          </a:prstGeom>
          <a:noFill/>
          <a:ln w="9525">
            <a:noFill/>
            <a:miter lim="800000"/>
            <a:headEnd/>
            <a:tailEnd/>
          </a:ln>
        </p:spPr>
        <p:txBody>
          <a:bodyPr wrap="none">
            <a:spAutoFit/>
          </a:bodyPr>
          <a:lstStyle/>
          <a:p>
            <a:r>
              <a:rPr lang="en-US" sz="1200">
                <a:latin typeface="Times New Roman" pitchFamily="18" charset="0"/>
              </a:rPr>
              <a:t>Schoenbaum S.C. Economic impact of  influenza: the individual’s perspective.Am.J.Med., 1987</a:t>
            </a:r>
            <a:endParaRPr lang="ru-RU" sz="1200">
              <a:latin typeface="Times New Roman" pitchFamily="18" charset="0"/>
            </a:endParaRPr>
          </a:p>
        </p:txBody>
      </p:sp>
      <p:sp>
        <p:nvSpPr>
          <p:cNvPr id="72709" name="AutoShape 5"/>
          <p:cNvSpPr>
            <a:spLocks noChangeArrowheads="1"/>
          </p:cNvSpPr>
          <p:nvPr/>
        </p:nvSpPr>
        <p:spPr bwMode="auto">
          <a:xfrm>
            <a:off x="2728913" y="2919413"/>
            <a:ext cx="890587" cy="684212"/>
          </a:xfrm>
          <a:prstGeom prst="can">
            <a:avLst>
              <a:gd name="adj" fmla="val 32741"/>
            </a:avLst>
          </a:prstGeom>
          <a:gradFill rotWithShape="0">
            <a:gsLst>
              <a:gs pos="0">
                <a:srgbClr val="FAF400"/>
              </a:gs>
              <a:gs pos="100000">
                <a:srgbClr val="747100"/>
              </a:gs>
            </a:gsLst>
            <a:lin ang="0" scaled="1"/>
          </a:gradFill>
          <a:ln w="9525">
            <a:noFill/>
            <a:round/>
            <a:headEnd/>
            <a:tailEnd/>
          </a:ln>
        </p:spPr>
        <p:txBody>
          <a:bodyPr wrap="none" anchor="ctr"/>
          <a:lstStyle/>
          <a:p>
            <a:endParaRPr lang="ru-RU"/>
          </a:p>
        </p:txBody>
      </p:sp>
      <p:sp>
        <p:nvSpPr>
          <p:cNvPr id="72710" name="AutoShape 6"/>
          <p:cNvSpPr>
            <a:spLocks noChangeArrowheads="1"/>
          </p:cNvSpPr>
          <p:nvPr/>
        </p:nvSpPr>
        <p:spPr bwMode="auto">
          <a:xfrm>
            <a:off x="4441825" y="3038475"/>
            <a:ext cx="873125" cy="985838"/>
          </a:xfrm>
          <a:prstGeom prst="can">
            <a:avLst>
              <a:gd name="adj" fmla="val 24725"/>
            </a:avLst>
          </a:prstGeom>
          <a:gradFill rotWithShape="0">
            <a:gsLst>
              <a:gs pos="0">
                <a:srgbClr val="FAF400"/>
              </a:gs>
              <a:gs pos="100000">
                <a:srgbClr val="747100"/>
              </a:gs>
            </a:gsLst>
            <a:lin ang="0" scaled="1"/>
          </a:gradFill>
          <a:ln w="9525">
            <a:noFill/>
            <a:round/>
            <a:headEnd/>
            <a:tailEnd/>
          </a:ln>
        </p:spPr>
        <p:txBody>
          <a:bodyPr wrap="none" anchor="ctr"/>
          <a:lstStyle/>
          <a:p>
            <a:endParaRPr lang="ru-RU"/>
          </a:p>
        </p:txBody>
      </p:sp>
      <p:sp>
        <p:nvSpPr>
          <p:cNvPr id="72711" name="AutoShape 7"/>
          <p:cNvSpPr>
            <a:spLocks noChangeArrowheads="1"/>
          </p:cNvSpPr>
          <p:nvPr/>
        </p:nvSpPr>
        <p:spPr bwMode="auto">
          <a:xfrm>
            <a:off x="6388100" y="3089275"/>
            <a:ext cx="890588" cy="587375"/>
          </a:xfrm>
          <a:prstGeom prst="can">
            <a:avLst>
              <a:gd name="adj" fmla="val 32741"/>
            </a:avLst>
          </a:prstGeom>
          <a:gradFill rotWithShape="0">
            <a:gsLst>
              <a:gs pos="0">
                <a:srgbClr val="FAF400"/>
              </a:gs>
              <a:gs pos="100000">
                <a:srgbClr val="747100"/>
              </a:gs>
            </a:gsLst>
            <a:lin ang="0" scaled="1"/>
          </a:gradFill>
          <a:ln w="9525">
            <a:noFill/>
            <a:round/>
            <a:headEnd/>
            <a:tailEnd/>
          </a:ln>
        </p:spPr>
        <p:txBody>
          <a:bodyPr wrap="none" anchor="ctr"/>
          <a:lstStyle/>
          <a:p>
            <a:endParaRPr lang="ru-RU"/>
          </a:p>
        </p:txBody>
      </p:sp>
      <p:sp>
        <p:nvSpPr>
          <p:cNvPr id="72712" name="Freeform 8"/>
          <p:cNvSpPr>
            <a:spLocks noEditPoints="1"/>
          </p:cNvSpPr>
          <p:nvPr/>
        </p:nvSpPr>
        <p:spPr bwMode="auto">
          <a:xfrm>
            <a:off x="2155825" y="2559050"/>
            <a:ext cx="5907088" cy="1592263"/>
          </a:xfrm>
          <a:custGeom>
            <a:avLst/>
            <a:gdLst>
              <a:gd name="T0" fmla="*/ 0 w 3721"/>
              <a:gd name="T1" fmla="*/ 0 h 1003"/>
              <a:gd name="T2" fmla="*/ 216733498 w 3721"/>
              <a:gd name="T3" fmla="*/ 12601579 h 1003"/>
              <a:gd name="T4" fmla="*/ 216733498 w 3721"/>
              <a:gd name="T5" fmla="*/ 52924104 h 1003"/>
              <a:gd name="T6" fmla="*/ 0 w 3721"/>
              <a:gd name="T7" fmla="*/ 42843465 h 1003"/>
              <a:gd name="T8" fmla="*/ 0 w 3721"/>
              <a:gd name="T9" fmla="*/ 0 h 1003"/>
              <a:gd name="T10" fmla="*/ 216733498 w 3721"/>
              <a:gd name="T11" fmla="*/ 12601579 h 1003"/>
              <a:gd name="T12" fmla="*/ 236894745 w 3721"/>
              <a:gd name="T13" fmla="*/ 12601579 h 1003"/>
              <a:gd name="T14" fmla="*/ 236894745 w 3721"/>
              <a:gd name="T15" fmla="*/ 32762840 h 1003"/>
              <a:gd name="T16" fmla="*/ 216733498 w 3721"/>
              <a:gd name="T17" fmla="*/ 32762840 h 1003"/>
              <a:gd name="T18" fmla="*/ 216733498 w 3721"/>
              <a:gd name="T19" fmla="*/ 12601579 h 1003"/>
              <a:gd name="T20" fmla="*/ 236894745 w 3721"/>
              <a:gd name="T21" fmla="*/ 32762840 h 1003"/>
              <a:gd name="T22" fmla="*/ 236894745 w 3721"/>
              <a:gd name="T23" fmla="*/ 2147483647 h 1003"/>
              <a:gd name="T24" fmla="*/ 196572202 w 3721"/>
              <a:gd name="T25" fmla="*/ 2147483647 h 1003"/>
              <a:gd name="T26" fmla="*/ 196572202 w 3721"/>
              <a:gd name="T27" fmla="*/ 32762840 h 1003"/>
              <a:gd name="T28" fmla="*/ 236894745 w 3721"/>
              <a:gd name="T29" fmla="*/ 32762840 h 1003"/>
              <a:gd name="T30" fmla="*/ 216733498 w 3721"/>
              <a:gd name="T31" fmla="*/ 2147483647 h 1003"/>
              <a:gd name="T32" fmla="*/ 196572202 w 3721"/>
              <a:gd name="T33" fmla="*/ 2147483647 h 1003"/>
              <a:gd name="T34" fmla="*/ 196572202 w 3721"/>
              <a:gd name="T35" fmla="*/ 2147483647 h 1003"/>
              <a:gd name="T36" fmla="*/ 216733498 w 3721"/>
              <a:gd name="T37" fmla="*/ 2147483647 h 1003"/>
              <a:gd name="T38" fmla="*/ 216733498 w 3721"/>
              <a:gd name="T39" fmla="*/ 2147483647 h 1003"/>
              <a:gd name="T40" fmla="*/ 216733498 w 3721"/>
              <a:gd name="T41" fmla="*/ 2147483647 h 1003"/>
              <a:gd name="T42" fmla="*/ 2147483647 w 3721"/>
              <a:gd name="T43" fmla="*/ 2147483647 h 1003"/>
              <a:gd name="T44" fmla="*/ 2147483647 w 3721"/>
              <a:gd name="T45" fmla="*/ 2147483647 h 1003"/>
              <a:gd name="T46" fmla="*/ 216733498 w 3721"/>
              <a:gd name="T47" fmla="*/ 2147483647 h 1003"/>
              <a:gd name="T48" fmla="*/ 216733498 w 3721"/>
              <a:gd name="T49" fmla="*/ 2147483647 h 100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721"/>
              <a:gd name="T76" fmla="*/ 0 h 1003"/>
              <a:gd name="T77" fmla="*/ 3721 w 3721"/>
              <a:gd name="T78" fmla="*/ 1003 h 100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721" h="1003">
                <a:moveTo>
                  <a:pt x="0" y="0"/>
                </a:moveTo>
                <a:lnTo>
                  <a:pt x="86" y="5"/>
                </a:lnTo>
                <a:lnTo>
                  <a:pt x="86" y="21"/>
                </a:lnTo>
                <a:lnTo>
                  <a:pt x="0" y="17"/>
                </a:lnTo>
                <a:lnTo>
                  <a:pt x="0" y="0"/>
                </a:lnTo>
                <a:close/>
                <a:moveTo>
                  <a:pt x="86" y="5"/>
                </a:moveTo>
                <a:lnTo>
                  <a:pt x="94" y="5"/>
                </a:lnTo>
                <a:lnTo>
                  <a:pt x="94" y="13"/>
                </a:lnTo>
                <a:lnTo>
                  <a:pt x="86" y="13"/>
                </a:lnTo>
                <a:lnTo>
                  <a:pt x="86" y="5"/>
                </a:lnTo>
                <a:close/>
                <a:moveTo>
                  <a:pt x="94" y="13"/>
                </a:moveTo>
                <a:lnTo>
                  <a:pt x="94" y="995"/>
                </a:lnTo>
                <a:lnTo>
                  <a:pt x="78" y="995"/>
                </a:lnTo>
                <a:lnTo>
                  <a:pt x="78" y="13"/>
                </a:lnTo>
                <a:lnTo>
                  <a:pt x="94" y="13"/>
                </a:lnTo>
                <a:close/>
                <a:moveTo>
                  <a:pt x="86" y="1003"/>
                </a:moveTo>
                <a:lnTo>
                  <a:pt x="78" y="1003"/>
                </a:lnTo>
                <a:lnTo>
                  <a:pt x="78" y="995"/>
                </a:lnTo>
                <a:lnTo>
                  <a:pt x="86" y="995"/>
                </a:lnTo>
                <a:lnTo>
                  <a:pt x="86" y="1003"/>
                </a:lnTo>
                <a:close/>
                <a:moveTo>
                  <a:pt x="86" y="987"/>
                </a:moveTo>
                <a:lnTo>
                  <a:pt x="3721" y="987"/>
                </a:lnTo>
                <a:lnTo>
                  <a:pt x="3721" y="1003"/>
                </a:lnTo>
                <a:lnTo>
                  <a:pt x="86" y="1003"/>
                </a:lnTo>
                <a:lnTo>
                  <a:pt x="86" y="987"/>
                </a:lnTo>
                <a:close/>
              </a:path>
            </a:pathLst>
          </a:custGeom>
          <a:solidFill>
            <a:srgbClr val="000000"/>
          </a:solidFill>
          <a:ln w="9525">
            <a:noFill/>
            <a:round/>
            <a:headEnd/>
            <a:tailEnd/>
          </a:ln>
        </p:spPr>
        <p:txBody>
          <a:bodyPr/>
          <a:lstStyle/>
          <a:p>
            <a:endParaRPr lang="ru-RU"/>
          </a:p>
        </p:txBody>
      </p:sp>
      <p:sp>
        <p:nvSpPr>
          <p:cNvPr id="72713" name="Freeform 9"/>
          <p:cNvSpPr>
            <a:spLocks/>
          </p:cNvSpPr>
          <p:nvPr/>
        </p:nvSpPr>
        <p:spPr bwMode="auto">
          <a:xfrm>
            <a:off x="2166938" y="3360738"/>
            <a:ext cx="103187" cy="33337"/>
          </a:xfrm>
          <a:custGeom>
            <a:avLst/>
            <a:gdLst>
              <a:gd name="T0" fmla="*/ 163808541 w 65"/>
              <a:gd name="T1" fmla="*/ 37800982 h 21"/>
              <a:gd name="T2" fmla="*/ 5040287 w 65"/>
              <a:gd name="T3" fmla="*/ 52921699 h 21"/>
              <a:gd name="T4" fmla="*/ 0 w 65"/>
              <a:gd name="T5" fmla="*/ 10080473 h 21"/>
              <a:gd name="T6" fmla="*/ 161289192 w 65"/>
              <a:gd name="T7" fmla="*/ 0 h 21"/>
              <a:gd name="T8" fmla="*/ 163808541 w 65"/>
              <a:gd name="T9" fmla="*/ 37800982 h 21"/>
              <a:gd name="T10" fmla="*/ 0 60000 65536"/>
              <a:gd name="T11" fmla="*/ 0 60000 65536"/>
              <a:gd name="T12" fmla="*/ 0 60000 65536"/>
              <a:gd name="T13" fmla="*/ 0 60000 65536"/>
              <a:gd name="T14" fmla="*/ 0 60000 65536"/>
              <a:gd name="T15" fmla="*/ 0 w 65"/>
              <a:gd name="T16" fmla="*/ 0 h 21"/>
              <a:gd name="T17" fmla="*/ 65 w 65"/>
              <a:gd name="T18" fmla="*/ 21 h 21"/>
            </a:gdLst>
            <a:ahLst/>
            <a:cxnLst>
              <a:cxn ang="T10">
                <a:pos x="T0" y="T1"/>
              </a:cxn>
              <a:cxn ang="T11">
                <a:pos x="T2" y="T3"/>
              </a:cxn>
              <a:cxn ang="T12">
                <a:pos x="T4" y="T5"/>
              </a:cxn>
              <a:cxn ang="T13">
                <a:pos x="T6" y="T7"/>
              </a:cxn>
              <a:cxn ang="T14">
                <a:pos x="T8" y="T9"/>
              </a:cxn>
            </a:cxnLst>
            <a:rect l="T15" t="T16" r="T17" b="T18"/>
            <a:pathLst>
              <a:path w="65" h="21">
                <a:moveTo>
                  <a:pt x="65" y="15"/>
                </a:moveTo>
                <a:lnTo>
                  <a:pt x="2" y="21"/>
                </a:lnTo>
                <a:lnTo>
                  <a:pt x="0" y="4"/>
                </a:lnTo>
                <a:lnTo>
                  <a:pt x="64" y="0"/>
                </a:lnTo>
                <a:lnTo>
                  <a:pt x="65" y="15"/>
                </a:lnTo>
                <a:close/>
              </a:path>
            </a:pathLst>
          </a:custGeom>
          <a:solidFill>
            <a:srgbClr val="000000"/>
          </a:solidFill>
          <a:ln w="9525">
            <a:noFill/>
            <a:round/>
            <a:headEnd/>
            <a:tailEnd/>
          </a:ln>
        </p:spPr>
        <p:txBody>
          <a:bodyPr/>
          <a:lstStyle/>
          <a:p>
            <a:endParaRPr lang="ru-RU"/>
          </a:p>
        </p:txBody>
      </p:sp>
      <p:sp>
        <p:nvSpPr>
          <p:cNvPr id="72714" name="Rectangle 10"/>
          <p:cNvSpPr>
            <a:spLocks noChangeArrowheads="1"/>
          </p:cNvSpPr>
          <p:nvPr/>
        </p:nvSpPr>
        <p:spPr bwMode="auto">
          <a:xfrm>
            <a:off x="2176463" y="4132263"/>
            <a:ext cx="115887" cy="26987"/>
          </a:xfrm>
          <a:prstGeom prst="rect">
            <a:avLst/>
          </a:prstGeom>
          <a:solidFill>
            <a:srgbClr val="000000"/>
          </a:solidFill>
          <a:ln w="9525">
            <a:noFill/>
            <a:miter lim="800000"/>
            <a:headEnd/>
            <a:tailEnd/>
          </a:ln>
        </p:spPr>
        <p:txBody>
          <a:bodyPr/>
          <a:lstStyle/>
          <a:p>
            <a:endParaRPr lang="ru-RU"/>
          </a:p>
        </p:txBody>
      </p:sp>
      <p:sp>
        <p:nvSpPr>
          <p:cNvPr id="72715" name="Freeform 11"/>
          <p:cNvSpPr>
            <a:spLocks noEditPoints="1"/>
          </p:cNvSpPr>
          <p:nvPr/>
        </p:nvSpPr>
        <p:spPr bwMode="auto">
          <a:xfrm>
            <a:off x="2716213" y="3317875"/>
            <a:ext cx="904875" cy="207963"/>
          </a:xfrm>
          <a:custGeom>
            <a:avLst/>
            <a:gdLst>
              <a:gd name="T0" fmla="*/ 1357315384 w 591"/>
              <a:gd name="T1" fmla="*/ 73900255 h 153"/>
              <a:gd name="T2" fmla="*/ 1296365724 w 591"/>
              <a:gd name="T3" fmla="*/ 123784192 h 153"/>
              <a:gd name="T4" fmla="*/ 1223694033 w 591"/>
              <a:gd name="T5" fmla="*/ 166276589 h 153"/>
              <a:gd name="T6" fmla="*/ 1132268012 w 591"/>
              <a:gd name="T7" fmla="*/ 205074628 h 153"/>
              <a:gd name="T8" fmla="*/ 1071318352 w 591"/>
              <a:gd name="T9" fmla="*/ 193990069 h 153"/>
              <a:gd name="T10" fmla="*/ 1160398742 w 591"/>
              <a:gd name="T11" fmla="*/ 162582189 h 153"/>
              <a:gd name="T12" fmla="*/ 1237758633 w 591"/>
              <a:gd name="T13" fmla="*/ 120088433 h 153"/>
              <a:gd name="T14" fmla="*/ 1303398024 w 591"/>
              <a:gd name="T15" fmla="*/ 77596015 h 153"/>
              <a:gd name="T16" fmla="*/ 1352627184 w 591"/>
              <a:gd name="T17" fmla="*/ 31407848 h 153"/>
              <a:gd name="T18" fmla="*/ 1083038852 w 591"/>
              <a:gd name="T19" fmla="*/ 223549347 h 153"/>
              <a:gd name="T20" fmla="*/ 993958461 w 591"/>
              <a:gd name="T21" fmla="*/ 247568384 h 153"/>
              <a:gd name="T22" fmla="*/ 895500140 w 591"/>
              <a:gd name="T23" fmla="*/ 269737503 h 153"/>
              <a:gd name="T24" fmla="*/ 787665228 w 591"/>
              <a:gd name="T25" fmla="*/ 278976222 h 153"/>
              <a:gd name="T26" fmla="*/ 675140777 w 591"/>
              <a:gd name="T27" fmla="*/ 282670622 h 153"/>
              <a:gd name="T28" fmla="*/ 733747868 w 591"/>
              <a:gd name="T29" fmla="*/ 254957184 h 153"/>
              <a:gd name="T30" fmla="*/ 836894580 w 591"/>
              <a:gd name="T31" fmla="*/ 247568384 h 153"/>
              <a:gd name="T32" fmla="*/ 935351370 w 591"/>
              <a:gd name="T33" fmla="*/ 229092306 h 153"/>
              <a:gd name="T34" fmla="*/ 1024433291 w 591"/>
              <a:gd name="T35" fmla="*/ 208770387 h 153"/>
              <a:gd name="T36" fmla="*/ 1083038852 w 591"/>
              <a:gd name="T37" fmla="*/ 223549347 h 153"/>
              <a:gd name="T38" fmla="*/ 607158817 w 591"/>
              <a:gd name="T39" fmla="*/ 282670622 h 153"/>
              <a:gd name="T40" fmla="*/ 485257966 w 591"/>
              <a:gd name="T41" fmla="*/ 271586062 h 153"/>
              <a:gd name="T42" fmla="*/ 382111349 w 591"/>
              <a:gd name="T43" fmla="*/ 251262784 h 153"/>
              <a:gd name="T44" fmla="*/ 293029428 w 591"/>
              <a:gd name="T45" fmla="*/ 219854947 h 153"/>
              <a:gd name="T46" fmla="*/ 274276628 w 591"/>
              <a:gd name="T47" fmla="*/ 177362508 h 153"/>
              <a:gd name="T48" fmla="*/ 351636519 w 591"/>
              <a:gd name="T49" fmla="*/ 208770387 h 153"/>
              <a:gd name="T50" fmla="*/ 440717005 w 591"/>
              <a:gd name="T51" fmla="*/ 232788065 h 153"/>
              <a:gd name="T52" fmla="*/ 548551726 w 591"/>
              <a:gd name="T53" fmla="*/ 251262784 h 153"/>
              <a:gd name="T54" fmla="*/ 675140777 w 591"/>
              <a:gd name="T55" fmla="*/ 254957184 h 153"/>
              <a:gd name="T56" fmla="*/ 250834098 w 591"/>
              <a:gd name="T57" fmla="*/ 201380228 h 153"/>
              <a:gd name="T58" fmla="*/ 185194659 w 591"/>
              <a:gd name="T59" fmla="*/ 162582189 h 153"/>
              <a:gd name="T60" fmla="*/ 117212699 w 591"/>
              <a:gd name="T61" fmla="*/ 116394033 h 153"/>
              <a:gd name="T62" fmla="*/ 0 w 591"/>
              <a:gd name="T63" fmla="*/ 20323283 h 153"/>
              <a:gd name="T64" fmla="*/ 84392214 w 591"/>
              <a:gd name="T65" fmla="*/ 48035377 h 153"/>
              <a:gd name="T66" fmla="*/ 206293137 w 591"/>
              <a:gd name="T67" fmla="*/ 136715952 h 153"/>
              <a:gd name="T68" fmla="*/ 250834098 w 591"/>
              <a:gd name="T69" fmla="*/ 201380228 h 15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91"/>
              <a:gd name="T106" fmla="*/ 0 h 153"/>
              <a:gd name="T107" fmla="*/ 591 w 591"/>
              <a:gd name="T108" fmla="*/ 153 h 15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91" h="153">
                <a:moveTo>
                  <a:pt x="591" y="28"/>
                </a:moveTo>
                <a:lnTo>
                  <a:pt x="579" y="40"/>
                </a:lnTo>
                <a:lnTo>
                  <a:pt x="568" y="53"/>
                </a:lnTo>
                <a:lnTo>
                  <a:pt x="553" y="67"/>
                </a:lnTo>
                <a:lnTo>
                  <a:pt x="537" y="78"/>
                </a:lnTo>
                <a:lnTo>
                  <a:pt x="522" y="90"/>
                </a:lnTo>
                <a:lnTo>
                  <a:pt x="503" y="101"/>
                </a:lnTo>
                <a:lnTo>
                  <a:pt x="483" y="111"/>
                </a:lnTo>
                <a:lnTo>
                  <a:pt x="462" y="121"/>
                </a:lnTo>
                <a:lnTo>
                  <a:pt x="457" y="105"/>
                </a:lnTo>
                <a:lnTo>
                  <a:pt x="476" y="98"/>
                </a:lnTo>
                <a:lnTo>
                  <a:pt x="495" y="88"/>
                </a:lnTo>
                <a:lnTo>
                  <a:pt x="512" y="76"/>
                </a:lnTo>
                <a:lnTo>
                  <a:pt x="528" y="65"/>
                </a:lnTo>
                <a:lnTo>
                  <a:pt x="543" y="53"/>
                </a:lnTo>
                <a:lnTo>
                  <a:pt x="556" y="42"/>
                </a:lnTo>
                <a:lnTo>
                  <a:pt x="568" y="30"/>
                </a:lnTo>
                <a:lnTo>
                  <a:pt x="577" y="17"/>
                </a:lnTo>
                <a:lnTo>
                  <a:pt x="591" y="28"/>
                </a:lnTo>
                <a:close/>
                <a:moveTo>
                  <a:pt x="462" y="121"/>
                </a:moveTo>
                <a:lnTo>
                  <a:pt x="443" y="128"/>
                </a:lnTo>
                <a:lnTo>
                  <a:pt x="424" y="134"/>
                </a:lnTo>
                <a:lnTo>
                  <a:pt x="403" y="140"/>
                </a:lnTo>
                <a:lnTo>
                  <a:pt x="382" y="146"/>
                </a:lnTo>
                <a:lnTo>
                  <a:pt x="359" y="149"/>
                </a:lnTo>
                <a:lnTo>
                  <a:pt x="336" y="151"/>
                </a:lnTo>
                <a:lnTo>
                  <a:pt x="313" y="153"/>
                </a:lnTo>
                <a:lnTo>
                  <a:pt x="288" y="153"/>
                </a:lnTo>
                <a:lnTo>
                  <a:pt x="288" y="138"/>
                </a:lnTo>
                <a:lnTo>
                  <a:pt x="313" y="138"/>
                </a:lnTo>
                <a:lnTo>
                  <a:pt x="336" y="136"/>
                </a:lnTo>
                <a:lnTo>
                  <a:pt x="357" y="134"/>
                </a:lnTo>
                <a:lnTo>
                  <a:pt x="378" y="130"/>
                </a:lnTo>
                <a:lnTo>
                  <a:pt x="399" y="124"/>
                </a:lnTo>
                <a:lnTo>
                  <a:pt x="418" y="119"/>
                </a:lnTo>
                <a:lnTo>
                  <a:pt x="437" y="113"/>
                </a:lnTo>
                <a:lnTo>
                  <a:pt x="457" y="105"/>
                </a:lnTo>
                <a:lnTo>
                  <a:pt x="462" y="121"/>
                </a:lnTo>
                <a:close/>
                <a:moveTo>
                  <a:pt x="288" y="153"/>
                </a:moveTo>
                <a:lnTo>
                  <a:pt x="259" y="153"/>
                </a:lnTo>
                <a:lnTo>
                  <a:pt x="232" y="151"/>
                </a:lnTo>
                <a:lnTo>
                  <a:pt x="207" y="147"/>
                </a:lnTo>
                <a:lnTo>
                  <a:pt x="184" y="142"/>
                </a:lnTo>
                <a:lnTo>
                  <a:pt x="163" y="136"/>
                </a:lnTo>
                <a:lnTo>
                  <a:pt x="144" y="128"/>
                </a:lnTo>
                <a:lnTo>
                  <a:pt x="125" y="119"/>
                </a:lnTo>
                <a:lnTo>
                  <a:pt x="107" y="109"/>
                </a:lnTo>
                <a:lnTo>
                  <a:pt x="117" y="96"/>
                </a:lnTo>
                <a:lnTo>
                  <a:pt x="132" y="105"/>
                </a:lnTo>
                <a:lnTo>
                  <a:pt x="150" y="113"/>
                </a:lnTo>
                <a:lnTo>
                  <a:pt x="169" y="121"/>
                </a:lnTo>
                <a:lnTo>
                  <a:pt x="188" y="126"/>
                </a:lnTo>
                <a:lnTo>
                  <a:pt x="211" y="132"/>
                </a:lnTo>
                <a:lnTo>
                  <a:pt x="234" y="136"/>
                </a:lnTo>
                <a:lnTo>
                  <a:pt x="261" y="138"/>
                </a:lnTo>
                <a:lnTo>
                  <a:pt x="288" y="138"/>
                </a:lnTo>
                <a:lnTo>
                  <a:pt x="288" y="153"/>
                </a:lnTo>
                <a:close/>
                <a:moveTo>
                  <a:pt x="107" y="109"/>
                </a:moveTo>
                <a:lnTo>
                  <a:pt x="92" y="98"/>
                </a:lnTo>
                <a:lnTo>
                  <a:pt x="79" y="88"/>
                </a:lnTo>
                <a:lnTo>
                  <a:pt x="63" y="74"/>
                </a:lnTo>
                <a:lnTo>
                  <a:pt x="50" y="63"/>
                </a:lnTo>
                <a:lnTo>
                  <a:pt x="25" y="38"/>
                </a:lnTo>
                <a:lnTo>
                  <a:pt x="0" y="11"/>
                </a:lnTo>
                <a:lnTo>
                  <a:pt x="12" y="0"/>
                </a:lnTo>
                <a:lnTo>
                  <a:pt x="36" y="26"/>
                </a:lnTo>
                <a:lnTo>
                  <a:pt x="61" y="51"/>
                </a:lnTo>
                <a:lnTo>
                  <a:pt x="88" y="74"/>
                </a:lnTo>
                <a:lnTo>
                  <a:pt x="117" y="96"/>
                </a:lnTo>
                <a:lnTo>
                  <a:pt x="107" y="109"/>
                </a:lnTo>
                <a:close/>
              </a:path>
            </a:pathLst>
          </a:custGeom>
          <a:solidFill>
            <a:srgbClr val="FF0000"/>
          </a:solidFill>
          <a:ln w="9525">
            <a:noFill/>
            <a:round/>
            <a:headEnd/>
            <a:tailEnd/>
          </a:ln>
        </p:spPr>
        <p:txBody>
          <a:bodyPr/>
          <a:lstStyle/>
          <a:p>
            <a:endParaRPr lang="ru-RU"/>
          </a:p>
        </p:txBody>
      </p:sp>
      <p:sp>
        <p:nvSpPr>
          <p:cNvPr id="72716" name="Freeform 12"/>
          <p:cNvSpPr>
            <a:spLocks noEditPoints="1"/>
          </p:cNvSpPr>
          <p:nvPr/>
        </p:nvSpPr>
        <p:spPr bwMode="auto">
          <a:xfrm>
            <a:off x="4432300" y="3281363"/>
            <a:ext cx="874713" cy="149225"/>
          </a:xfrm>
          <a:custGeom>
            <a:avLst/>
            <a:gdLst>
              <a:gd name="T0" fmla="*/ 1272640544 w 590"/>
              <a:gd name="T1" fmla="*/ 38928470 h 155"/>
              <a:gd name="T2" fmla="*/ 1213294998 w 590"/>
              <a:gd name="T3" fmla="*/ 62100696 h 155"/>
              <a:gd name="T4" fmla="*/ 1140760564 w 590"/>
              <a:gd name="T5" fmla="*/ 83418698 h 155"/>
              <a:gd name="T6" fmla="*/ 1061631687 w 590"/>
              <a:gd name="T7" fmla="*/ 102882444 h 155"/>
              <a:gd name="T8" fmla="*/ 1002286141 w 590"/>
              <a:gd name="T9" fmla="*/ 99174926 h 155"/>
              <a:gd name="T10" fmla="*/ 1088007979 w 590"/>
              <a:gd name="T11" fmla="*/ 81564457 h 155"/>
              <a:gd name="T12" fmla="*/ 1158343771 w 590"/>
              <a:gd name="T13" fmla="*/ 62100696 h 155"/>
              <a:gd name="T14" fmla="*/ 1222086601 w 590"/>
              <a:gd name="T15" fmla="*/ 38928470 h 155"/>
              <a:gd name="T16" fmla="*/ 1268244742 w 590"/>
              <a:gd name="T17" fmla="*/ 17610476 h 155"/>
              <a:gd name="T18" fmla="*/ 1015475028 w 590"/>
              <a:gd name="T19" fmla="*/ 112151719 h 155"/>
              <a:gd name="T20" fmla="*/ 931950349 w 590"/>
              <a:gd name="T21" fmla="*/ 124200430 h 155"/>
              <a:gd name="T22" fmla="*/ 837436907 w 590"/>
              <a:gd name="T23" fmla="*/ 135323013 h 155"/>
              <a:gd name="T24" fmla="*/ 736328836 w 590"/>
              <a:gd name="T25" fmla="*/ 139957651 h 155"/>
              <a:gd name="T26" fmla="*/ 630825149 w 590"/>
              <a:gd name="T27" fmla="*/ 143665169 h 155"/>
              <a:gd name="T28" fmla="*/ 681379092 w 590"/>
              <a:gd name="T29" fmla="*/ 127907978 h 155"/>
              <a:gd name="T30" fmla="*/ 782487163 w 590"/>
              <a:gd name="T31" fmla="*/ 124200430 h 155"/>
              <a:gd name="T32" fmla="*/ 877000605 w 590"/>
              <a:gd name="T33" fmla="*/ 114932117 h 155"/>
              <a:gd name="T34" fmla="*/ 960525284 w 590"/>
              <a:gd name="T35" fmla="*/ 104736684 h 155"/>
              <a:gd name="T36" fmla="*/ 1015475028 w 590"/>
              <a:gd name="T37" fmla="*/ 112151719 h 155"/>
              <a:gd name="T38" fmla="*/ 569280961 w 590"/>
              <a:gd name="T39" fmla="*/ 141811891 h 155"/>
              <a:gd name="T40" fmla="*/ 454985670 w 590"/>
              <a:gd name="T41" fmla="*/ 136250133 h 155"/>
              <a:gd name="T42" fmla="*/ 358273494 w 590"/>
              <a:gd name="T43" fmla="*/ 126054670 h 155"/>
              <a:gd name="T44" fmla="*/ 272551655 w 590"/>
              <a:gd name="T45" fmla="*/ 110297479 h 155"/>
              <a:gd name="T46" fmla="*/ 257165608 w 590"/>
              <a:gd name="T47" fmla="*/ 88979493 h 155"/>
              <a:gd name="T48" fmla="*/ 327501400 w 590"/>
              <a:gd name="T49" fmla="*/ 104736684 h 155"/>
              <a:gd name="T50" fmla="*/ 413223331 w 590"/>
              <a:gd name="T51" fmla="*/ 116785395 h 155"/>
              <a:gd name="T52" fmla="*/ 514331216 w 590"/>
              <a:gd name="T53" fmla="*/ 126054670 h 155"/>
              <a:gd name="T54" fmla="*/ 630825149 w 590"/>
              <a:gd name="T55" fmla="*/ 127907978 h 155"/>
              <a:gd name="T56" fmla="*/ 235185117 w 590"/>
              <a:gd name="T57" fmla="*/ 101029166 h 155"/>
              <a:gd name="T58" fmla="*/ 167047922 w 590"/>
              <a:gd name="T59" fmla="*/ 81564457 h 155"/>
              <a:gd name="T60" fmla="*/ 107702376 w 590"/>
              <a:gd name="T61" fmla="*/ 58393179 h 155"/>
              <a:gd name="T62" fmla="*/ 0 w 590"/>
              <a:gd name="T63" fmla="*/ 10195437 h 155"/>
              <a:gd name="T64" fmla="*/ 79127418 w 590"/>
              <a:gd name="T65" fmla="*/ 24098391 h 155"/>
              <a:gd name="T66" fmla="*/ 189028413 w 590"/>
              <a:gd name="T67" fmla="*/ 68588627 h 155"/>
              <a:gd name="T68" fmla="*/ 235185117 w 590"/>
              <a:gd name="T69" fmla="*/ 101029166 h 15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90"/>
              <a:gd name="T106" fmla="*/ 0 h 155"/>
              <a:gd name="T107" fmla="*/ 590 w 590"/>
              <a:gd name="T108" fmla="*/ 155 h 15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90" h="155">
                <a:moveTo>
                  <a:pt x="590" y="28"/>
                </a:moveTo>
                <a:lnTo>
                  <a:pt x="579" y="42"/>
                </a:lnTo>
                <a:lnTo>
                  <a:pt x="567" y="53"/>
                </a:lnTo>
                <a:lnTo>
                  <a:pt x="552" y="67"/>
                </a:lnTo>
                <a:lnTo>
                  <a:pt x="537" y="78"/>
                </a:lnTo>
                <a:lnTo>
                  <a:pt x="519" y="90"/>
                </a:lnTo>
                <a:lnTo>
                  <a:pt x="502" y="101"/>
                </a:lnTo>
                <a:lnTo>
                  <a:pt x="483" y="111"/>
                </a:lnTo>
                <a:lnTo>
                  <a:pt x="462" y="121"/>
                </a:lnTo>
                <a:lnTo>
                  <a:pt x="456" y="107"/>
                </a:lnTo>
                <a:lnTo>
                  <a:pt x="475" y="98"/>
                </a:lnTo>
                <a:lnTo>
                  <a:pt x="495" y="88"/>
                </a:lnTo>
                <a:lnTo>
                  <a:pt x="512" y="76"/>
                </a:lnTo>
                <a:lnTo>
                  <a:pt x="527" y="67"/>
                </a:lnTo>
                <a:lnTo>
                  <a:pt x="543" y="55"/>
                </a:lnTo>
                <a:lnTo>
                  <a:pt x="556" y="42"/>
                </a:lnTo>
                <a:lnTo>
                  <a:pt x="567" y="30"/>
                </a:lnTo>
                <a:lnTo>
                  <a:pt x="577" y="19"/>
                </a:lnTo>
                <a:lnTo>
                  <a:pt x="590" y="28"/>
                </a:lnTo>
                <a:close/>
                <a:moveTo>
                  <a:pt x="462" y="121"/>
                </a:moveTo>
                <a:lnTo>
                  <a:pt x="443" y="128"/>
                </a:lnTo>
                <a:lnTo>
                  <a:pt x="424" y="134"/>
                </a:lnTo>
                <a:lnTo>
                  <a:pt x="402" y="140"/>
                </a:lnTo>
                <a:lnTo>
                  <a:pt x="381" y="146"/>
                </a:lnTo>
                <a:lnTo>
                  <a:pt x="358" y="149"/>
                </a:lnTo>
                <a:lnTo>
                  <a:pt x="335" y="151"/>
                </a:lnTo>
                <a:lnTo>
                  <a:pt x="312" y="153"/>
                </a:lnTo>
                <a:lnTo>
                  <a:pt x="287" y="155"/>
                </a:lnTo>
                <a:lnTo>
                  <a:pt x="287" y="138"/>
                </a:lnTo>
                <a:lnTo>
                  <a:pt x="310" y="138"/>
                </a:lnTo>
                <a:lnTo>
                  <a:pt x="333" y="136"/>
                </a:lnTo>
                <a:lnTo>
                  <a:pt x="356" y="134"/>
                </a:lnTo>
                <a:lnTo>
                  <a:pt x="378" y="130"/>
                </a:lnTo>
                <a:lnTo>
                  <a:pt x="399" y="124"/>
                </a:lnTo>
                <a:lnTo>
                  <a:pt x="418" y="119"/>
                </a:lnTo>
                <a:lnTo>
                  <a:pt x="437" y="113"/>
                </a:lnTo>
                <a:lnTo>
                  <a:pt x="456" y="107"/>
                </a:lnTo>
                <a:lnTo>
                  <a:pt x="462" y="121"/>
                </a:lnTo>
                <a:close/>
                <a:moveTo>
                  <a:pt x="287" y="155"/>
                </a:moveTo>
                <a:lnTo>
                  <a:pt x="259" y="153"/>
                </a:lnTo>
                <a:lnTo>
                  <a:pt x="232" y="151"/>
                </a:lnTo>
                <a:lnTo>
                  <a:pt x="207" y="147"/>
                </a:lnTo>
                <a:lnTo>
                  <a:pt x="184" y="142"/>
                </a:lnTo>
                <a:lnTo>
                  <a:pt x="163" y="136"/>
                </a:lnTo>
                <a:lnTo>
                  <a:pt x="143" y="128"/>
                </a:lnTo>
                <a:lnTo>
                  <a:pt x="124" y="119"/>
                </a:lnTo>
                <a:lnTo>
                  <a:pt x="107" y="109"/>
                </a:lnTo>
                <a:lnTo>
                  <a:pt x="117" y="96"/>
                </a:lnTo>
                <a:lnTo>
                  <a:pt x="132" y="105"/>
                </a:lnTo>
                <a:lnTo>
                  <a:pt x="149" y="113"/>
                </a:lnTo>
                <a:lnTo>
                  <a:pt x="168" y="121"/>
                </a:lnTo>
                <a:lnTo>
                  <a:pt x="188" y="126"/>
                </a:lnTo>
                <a:lnTo>
                  <a:pt x="211" y="132"/>
                </a:lnTo>
                <a:lnTo>
                  <a:pt x="234" y="136"/>
                </a:lnTo>
                <a:lnTo>
                  <a:pt x="259" y="138"/>
                </a:lnTo>
                <a:lnTo>
                  <a:pt x="287" y="138"/>
                </a:lnTo>
                <a:lnTo>
                  <a:pt x="287" y="155"/>
                </a:lnTo>
                <a:close/>
                <a:moveTo>
                  <a:pt x="107" y="109"/>
                </a:moveTo>
                <a:lnTo>
                  <a:pt x="92" y="99"/>
                </a:lnTo>
                <a:lnTo>
                  <a:pt x="76" y="88"/>
                </a:lnTo>
                <a:lnTo>
                  <a:pt x="63" y="76"/>
                </a:lnTo>
                <a:lnTo>
                  <a:pt x="49" y="63"/>
                </a:lnTo>
                <a:lnTo>
                  <a:pt x="25" y="38"/>
                </a:lnTo>
                <a:lnTo>
                  <a:pt x="0" y="11"/>
                </a:lnTo>
                <a:lnTo>
                  <a:pt x="11" y="0"/>
                </a:lnTo>
                <a:lnTo>
                  <a:pt x="36" y="26"/>
                </a:lnTo>
                <a:lnTo>
                  <a:pt x="61" y="51"/>
                </a:lnTo>
                <a:lnTo>
                  <a:pt x="86" y="74"/>
                </a:lnTo>
                <a:lnTo>
                  <a:pt x="117" y="96"/>
                </a:lnTo>
                <a:lnTo>
                  <a:pt x="107" y="109"/>
                </a:lnTo>
                <a:close/>
              </a:path>
            </a:pathLst>
          </a:custGeom>
          <a:solidFill>
            <a:srgbClr val="FF0000"/>
          </a:solidFill>
          <a:ln w="9525">
            <a:noFill/>
            <a:round/>
            <a:headEnd/>
            <a:tailEnd/>
          </a:ln>
        </p:spPr>
        <p:txBody>
          <a:bodyPr/>
          <a:lstStyle/>
          <a:p>
            <a:endParaRPr lang="ru-RU"/>
          </a:p>
        </p:txBody>
      </p:sp>
      <p:sp>
        <p:nvSpPr>
          <p:cNvPr id="72717" name="Freeform 13"/>
          <p:cNvSpPr>
            <a:spLocks noEditPoints="1"/>
          </p:cNvSpPr>
          <p:nvPr/>
        </p:nvSpPr>
        <p:spPr bwMode="auto">
          <a:xfrm>
            <a:off x="6381750" y="3368675"/>
            <a:ext cx="915988" cy="200025"/>
          </a:xfrm>
          <a:custGeom>
            <a:avLst/>
            <a:gdLst>
              <a:gd name="T0" fmla="*/ 1411915036 w 582"/>
              <a:gd name="T1" fmla="*/ 44766170 h 137"/>
              <a:gd name="T2" fmla="*/ 1345033775 w 582"/>
              <a:gd name="T3" fmla="*/ 102322278 h 137"/>
              <a:gd name="T4" fmla="*/ 1265769369 w 582"/>
              <a:gd name="T5" fmla="*/ 151351742 h 137"/>
              <a:gd name="T6" fmla="*/ 1174118670 w 582"/>
              <a:gd name="T7" fmla="*/ 196116486 h 137"/>
              <a:gd name="T8" fmla="*/ 1104761725 w 582"/>
              <a:gd name="T9" fmla="*/ 189721484 h 137"/>
              <a:gd name="T10" fmla="*/ 1203842626 w 582"/>
              <a:gd name="T11" fmla="*/ 147088437 h 137"/>
              <a:gd name="T12" fmla="*/ 1283108606 w 582"/>
              <a:gd name="T13" fmla="*/ 102322278 h 137"/>
              <a:gd name="T14" fmla="*/ 1354942810 w 582"/>
              <a:gd name="T15" fmla="*/ 49029487 h 137"/>
              <a:gd name="T16" fmla="*/ 1406960519 w 582"/>
              <a:gd name="T17" fmla="*/ 0 h 137"/>
              <a:gd name="T18" fmla="*/ 1122100961 w 582"/>
              <a:gd name="T19" fmla="*/ 217434470 h 137"/>
              <a:gd name="T20" fmla="*/ 1027973004 w 582"/>
              <a:gd name="T21" fmla="*/ 245145950 h 137"/>
              <a:gd name="T22" fmla="*/ 923937586 w 582"/>
              <a:gd name="T23" fmla="*/ 270727238 h 137"/>
              <a:gd name="T24" fmla="*/ 809992936 w 582"/>
              <a:gd name="T25" fmla="*/ 283517152 h 137"/>
              <a:gd name="T26" fmla="*/ 691095540 w 582"/>
              <a:gd name="T27" fmla="*/ 292043761 h 137"/>
              <a:gd name="T28" fmla="*/ 748066193 w 582"/>
              <a:gd name="T29" fmla="*/ 253672559 h 137"/>
              <a:gd name="T30" fmla="*/ 862010842 w 582"/>
              <a:gd name="T31" fmla="*/ 245145950 h 137"/>
              <a:gd name="T32" fmla="*/ 966046260 w 582"/>
              <a:gd name="T33" fmla="*/ 225961079 h 137"/>
              <a:gd name="T34" fmla="*/ 1060174218 w 582"/>
              <a:gd name="T35" fmla="*/ 200379791 h 137"/>
              <a:gd name="T36" fmla="*/ 1122100961 w 582"/>
              <a:gd name="T37" fmla="*/ 217434470 h 137"/>
              <a:gd name="T38" fmla="*/ 619261336 w 582"/>
              <a:gd name="T39" fmla="*/ 287780457 h 137"/>
              <a:gd name="T40" fmla="*/ 495407849 w 582"/>
              <a:gd name="T41" fmla="*/ 283517152 h 137"/>
              <a:gd name="T42" fmla="*/ 386419389 w 582"/>
              <a:gd name="T43" fmla="*/ 266463933 h 137"/>
              <a:gd name="T44" fmla="*/ 299721634 w 582"/>
              <a:gd name="T45" fmla="*/ 245145950 h 137"/>
              <a:gd name="T46" fmla="*/ 272474937 w 582"/>
              <a:gd name="T47" fmla="*/ 200379791 h 137"/>
              <a:gd name="T48" fmla="*/ 351739343 w 582"/>
              <a:gd name="T49" fmla="*/ 225961079 h 137"/>
              <a:gd name="T50" fmla="*/ 448344657 w 582"/>
              <a:gd name="T51" fmla="*/ 243014298 h 137"/>
              <a:gd name="T52" fmla="*/ 691095540 w 582"/>
              <a:gd name="T53" fmla="*/ 253672559 h 137"/>
              <a:gd name="T54" fmla="*/ 257612959 w 582"/>
              <a:gd name="T55" fmla="*/ 234487688 h 137"/>
              <a:gd name="T56" fmla="*/ 185778706 w 582"/>
              <a:gd name="T57" fmla="*/ 200379791 h 137"/>
              <a:gd name="T58" fmla="*/ 118897445 w 582"/>
              <a:gd name="T59" fmla="*/ 159878351 h 137"/>
              <a:gd name="T60" fmla="*/ 0 w 582"/>
              <a:gd name="T61" fmla="*/ 61819401 h 137"/>
              <a:gd name="T62" fmla="*/ 86696206 w 582"/>
              <a:gd name="T63" fmla="*/ 89532341 h 137"/>
              <a:gd name="T64" fmla="*/ 175869671 w 582"/>
              <a:gd name="T65" fmla="*/ 151351742 h 137"/>
              <a:gd name="T66" fmla="*/ 237796464 w 582"/>
              <a:gd name="T67" fmla="*/ 189721484 h 137"/>
              <a:gd name="T68" fmla="*/ 257612959 w 582"/>
              <a:gd name="T69" fmla="*/ 234487688 h 13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82"/>
              <a:gd name="T106" fmla="*/ 0 h 137"/>
              <a:gd name="T107" fmla="*/ 582 w 582"/>
              <a:gd name="T108" fmla="*/ 137 h 13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82" h="137">
                <a:moveTo>
                  <a:pt x="582" y="10"/>
                </a:moveTo>
                <a:lnTo>
                  <a:pt x="570" y="21"/>
                </a:lnTo>
                <a:lnTo>
                  <a:pt x="559" y="35"/>
                </a:lnTo>
                <a:lnTo>
                  <a:pt x="543" y="48"/>
                </a:lnTo>
                <a:lnTo>
                  <a:pt x="528" y="60"/>
                </a:lnTo>
                <a:lnTo>
                  <a:pt x="511" y="71"/>
                </a:lnTo>
                <a:lnTo>
                  <a:pt x="493" y="83"/>
                </a:lnTo>
                <a:lnTo>
                  <a:pt x="474" y="92"/>
                </a:lnTo>
                <a:lnTo>
                  <a:pt x="453" y="102"/>
                </a:lnTo>
                <a:lnTo>
                  <a:pt x="446" y="89"/>
                </a:lnTo>
                <a:lnTo>
                  <a:pt x="467" y="79"/>
                </a:lnTo>
                <a:lnTo>
                  <a:pt x="486" y="69"/>
                </a:lnTo>
                <a:lnTo>
                  <a:pt x="503" y="58"/>
                </a:lnTo>
                <a:lnTo>
                  <a:pt x="518" y="48"/>
                </a:lnTo>
                <a:lnTo>
                  <a:pt x="534" y="37"/>
                </a:lnTo>
                <a:lnTo>
                  <a:pt x="547" y="23"/>
                </a:lnTo>
                <a:lnTo>
                  <a:pt x="559" y="12"/>
                </a:lnTo>
                <a:lnTo>
                  <a:pt x="568" y="0"/>
                </a:lnTo>
                <a:lnTo>
                  <a:pt x="582" y="10"/>
                </a:lnTo>
                <a:close/>
                <a:moveTo>
                  <a:pt x="453" y="102"/>
                </a:moveTo>
                <a:lnTo>
                  <a:pt x="434" y="110"/>
                </a:lnTo>
                <a:lnTo>
                  <a:pt x="415" y="115"/>
                </a:lnTo>
                <a:lnTo>
                  <a:pt x="394" y="121"/>
                </a:lnTo>
                <a:lnTo>
                  <a:pt x="373" y="127"/>
                </a:lnTo>
                <a:lnTo>
                  <a:pt x="350" y="131"/>
                </a:lnTo>
                <a:lnTo>
                  <a:pt x="327" y="133"/>
                </a:lnTo>
                <a:lnTo>
                  <a:pt x="304" y="135"/>
                </a:lnTo>
                <a:lnTo>
                  <a:pt x="279" y="137"/>
                </a:lnTo>
                <a:lnTo>
                  <a:pt x="279" y="119"/>
                </a:lnTo>
                <a:lnTo>
                  <a:pt x="302" y="119"/>
                </a:lnTo>
                <a:lnTo>
                  <a:pt x="325" y="117"/>
                </a:lnTo>
                <a:lnTo>
                  <a:pt x="348" y="115"/>
                </a:lnTo>
                <a:lnTo>
                  <a:pt x="369" y="112"/>
                </a:lnTo>
                <a:lnTo>
                  <a:pt x="390" y="106"/>
                </a:lnTo>
                <a:lnTo>
                  <a:pt x="409" y="100"/>
                </a:lnTo>
                <a:lnTo>
                  <a:pt x="428" y="94"/>
                </a:lnTo>
                <a:lnTo>
                  <a:pt x="446" y="89"/>
                </a:lnTo>
                <a:lnTo>
                  <a:pt x="453" y="102"/>
                </a:lnTo>
                <a:close/>
                <a:moveTo>
                  <a:pt x="279" y="137"/>
                </a:moveTo>
                <a:lnTo>
                  <a:pt x="250" y="135"/>
                </a:lnTo>
                <a:lnTo>
                  <a:pt x="223" y="135"/>
                </a:lnTo>
                <a:lnTo>
                  <a:pt x="200" y="133"/>
                </a:lnTo>
                <a:lnTo>
                  <a:pt x="177" y="129"/>
                </a:lnTo>
                <a:lnTo>
                  <a:pt x="156" y="125"/>
                </a:lnTo>
                <a:lnTo>
                  <a:pt x="139" y="121"/>
                </a:lnTo>
                <a:lnTo>
                  <a:pt x="121" y="115"/>
                </a:lnTo>
                <a:lnTo>
                  <a:pt x="104" y="110"/>
                </a:lnTo>
                <a:lnTo>
                  <a:pt x="110" y="94"/>
                </a:lnTo>
                <a:lnTo>
                  <a:pt x="125" y="100"/>
                </a:lnTo>
                <a:lnTo>
                  <a:pt x="142" y="106"/>
                </a:lnTo>
                <a:lnTo>
                  <a:pt x="160" y="110"/>
                </a:lnTo>
                <a:lnTo>
                  <a:pt x="181" y="114"/>
                </a:lnTo>
                <a:lnTo>
                  <a:pt x="225" y="117"/>
                </a:lnTo>
                <a:lnTo>
                  <a:pt x="279" y="119"/>
                </a:lnTo>
                <a:lnTo>
                  <a:pt x="279" y="137"/>
                </a:lnTo>
                <a:close/>
                <a:moveTo>
                  <a:pt x="104" y="110"/>
                </a:moveTo>
                <a:lnTo>
                  <a:pt x="89" y="102"/>
                </a:lnTo>
                <a:lnTo>
                  <a:pt x="75" y="94"/>
                </a:lnTo>
                <a:lnTo>
                  <a:pt x="62" y="85"/>
                </a:lnTo>
                <a:lnTo>
                  <a:pt x="48" y="75"/>
                </a:lnTo>
                <a:lnTo>
                  <a:pt x="25" y="54"/>
                </a:lnTo>
                <a:lnTo>
                  <a:pt x="0" y="29"/>
                </a:lnTo>
                <a:lnTo>
                  <a:pt x="12" y="17"/>
                </a:lnTo>
                <a:lnTo>
                  <a:pt x="35" y="42"/>
                </a:lnTo>
                <a:lnTo>
                  <a:pt x="58" y="64"/>
                </a:lnTo>
                <a:lnTo>
                  <a:pt x="71" y="71"/>
                </a:lnTo>
                <a:lnTo>
                  <a:pt x="83" y="81"/>
                </a:lnTo>
                <a:lnTo>
                  <a:pt x="96" y="89"/>
                </a:lnTo>
                <a:lnTo>
                  <a:pt x="110" y="94"/>
                </a:lnTo>
                <a:lnTo>
                  <a:pt x="104" y="110"/>
                </a:lnTo>
                <a:close/>
              </a:path>
            </a:pathLst>
          </a:custGeom>
          <a:solidFill>
            <a:srgbClr val="FF0000"/>
          </a:solidFill>
          <a:ln w="9525">
            <a:noFill/>
            <a:round/>
            <a:headEnd/>
            <a:tailEnd/>
          </a:ln>
        </p:spPr>
        <p:txBody>
          <a:bodyPr/>
          <a:lstStyle/>
          <a:p>
            <a:endParaRPr lang="ru-RU"/>
          </a:p>
        </p:txBody>
      </p:sp>
      <p:sp>
        <p:nvSpPr>
          <p:cNvPr id="72718" name="Rectangle 14"/>
          <p:cNvSpPr>
            <a:spLocks noChangeArrowheads="1"/>
          </p:cNvSpPr>
          <p:nvPr/>
        </p:nvSpPr>
        <p:spPr bwMode="auto">
          <a:xfrm>
            <a:off x="1751013" y="2366963"/>
            <a:ext cx="361950" cy="1914525"/>
          </a:xfrm>
          <a:prstGeom prst="rect">
            <a:avLst/>
          </a:prstGeom>
          <a:noFill/>
          <a:ln w="9525">
            <a:noFill/>
            <a:miter lim="800000"/>
            <a:headEnd/>
            <a:tailEnd/>
          </a:ln>
        </p:spPr>
        <p:txBody>
          <a:bodyPr wrap="none" lIns="0" tIns="0" rIns="0" bIns="0">
            <a:spAutoFit/>
          </a:bodyPr>
          <a:lstStyle/>
          <a:p>
            <a:pPr algn="r">
              <a:lnSpc>
                <a:spcPct val="140000"/>
              </a:lnSpc>
            </a:pPr>
            <a:r>
              <a:rPr lang="ru-RU" sz="1700" b="1"/>
              <a:t>100</a:t>
            </a:r>
          </a:p>
          <a:p>
            <a:pPr algn="r"/>
            <a:endParaRPr lang="ru-RU" sz="1700" b="1"/>
          </a:p>
          <a:p>
            <a:pPr algn="r">
              <a:lnSpc>
                <a:spcPct val="230000"/>
              </a:lnSpc>
            </a:pPr>
            <a:r>
              <a:rPr lang="ru-RU" sz="1700" b="1"/>
              <a:t>50</a:t>
            </a:r>
          </a:p>
          <a:p>
            <a:pPr algn="r">
              <a:lnSpc>
                <a:spcPct val="130000"/>
              </a:lnSpc>
            </a:pPr>
            <a:endParaRPr lang="ru-RU" sz="1700" b="1"/>
          </a:p>
          <a:p>
            <a:pPr algn="r">
              <a:lnSpc>
                <a:spcPct val="140000"/>
              </a:lnSpc>
            </a:pPr>
            <a:r>
              <a:rPr lang="ru-RU" sz="1700" b="1"/>
              <a:t>0</a:t>
            </a:r>
            <a:endParaRPr lang="ru-RU" sz="2400">
              <a:latin typeface="Times New Roman" pitchFamily="18" charset="0"/>
            </a:endParaRPr>
          </a:p>
        </p:txBody>
      </p:sp>
      <p:sp>
        <p:nvSpPr>
          <p:cNvPr id="72719" name="Text Box 15"/>
          <p:cNvSpPr txBox="1">
            <a:spLocks noChangeArrowheads="1"/>
          </p:cNvSpPr>
          <p:nvPr/>
        </p:nvSpPr>
        <p:spPr bwMode="auto">
          <a:xfrm>
            <a:off x="2379663" y="2120900"/>
            <a:ext cx="1746250" cy="668338"/>
          </a:xfrm>
          <a:prstGeom prst="rect">
            <a:avLst/>
          </a:prstGeom>
          <a:noFill/>
          <a:ln w="9525">
            <a:noFill/>
            <a:miter lim="800000"/>
            <a:headEnd/>
            <a:tailEnd/>
          </a:ln>
        </p:spPr>
        <p:txBody>
          <a:bodyPr wrap="none">
            <a:spAutoFit/>
          </a:bodyPr>
          <a:lstStyle/>
          <a:p>
            <a:pPr algn="ctr">
              <a:lnSpc>
                <a:spcPct val="90000"/>
              </a:lnSpc>
            </a:pPr>
            <a:r>
              <a:rPr lang="ru-RU" sz="1400" b="1">
                <a:latin typeface="Arial Cyr" pitchFamily="34" charset="0"/>
              </a:rPr>
              <a:t>Предупреждение </a:t>
            </a:r>
          </a:p>
          <a:p>
            <a:pPr algn="ctr">
              <a:lnSpc>
                <a:spcPct val="90000"/>
              </a:lnSpc>
            </a:pPr>
            <a:r>
              <a:rPr lang="ru-RU" sz="1400" b="1">
                <a:latin typeface="Arial Cyr" pitchFamily="34" charset="0"/>
              </a:rPr>
              <a:t>пневмонии</a:t>
            </a:r>
          </a:p>
          <a:p>
            <a:pPr algn="ctr">
              <a:lnSpc>
                <a:spcPct val="90000"/>
              </a:lnSpc>
            </a:pPr>
            <a:r>
              <a:rPr lang="ru-RU" sz="1400" b="1">
                <a:latin typeface="Arial Cyr" pitchFamily="34" charset="0"/>
              </a:rPr>
              <a:t>35-66%</a:t>
            </a:r>
          </a:p>
        </p:txBody>
      </p:sp>
      <p:sp>
        <p:nvSpPr>
          <p:cNvPr id="72720" name="Text Box 16"/>
          <p:cNvSpPr txBox="1">
            <a:spLocks noChangeArrowheads="1"/>
          </p:cNvSpPr>
          <p:nvPr/>
        </p:nvSpPr>
        <p:spPr bwMode="auto">
          <a:xfrm>
            <a:off x="2092325" y="2128838"/>
            <a:ext cx="365125" cy="336550"/>
          </a:xfrm>
          <a:prstGeom prst="rect">
            <a:avLst/>
          </a:prstGeom>
          <a:noFill/>
          <a:ln w="9525">
            <a:noFill/>
            <a:miter lim="800000"/>
            <a:headEnd/>
            <a:tailEnd/>
          </a:ln>
        </p:spPr>
        <p:txBody>
          <a:bodyPr wrap="none">
            <a:spAutoFit/>
          </a:bodyPr>
          <a:lstStyle/>
          <a:p>
            <a:r>
              <a:rPr lang="ru-RU" sz="1600" b="1">
                <a:latin typeface="Arial Cyr" pitchFamily="34" charset="0"/>
              </a:rPr>
              <a:t>%</a:t>
            </a:r>
          </a:p>
        </p:txBody>
      </p:sp>
      <p:sp>
        <p:nvSpPr>
          <p:cNvPr id="72721" name="Text Box 17"/>
          <p:cNvSpPr txBox="1">
            <a:spLocks noChangeArrowheads="1"/>
          </p:cNvSpPr>
          <p:nvPr/>
        </p:nvSpPr>
        <p:spPr bwMode="auto">
          <a:xfrm>
            <a:off x="4056063" y="2120900"/>
            <a:ext cx="1746250" cy="668338"/>
          </a:xfrm>
          <a:prstGeom prst="rect">
            <a:avLst/>
          </a:prstGeom>
          <a:noFill/>
          <a:ln w="9525">
            <a:noFill/>
            <a:miter lim="800000"/>
            <a:headEnd/>
            <a:tailEnd/>
          </a:ln>
        </p:spPr>
        <p:txBody>
          <a:bodyPr wrap="none">
            <a:spAutoFit/>
          </a:bodyPr>
          <a:lstStyle/>
          <a:p>
            <a:pPr algn="ctr">
              <a:lnSpc>
                <a:spcPct val="90000"/>
              </a:lnSpc>
            </a:pPr>
            <a:r>
              <a:rPr lang="ru-RU" sz="1400" b="1">
                <a:latin typeface="Arial Cyr" pitchFamily="34" charset="0"/>
              </a:rPr>
              <a:t>Предупреждение </a:t>
            </a:r>
          </a:p>
          <a:p>
            <a:pPr algn="ctr">
              <a:lnSpc>
                <a:spcPct val="90000"/>
              </a:lnSpc>
            </a:pPr>
            <a:r>
              <a:rPr lang="ru-RU" sz="1400" b="1">
                <a:latin typeface="Arial Cyr" pitchFamily="34" charset="0"/>
              </a:rPr>
              <a:t>госпитализации</a:t>
            </a:r>
          </a:p>
          <a:p>
            <a:pPr algn="ctr">
              <a:lnSpc>
                <a:spcPct val="90000"/>
              </a:lnSpc>
            </a:pPr>
            <a:r>
              <a:rPr lang="ru-RU" sz="1400" b="1">
                <a:latin typeface="Arial Cyr" pitchFamily="34" charset="0"/>
              </a:rPr>
              <a:t>28-65%</a:t>
            </a:r>
          </a:p>
        </p:txBody>
      </p:sp>
      <p:sp>
        <p:nvSpPr>
          <p:cNvPr id="72722" name="Text Box 18"/>
          <p:cNvSpPr txBox="1">
            <a:spLocks noChangeArrowheads="1"/>
          </p:cNvSpPr>
          <p:nvPr/>
        </p:nvSpPr>
        <p:spPr bwMode="auto">
          <a:xfrm>
            <a:off x="6046788" y="2120900"/>
            <a:ext cx="1746250" cy="668338"/>
          </a:xfrm>
          <a:prstGeom prst="rect">
            <a:avLst/>
          </a:prstGeom>
          <a:noFill/>
          <a:ln w="9525">
            <a:noFill/>
            <a:miter lim="800000"/>
            <a:headEnd/>
            <a:tailEnd/>
          </a:ln>
        </p:spPr>
        <p:txBody>
          <a:bodyPr wrap="none">
            <a:spAutoFit/>
          </a:bodyPr>
          <a:lstStyle/>
          <a:p>
            <a:pPr algn="ctr">
              <a:lnSpc>
                <a:spcPct val="90000"/>
              </a:lnSpc>
            </a:pPr>
            <a:r>
              <a:rPr lang="ru-RU" sz="1400" b="1">
                <a:latin typeface="Arial Cyr" pitchFamily="34" charset="0"/>
              </a:rPr>
              <a:t>Предупреждение </a:t>
            </a:r>
          </a:p>
          <a:p>
            <a:pPr algn="ctr">
              <a:lnSpc>
                <a:spcPct val="90000"/>
              </a:lnSpc>
            </a:pPr>
            <a:r>
              <a:rPr lang="ru-RU" sz="1400" b="1">
                <a:latin typeface="Arial Cyr" pitchFamily="34" charset="0"/>
              </a:rPr>
              <a:t>летальности</a:t>
            </a:r>
          </a:p>
          <a:p>
            <a:pPr algn="ctr">
              <a:lnSpc>
                <a:spcPct val="90000"/>
              </a:lnSpc>
            </a:pPr>
            <a:r>
              <a:rPr lang="ru-RU" sz="1400" b="1">
                <a:latin typeface="Arial Cyr" pitchFamily="34" charset="0"/>
              </a:rPr>
              <a:t>56-76%</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900113" y="188913"/>
            <a:ext cx="7416800" cy="576262"/>
          </a:xfrm>
        </p:spPr>
        <p:txBody>
          <a:bodyPr/>
          <a:lstStyle/>
          <a:p>
            <a:pPr eaLnBrk="1" hangingPunct="1"/>
            <a:r>
              <a:rPr lang="ru-RU" sz="4000" smtClean="0">
                <a:solidFill>
                  <a:srgbClr val="A50021"/>
                </a:solidFill>
                <a:latin typeface="Palatino Linotype" pitchFamily="18" charset="0"/>
              </a:rPr>
              <a:t>Другая вакцинация</a:t>
            </a:r>
          </a:p>
        </p:txBody>
      </p:sp>
      <p:sp>
        <p:nvSpPr>
          <p:cNvPr id="73731" name="Rectangle 3"/>
          <p:cNvSpPr>
            <a:spLocks noGrp="1" noChangeArrowheads="1"/>
          </p:cNvSpPr>
          <p:nvPr>
            <p:ph type="body" idx="1"/>
          </p:nvPr>
        </p:nvSpPr>
        <p:spPr>
          <a:xfrm>
            <a:off x="323850" y="1125538"/>
            <a:ext cx="8569325" cy="5472112"/>
          </a:xfrm>
        </p:spPr>
        <p:txBody>
          <a:bodyPr/>
          <a:lstStyle/>
          <a:p>
            <a:pPr eaLnBrk="1" hangingPunct="1"/>
            <a:r>
              <a:rPr lang="ru-RU" smtClean="0">
                <a:solidFill>
                  <a:schemeClr val="accent2"/>
                </a:solidFill>
                <a:latin typeface="Palatino Linotype" pitchFamily="18" charset="0"/>
              </a:rPr>
              <a:t>При вспышках гриппа наибольшую опасность представляют осложнения, в частности бактериальная пневмония</a:t>
            </a:r>
            <a:r>
              <a:rPr lang="ru-RU" smtClean="0">
                <a:latin typeface="Palatino Linotype" pitchFamily="18" charset="0"/>
              </a:rPr>
              <a:t>.</a:t>
            </a:r>
          </a:p>
          <a:p>
            <a:pPr eaLnBrk="1" hangingPunct="1">
              <a:buFontTx/>
              <a:buNone/>
            </a:pPr>
            <a:endParaRPr lang="ru-RU" smtClean="0">
              <a:latin typeface="Palatino Linotype" pitchFamily="18" charset="0"/>
            </a:endParaRPr>
          </a:p>
          <a:p>
            <a:pPr eaLnBrk="1" hangingPunct="1"/>
            <a:r>
              <a:rPr lang="ru-RU" smtClean="0">
                <a:latin typeface="Palatino Linotype" pitchFamily="18" charset="0"/>
              </a:rPr>
              <a:t> </a:t>
            </a:r>
            <a:r>
              <a:rPr lang="ru-RU" smtClean="0">
                <a:solidFill>
                  <a:srgbClr val="A50021"/>
                </a:solidFill>
                <a:latin typeface="Palatino Linotype" pitchFamily="18" charset="0"/>
              </a:rPr>
              <a:t>Моделирование ситуации показывает, что если заранее иммунизировать группу риска против бактериальной пневмонии, число нуждающихся в госпитализации можно уменьшить на одну треть.</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323850" y="260350"/>
            <a:ext cx="8496300" cy="576263"/>
          </a:xfrm>
        </p:spPr>
        <p:txBody>
          <a:bodyPr/>
          <a:lstStyle/>
          <a:p>
            <a:pPr eaLnBrk="1" hangingPunct="1"/>
            <a:r>
              <a:rPr lang="en-US" sz="2800" smtClean="0"/>
              <a:t>1</a:t>
            </a:r>
            <a:r>
              <a:rPr lang="ru-RU" sz="2800" smtClean="0"/>
              <a:t>0 заветов иммунизации доктора Томаса Саари - №3</a:t>
            </a:r>
          </a:p>
        </p:txBody>
      </p:sp>
      <p:sp>
        <p:nvSpPr>
          <p:cNvPr id="74755" name="Rectangle 3"/>
          <p:cNvSpPr>
            <a:spLocks noGrp="1" noChangeArrowheads="1"/>
          </p:cNvSpPr>
          <p:nvPr>
            <p:ph type="body" idx="1"/>
          </p:nvPr>
        </p:nvSpPr>
        <p:spPr>
          <a:xfrm>
            <a:off x="250825" y="908050"/>
            <a:ext cx="8642350" cy="5689600"/>
          </a:xfrm>
        </p:spPr>
        <p:txBody>
          <a:bodyPr/>
          <a:lstStyle/>
          <a:p>
            <a:pPr marL="609600" indent="-609600" eaLnBrk="1" hangingPunct="1">
              <a:lnSpc>
                <a:spcPct val="90000"/>
              </a:lnSpc>
              <a:buFont typeface="Wingdings" pitchFamily="2" charset="2"/>
              <a:buAutoNum type="arabicPeriod"/>
            </a:pPr>
            <a:r>
              <a:rPr lang="ru-RU" sz="2000" b="1" smtClean="0">
                <a:solidFill>
                  <a:srgbClr val="E32F21"/>
                </a:solidFill>
                <a:latin typeface="Comic Sans MS" pitchFamily="66" charset="0"/>
              </a:rPr>
              <a:t>Не отказывай в вакцинации ни одному ребенку ибо все дети имеют право на защиту от болезней</a:t>
            </a:r>
          </a:p>
          <a:p>
            <a:pPr marL="609600" indent="-609600" eaLnBrk="1" hangingPunct="1">
              <a:lnSpc>
                <a:spcPct val="90000"/>
              </a:lnSpc>
              <a:buFont typeface="Wingdings" pitchFamily="2" charset="2"/>
              <a:buAutoNum type="arabicPeriod"/>
            </a:pPr>
            <a:r>
              <a:rPr lang="ru-RU" sz="2000" b="1" smtClean="0">
                <a:solidFill>
                  <a:srgbClr val="E32F21"/>
                </a:solidFill>
                <a:latin typeface="Comic Sans MS" pitchFamily="66" charset="0"/>
              </a:rPr>
              <a:t>Просветляй умы тех, кто не исполняет своего долга по защите потомства от инфекций</a:t>
            </a:r>
          </a:p>
          <a:p>
            <a:pPr marL="609600" indent="-609600" eaLnBrk="1" hangingPunct="1">
              <a:lnSpc>
                <a:spcPct val="90000"/>
              </a:lnSpc>
              <a:buFont typeface="Wingdings" pitchFamily="2" charset="2"/>
              <a:buAutoNum type="arabicPeriod"/>
            </a:pPr>
            <a:r>
              <a:rPr lang="ru-RU" sz="2000" b="1" smtClean="0">
                <a:solidFill>
                  <a:srgbClr val="FF0000"/>
                </a:solidFill>
                <a:latin typeface="Comic Sans MS" pitchFamily="66" charset="0"/>
              </a:rPr>
              <a:t>Перед вакцинацией заручись согласием своего пациента</a:t>
            </a:r>
          </a:p>
          <a:p>
            <a:pPr marL="609600" indent="-609600" eaLnBrk="1" hangingPunct="1">
              <a:lnSpc>
                <a:spcPct val="90000"/>
              </a:lnSpc>
              <a:buFont typeface="Wingdings" pitchFamily="2" charset="2"/>
              <a:buAutoNum type="arabicPeriod"/>
            </a:pPr>
            <a:r>
              <a:rPr lang="ru-RU" sz="2000" b="1" smtClean="0">
                <a:solidFill>
                  <a:srgbClr val="000066"/>
                </a:solidFill>
                <a:latin typeface="Comic Sans MS" pitchFamily="66" charset="0"/>
              </a:rPr>
              <a:t>Относись к вакцинам почтительно, с благоговением и обращайся с ними бережно</a:t>
            </a:r>
          </a:p>
          <a:p>
            <a:pPr marL="609600" indent="-609600" eaLnBrk="1" hangingPunct="1">
              <a:lnSpc>
                <a:spcPct val="90000"/>
              </a:lnSpc>
              <a:buFont typeface="Wingdings" pitchFamily="2" charset="2"/>
              <a:buAutoNum type="arabicPeriod"/>
            </a:pPr>
            <a:r>
              <a:rPr lang="ru-RU" sz="2000" b="1" smtClean="0">
                <a:solidFill>
                  <a:srgbClr val="000066"/>
                </a:solidFill>
                <a:latin typeface="Comic Sans MS" pitchFamily="66" charset="0"/>
              </a:rPr>
              <a:t>Не бойся одновременного введения нескольких вакцин</a:t>
            </a:r>
          </a:p>
          <a:p>
            <a:pPr marL="609600" indent="-609600" eaLnBrk="1" hangingPunct="1">
              <a:lnSpc>
                <a:spcPct val="90000"/>
              </a:lnSpc>
              <a:buFont typeface="Wingdings" pitchFamily="2" charset="2"/>
              <a:buAutoNum type="arabicPeriod"/>
            </a:pPr>
            <a:r>
              <a:rPr lang="ru-RU" sz="2000" b="1" smtClean="0">
                <a:solidFill>
                  <a:srgbClr val="000066"/>
                </a:solidFill>
                <a:latin typeface="Comic Sans MS" pitchFamily="66" charset="0"/>
              </a:rPr>
              <a:t>Никогда не уменьшай рекомендуемой дозы</a:t>
            </a:r>
          </a:p>
          <a:p>
            <a:pPr marL="609600" indent="-609600" eaLnBrk="1" hangingPunct="1">
              <a:lnSpc>
                <a:spcPct val="90000"/>
              </a:lnSpc>
              <a:buFont typeface="Wingdings" pitchFamily="2" charset="2"/>
              <a:buAutoNum type="arabicPeriod"/>
            </a:pPr>
            <a:r>
              <a:rPr lang="ru-RU" sz="2000" b="1" smtClean="0">
                <a:solidFill>
                  <a:srgbClr val="003399"/>
                </a:solidFill>
                <a:latin typeface="Comic Sans MS" pitchFamily="66" charset="0"/>
              </a:rPr>
              <a:t>Не начинай курс вакцинации заново, если какая-либо из доз была введена с запозданием</a:t>
            </a:r>
          </a:p>
          <a:p>
            <a:pPr marL="609600" indent="-609600" eaLnBrk="1" hangingPunct="1">
              <a:lnSpc>
                <a:spcPct val="90000"/>
              </a:lnSpc>
              <a:buFont typeface="Wingdings" pitchFamily="2" charset="2"/>
              <a:buAutoNum type="arabicPeriod"/>
            </a:pPr>
            <a:r>
              <a:rPr lang="ru-RU" sz="2000" b="1" smtClean="0">
                <a:solidFill>
                  <a:srgbClr val="FF0000"/>
                </a:solidFill>
                <a:latin typeface="Comic Sans MS" pitchFamily="66" charset="0"/>
              </a:rPr>
              <a:t>Не откладывай на завтра вакцинацию которая могла быть проведена сегодня</a:t>
            </a:r>
          </a:p>
          <a:p>
            <a:pPr marL="609600" indent="-609600" eaLnBrk="1" hangingPunct="1">
              <a:lnSpc>
                <a:spcPct val="90000"/>
              </a:lnSpc>
              <a:buFont typeface="Wingdings" pitchFamily="2" charset="2"/>
              <a:buAutoNum type="arabicPeriod"/>
            </a:pPr>
            <a:r>
              <a:rPr lang="ru-RU" sz="2000" b="1" smtClean="0">
                <a:solidFill>
                  <a:srgbClr val="003399"/>
                </a:solidFill>
                <a:latin typeface="Comic Sans MS" pitchFamily="66" charset="0"/>
              </a:rPr>
              <a:t>Будь открыт к изменениям в календаре прививок и придерживайся рекомендуемых специалистами схем вакцинации</a:t>
            </a:r>
          </a:p>
          <a:p>
            <a:pPr marL="609600" indent="-609600" eaLnBrk="1" hangingPunct="1">
              <a:lnSpc>
                <a:spcPct val="90000"/>
              </a:lnSpc>
              <a:buFont typeface="Wingdings" pitchFamily="2" charset="2"/>
              <a:buAutoNum type="arabicPeriod"/>
            </a:pPr>
            <a:r>
              <a:rPr lang="ru-RU" sz="2000" b="1" smtClean="0">
                <a:solidFill>
                  <a:srgbClr val="FF0000"/>
                </a:solidFill>
                <a:latin typeface="Comic Sans MS" pitchFamily="66" charset="0"/>
              </a:rPr>
              <a:t>Не забывай тех дней когда твои предки страдали от болезней в отсутствии вакцин.</a:t>
            </a:r>
          </a:p>
          <a:p>
            <a:pPr marL="609600" indent="-609600" eaLnBrk="1" hangingPunct="1">
              <a:lnSpc>
                <a:spcPct val="90000"/>
              </a:lnSpc>
              <a:buFont typeface="Wingdings" pitchFamily="2" charset="2"/>
              <a:buNone/>
            </a:pPr>
            <a:endParaRPr lang="ru-RU" sz="2000" b="1" smtClean="0">
              <a:solidFill>
                <a:srgbClr val="FF0000"/>
              </a:solidFill>
              <a:latin typeface="Comic Sans MS" pitchFamily="66" charset="0"/>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6" name="WordArt 4"/>
          <p:cNvSpPr>
            <a:spLocks noChangeArrowheads="1" noChangeShapeType="1" noTextEdit="1"/>
          </p:cNvSpPr>
          <p:nvPr/>
        </p:nvSpPr>
        <p:spPr bwMode="auto">
          <a:xfrm>
            <a:off x="900113" y="2852738"/>
            <a:ext cx="7200900" cy="576262"/>
          </a:xfrm>
          <a:prstGeom prst="rect">
            <a:avLst/>
          </a:prstGeom>
        </p:spPr>
        <p:txBody>
          <a:bodyPr wrap="none" fromWordArt="1">
            <a:prstTxWarp prst="textDoubleWave1">
              <a:avLst>
                <a:gd name="adj1" fmla="val 10319"/>
                <a:gd name="adj2" fmla="val 0"/>
              </a:avLst>
            </a:prstTxWarp>
          </a:bodyPr>
          <a:lstStyle/>
          <a:p>
            <a:pPr algn="ctr"/>
            <a:r>
              <a:rPr lang="ru-RU" sz="3600" kern="10" spc="-360">
                <a:ln w="12700">
                  <a:solidFill>
                    <a:srgbClr val="000099"/>
                  </a:solidFill>
                  <a:round/>
                  <a:headEnd/>
                  <a:tailEnd/>
                </a:ln>
                <a:solidFill>
                  <a:srgbClr val="FFFF00"/>
                </a:solidFill>
                <a:effectLst>
                  <a:outerShdw dist="125724" dir="18900000" algn="ctr" rotWithShape="0">
                    <a:srgbClr val="000099"/>
                  </a:outerShdw>
                </a:effectLst>
                <a:latin typeface="Impact"/>
              </a:rPr>
              <a:t>Спасибо за внимание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136196"/>
                                        </p:tgtEl>
                                        <p:attrNameLst>
                                          <p:attrName>style.visibility</p:attrName>
                                        </p:attrNameLst>
                                      </p:cBhvr>
                                      <p:to>
                                        <p:strVal val="visible"/>
                                      </p:to>
                                    </p:set>
                                    <p:anim calcmode="lin" valueType="num">
                                      <p:cBhvr>
                                        <p:cTn id="7" dur="500" decel="50000" fill="hold">
                                          <p:stCondLst>
                                            <p:cond delay="0"/>
                                          </p:stCondLst>
                                        </p:cTn>
                                        <p:tgtEl>
                                          <p:spTgt spid="136196"/>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136196"/>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136196"/>
                                        </p:tgtEl>
                                        <p:attrNameLst>
                                          <p:attrName>ppt_w</p:attrName>
                                        </p:attrNameLst>
                                      </p:cBhvr>
                                      <p:tavLst>
                                        <p:tav tm="0">
                                          <p:val>
                                            <p:strVal val="#ppt_w*.05"/>
                                          </p:val>
                                        </p:tav>
                                        <p:tav tm="100000">
                                          <p:val>
                                            <p:strVal val="#ppt_w"/>
                                          </p:val>
                                        </p:tav>
                                      </p:tavLst>
                                    </p:anim>
                                    <p:anim calcmode="lin" valueType="num">
                                      <p:cBhvr>
                                        <p:cTn id="10" dur="1000" fill="hold"/>
                                        <p:tgtEl>
                                          <p:spTgt spid="136196"/>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136196"/>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136196"/>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136196"/>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1361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196" grpId="0" animBg="1"/>
    </p:bldLst>
  </p:timing>
</p:sld>
</file>

<file path=ppt/theme/theme1.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Arial"/>
      </a:majorFont>
      <a:minorFont>
        <a:latin typeface="Arial"/>
        <a:ea typeface=""/>
        <a:cs typeface="Arial"/>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Пиксел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Пиксел">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1262</TotalTime>
  <Words>4949</Words>
  <Application>Microsoft Office PowerPoint</Application>
  <PresentationFormat>On-screen Show (4:3)</PresentationFormat>
  <Paragraphs>865</Paragraphs>
  <Slides>73</Slides>
  <Notes>73</Notes>
  <HiddenSlides>0</HiddenSlides>
  <MMClips>0</MMClips>
  <ScaleCrop>false</ScaleCrop>
  <HeadingPairs>
    <vt:vector size="8" baseType="variant">
      <vt:variant>
        <vt:lpstr>Fonts Used</vt:lpstr>
      </vt:variant>
      <vt:variant>
        <vt:i4>19</vt:i4>
      </vt:variant>
      <vt:variant>
        <vt:lpstr>Theme</vt:lpstr>
      </vt:variant>
      <vt:variant>
        <vt:i4>1</vt:i4>
      </vt:variant>
      <vt:variant>
        <vt:lpstr>Embedded OLE Servers</vt:lpstr>
      </vt:variant>
      <vt:variant>
        <vt:i4>6</vt:i4>
      </vt:variant>
      <vt:variant>
        <vt:lpstr>Slide Titles</vt:lpstr>
      </vt:variant>
      <vt:variant>
        <vt:i4>73</vt:i4>
      </vt:variant>
    </vt:vector>
  </HeadingPairs>
  <TitlesOfParts>
    <vt:vector size="99" baseType="lpstr">
      <vt:lpstr>Arial</vt:lpstr>
      <vt:lpstr>Comic Sans MS</vt:lpstr>
      <vt:lpstr>Aharoni</vt:lpstr>
      <vt:lpstr>Times New Roman</vt:lpstr>
      <vt:lpstr>Wingdings</vt:lpstr>
      <vt:lpstr>Brush Script MT</vt:lpstr>
      <vt:lpstr>Broadway</vt:lpstr>
      <vt:lpstr>Calibri</vt:lpstr>
      <vt:lpstr>Garamond</vt:lpstr>
      <vt:lpstr>Lucida Sans Unicode</vt:lpstr>
      <vt:lpstr>Wingdings 2</vt:lpstr>
      <vt:lpstr>Marlett</vt:lpstr>
      <vt:lpstr>Georgia</vt:lpstr>
      <vt:lpstr>Arial Unicode MS</vt:lpstr>
      <vt:lpstr>Palatino Linotype</vt:lpstr>
      <vt:lpstr>Tahoma</vt:lpstr>
      <vt:lpstr>Arial Cyr</vt:lpstr>
      <vt:lpstr>Times New Roman Cyr</vt:lpstr>
      <vt:lpstr>MS PGothic</vt:lpstr>
      <vt:lpstr>Оформление по умолчанию</vt:lpstr>
      <vt:lpstr>Диаграмма Microsoft Graph</vt:lpstr>
      <vt:lpstr>Диаграмма Microsoft Office Excel</vt:lpstr>
      <vt:lpstr>Microsoft Office Excel Chart</vt:lpstr>
      <vt:lpstr>Microsoft Graph Chart</vt:lpstr>
      <vt:lpstr>Лист Microsoft Office Excel</vt:lpstr>
      <vt:lpstr>Диаграмма Microsoft Graph 2000</vt:lpstr>
      <vt:lpstr>ПРИВИВКИ ? ПРИВИВКИ ! ПРИВИВКИ….  Правда и мифы о вакцинации..</vt:lpstr>
      <vt:lpstr>Несколько общих замечаний о вакцинации в целом… или из-за чего распространяются антипрививочные взгляды</vt:lpstr>
      <vt:lpstr>Журналисты работают не для того, чтобы сохранять ваше здоровье, или даже информировать: наша работа - продать читателей рекламодателям, развлекать  вас, и опыт нас учит тому, что мы очень эффективно можем это делать с помощью запугивающих историй.</vt:lpstr>
      <vt:lpstr>Мнение о прививках и  интернет</vt:lpstr>
      <vt:lpstr>Slide 5</vt:lpstr>
      <vt:lpstr>От каких инфекций делают прививки</vt:lpstr>
      <vt:lpstr>Slide 7</vt:lpstr>
      <vt:lpstr>Вероятность летального исхода или тяжелой травмы, связанных с инфекционным заболеванием (при отсутствии вакцинации), вакцинацией и другими причинами (на 100 000 населения в год)</vt:lpstr>
      <vt:lpstr>Польза-риск вакцинации</vt:lpstr>
      <vt:lpstr>Slide 10</vt:lpstr>
      <vt:lpstr>Не слишком ли много антигенов мы вводим детям?</vt:lpstr>
      <vt:lpstr>Сколько вакцин можно вводить и когда ?</vt:lpstr>
      <vt:lpstr>Число антигенов, получаемых ребенком при вакцинации  (Вакцины, Плоткин С., Оренштейн М, 2004)</vt:lpstr>
      <vt:lpstr>Аллергология  под ред. Г.Б.Федосеева, 2001г.</vt:lpstr>
      <vt:lpstr>Slide 15</vt:lpstr>
      <vt:lpstr>Из интернета…………………….</vt:lpstr>
      <vt:lpstr>ОТВЕТЫ РОДИТЕЛЕЙ НА ВОПРОС ОТ КОГО  ПОЛУЧЕНЫ ИМИ НЕГАТИВНЫЕ СВЕДЕНИЯ О ПРИВИВКАХ (НИИДИ,2002)</vt:lpstr>
      <vt:lpstr>Slide 18</vt:lpstr>
      <vt:lpstr>Slide 19</vt:lpstr>
      <vt:lpstr>Для достижения результата</vt:lpstr>
      <vt:lpstr>УБЕДИТЬ МОЖЕТ ТОЛЬКО УБЕЖДЕННЫЙ </vt:lpstr>
      <vt:lpstr>Опасен ли грипп?</vt:lpstr>
      <vt:lpstr>Slide 23</vt:lpstr>
      <vt:lpstr>Slide 24</vt:lpstr>
      <vt:lpstr>Slide 25</vt:lpstr>
      <vt:lpstr>Заболеваемость и смертность ассоциированные с гриппозной инфекцией в межэпидемический период</vt:lpstr>
      <vt:lpstr>Кто болеет тяжело и кого госпитализируют с гриппом</vt:lpstr>
      <vt:lpstr>Slide 28</vt:lpstr>
      <vt:lpstr>Заболеваемость гриппом и ОРВИ  в РФ - 2011г.</vt:lpstr>
      <vt:lpstr>Заболеваемость гриппом и ОРВИ в эпидсезоны 2009-2011 гг.  в г.Санкт-Петербурге(в тыс.)</vt:lpstr>
      <vt:lpstr>Основные клинические проявления гриппа</vt:lpstr>
      <vt:lpstr>Гриппозные пневмонии </vt:lpstr>
      <vt:lpstr>Грипп и S. pneumoniae множественные механизмы синергизма</vt:lpstr>
      <vt:lpstr>Доля летальных случаев                                     гриппа A/H1N1(sw2009), связанных с вторичной бактериальной инфекцией</vt:lpstr>
      <vt:lpstr>Гипертоксические формы гриппа у детей, приводящие к летальным исходам</vt:lpstr>
      <vt:lpstr>После 1918 г. такой высокой смертности, как во время «испанки», уже не бывало,  Изредка возникают пандемии, вызываемые высоковирулентными вирусами и смертность от гриппа возрастает.  Летальность при разных вирусах гриппа</vt:lpstr>
      <vt:lpstr>Избыточная смертность от гриппа в группах риска (на 100 тыс.)</vt:lpstr>
      <vt:lpstr>Возрастная структура умерших от гриппа в эпидемию A(H1N1)sw-1 в 2009 г. (по данным 23 ОБ и ФЦГ на 25.01.10)</vt:lpstr>
      <vt:lpstr>Преморбидный  фон  у  умерших  от  гриппа A(H1N1)sw1  в эпидемию 2009 г.  (по данным 23 ОБ  и ФЦГ на 25.01.10 )</vt:lpstr>
      <vt:lpstr>Slide 40</vt:lpstr>
      <vt:lpstr>Почему прививки и каждый год?</vt:lpstr>
      <vt:lpstr>Slide 42</vt:lpstr>
      <vt:lpstr>Грипп – быстрая инфекция</vt:lpstr>
      <vt:lpstr>Показания к химиопрофилактике гриппа в период  вспышки</vt:lpstr>
      <vt:lpstr>Slide 45</vt:lpstr>
      <vt:lpstr>Рекомендации ВОЗ и CDC</vt:lpstr>
      <vt:lpstr> Когда делать прививки?</vt:lpstr>
      <vt:lpstr>Календарь прививок России  приказ МЗ РФ №51н от 31 января 2011г.</vt:lpstr>
      <vt:lpstr>Прививки против гриппа (Календарь прививок - приказ 51/Н от 31.01.2011)</vt:lpstr>
      <vt:lpstr>Кому нужна вакцинация против гриппа (CDC, 2012)</vt:lpstr>
      <vt:lpstr>Другие группы, которым нужна прививка против гриппа</vt:lpstr>
      <vt:lpstr>Зачем беременные?</vt:lpstr>
      <vt:lpstr>Slide 53</vt:lpstr>
      <vt:lpstr>ВОЗ</vt:lpstr>
      <vt:lpstr>Почему прививают школьников? </vt:lpstr>
      <vt:lpstr>ПРОТИВОГРИППОЗНЫЕ ВАКЦИНЫ</vt:lpstr>
      <vt:lpstr>Вирусы для вакцин 2012-2013гг, рекомендуемые ВОЗ </vt:lpstr>
      <vt:lpstr>Живая или убитая вакцина?</vt:lpstr>
      <vt:lpstr>Противопоказания к вакцинации живыми вакцинами</vt:lpstr>
      <vt:lpstr>Противопоказания к вакцинации неживыми вакцинами</vt:lpstr>
      <vt:lpstr>Реакции на живую вакцину</vt:lpstr>
      <vt:lpstr>Реакции на неживую вакцину</vt:lpstr>
      <vt:lpstr>Динамика специфических IgG к вирусу гриппа A/Taiwan (H1N1) при ежегодной вакцинации в течение 3-х лет</vt:lpstr>
      <vt:lpstr>Slide 64</vt:lpstr>
      <vt:lpstr>Slide 65</vt:lpstr>
      <vt:lpstr>Взаимосвязь между охватом прививками и заболеваемостью ОРВИ</vt:lpstr>
      <vt:lpstr>Эффективность вакцинации у детей</vt:lpstr>
      <vt:lpstr>Эффект вакцинации у детей с астмой</vt:lpstr>
      <vt:lpstr>Взрослые </vt:lpstr>
      <vt:lpstr>Slide 70</vt:lpstr>
      <vt:lpstr>Другая вакцинация</vt:lpstr>
      <vt:lpstr>10 заветов иммунизации доктора Томаса Саари - №3</vt:lpstr>
      <vt:lpstr>Slide 73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User</dc:creator>
  <cp:lastModifiedBy>Таня</cp:lastModifiedBy>
  <cp:revision>60</cp:revision>
  <dcterms:created xsi:type="dcterms:W3CDTF">2011-05-27T18:50:13Z</dcterms:created>
  <dcterms:modified xsi:type="dcterms:W3CDTF">2015-09-09T09:43:07Z</dcterms:modified>
</cp:coreProperties>
</file>