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96" r:id="rId3"/>
    <p:sldId id="324" r:id="rId4"/>
    <p:sldId id="297" r:id="rId5"/>
    <p:sldId id="298" r:id="rId6"/>
    <p:sldId id="343" r:id="rId7"/>
    <p:sldId id="301" r:id="rId8"/>
    <p:sldId id="345" r:id="rId9"/>
    <p:sldId id="336" r:id="rId10"/>
    <p:sldId id="344" r:id="rId11"/>
    <p:sldId id="337" r:id="rId12"/>
    <p:sldId id="346" r:id="rId13"/>
    <p:sldId id="302" r:id="rId14"/>
    <p:sldId id="339" r:id="rId15"/>
    <p:sldId id="327" r:id="rId16"/>
    <p:sldId id="340" r:id="rId17"/>
    <p:sldId id="325" r:id="rId18"/>
    <p:sldId id="333" r:id="rId19"/>
    <p:sldId id="321" r:id="rId20"/>
    <p:sldId id="29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34" autoAdjust="0"/>
    <p:restoredTop sz="94660"/>
  </p:normalViewPr>
  <p:slideViewPr>
    <p:cSldViewPr snapToGrid="0">
      <p:cViewPr varScale="1">
        <p:scale>
          <a:sx n="92" d="100"/>
          <a:sy n="92" d="100"/>
        </p:scale>
        <p:origin x="70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4A3FC-452C-4773-B461-E287C7DA109E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1E6F8-8584-42BD-B5C6-62FDF3254A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568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5FDA9-3632-4B83-B9F1-1793611B406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55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5FDA9-3632-4B83-B9F1-1793611B406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07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26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1" y="0"/>
            <a:ext cx="12192001" cy="6958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49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02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8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31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21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78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6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805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42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A4DB9E-5B83-4994-9E61-26788008A90F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3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0" y="-1"/>
            <a:ext cx="12187238" cy="6858001"/>
            <a:chOff x="-1" y="-1"/>
            <a:chExt cx="12187239" cy="6858002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" y="-1"/>
              <a:ext cx="6858001" cy="6858001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199335" y="0"/>
              <a:ext cx="5987903" cy="6858001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 userDrawn="1"/>
        </p:nvSpPr>
        <p:spPr>
          <a:xfrm>
            <a:off x="0" y="0"/>
            <a:ext cx="12192000" cy="6977575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B010C-73D5-49DC-A6D8-73FBCEC9E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1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84727" y="3072926"/>
            <a:ext cx="9677400" cy="2387600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Правильное поведение на переходе — залог общей безопасности</a:t>
            </a:r>
          </a:p>
        </p:txBody>
      </p:sp>
      <p:pic>
        <p:nvPicPr>
          <p:cNvPr id="3" name="Рисунок 2"/>
          <p:cNvPicPr/>
          <p:nvPr/>
        </p:nvPicPr>
        <p:blipFill rotWithShape="1">
          <a:blip r:embed="rId2"/>
          <a:stretch/>
        </p:blipFill>
        <p:spPr bwMode="auto">
          <a:xfrm>
            <a:off x="4088310" y="364219"/>
            <a:ext cx="3870235" cy="19870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719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МИФЫ ВОДИТЕЛЕЙ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63342" y="21315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«Из-за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преграды перед переходом я не увидел пешехода и не был готов к встрече с ним»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63342" y="440720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двигался во второй полосе и не заметил пешехода за автомобилем из соседней полосы»</a:t>
            </a:r>
            <a:endParaRPr lang="ru-RU" dirty="0"/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1103" y="1469984"/>
            <a:ext cx="2196200" cy="2196200"/>
          </a:xfrm>
          <a:prstGeom prst="rect">
            <a:avLst/>
          </a:prstGeom>
        </p:spPr>
      </p:pic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30126" y="3831966"/>
            <a:ext cx="1878153" cy="187815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89106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МИФЫ ПЕШЕХОДОВ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46782" y="2248911"/>
            <a:ext cx="5272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пешеход, меня обязаны пропускать на переходе»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0454" y="367444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читал книгу, слушал музыку, разговаривал по телефону и не заметил приближающийся автомобиль»</a:t>
            </a:r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46782" y="5848638"/>
            <a:ext cx="4557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думал, что водитель успеет затормозить»</a:t>
            </a:r>
            <a:endParaRPr lang="ru-RU" dirty="0"/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9995" y="1446835"/>
            <a:ext cx="1920989" cy="1920989"/>
          </a:xfrm>
          <a:prstGeom prst="rect">
            <a:avLst/>
          </a:prstGeom>
        </p:spPr>
      </p:pic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9995" y="3103355"/>
            <a:ext cx="1788518" cy="1788518"/>
          </a:xfrm>
          <a:prstGeom prst="rect">
            <a:avLst/>
          </a:prstGeom>
        </p:spPr>
      </p:pic>
      <p:pic>
        <p:nvPicPr>
          <p:cNvPr id="11" name="Изображение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9995" y="5007859"/>
            <a:ext cx="1681557" cy="168155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8220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МИФЫ ПЕШЕХОДОВ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01296" y="210549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«Автомобиль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в первой полосе остановился, я думал, что и другие тоже затормозят»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01296" y="42984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перешел дорогу в неположенном месте, потому что мне было неудобно или далеко идти до пешеходного перехода»</a:t>
            </a:r>
            <a:endParaRPr lang="ru-RU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170" y="1742432"/>
            <a:ext cx="1372445" cy="1372445"/>
          </a:xfrm>
          <a:prstGeom prst="rect">
            <a:avLst/>
          </a:prstGeom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51200" y="3668092"/>
            <a:ext cx="1906994" cy="1906994"/>
          </a:xfrm>
          <a:prstGeom prst="rect">
            <a:avLst/>
          </a:prstGeom>
        </p:spPr>
      </p:pic>
      <p:pic>
        <p:nvPicPr>
          <p:cNvPr id="13" name="Изображение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9889" y="1742432"/>
            <a:ext cx="1372445" cy="13724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481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3954" y="5159391"/>
            <a:ext cx="8264091" cy="1498283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ru-RU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Распознавание </a:t>
            </a:r>
            <a:r>
              <a:rPr lang="ru-RU" sz="2400" dirty="0">
                <a:latin typeface="Times" panose="02020603050405020304" pitchFamily="18" charset="0"/>
                <a:cs typeface="Times" panose="02020603050405020304" pitchFamily="18" charset="0"/>
              </a:rPr>
              <a:t>и реакция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ru-RU" sz="2400" dirty="0">
                <a:latin typeface="Times" panose="02020603050405020304" pitchFamily="18" charset="0"/>
                <a:cs typeface="Times" panose="02020603050405020304" pitchFamily="18" charset="0"/>
              </a:rPr>
              <a:t>Нажатие на тормоз и срабатывание тормоза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ru-RU" sz="2400" dirty="0">
                <a:latin typeface="Times" panose="02020603050405020304" pitchFamily="18" charset="0"/>
                <a:cs typeface="Times" panose="02020603050405020304" pitchFamily="18" charset="0"/>
              </a:rPr>
              <a:t>Запас на торможение 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43064" y="1378857"/>
            <a:ext cx="6583358" cy="3352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314937" y="380160"/>
            <a:ext cx="7361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Остановочный путь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71801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2945073" y="10363522"/>
            <a:ext cx="646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 alt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403753" y="2640838"/>
            <a:ext cx="3000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03527" y="333171"/>
            <a:ext cx="10012101" cy="620872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Что влияет на </a:t>
            </a:r>
            <a:r>
              <a:rPr lang="ru-RU" smtClean="0">
                <a:solidFill>
                  <a:srgbClr val="002060"/>
                </a:solidFill>
                <a:latin typeface="Segoe Print" panose="02000600000000000000" pitchFamily="2" charset="0"/>
              </a:rPr>
              <a:t>время реакции</a:t>
            </a:r>
            <a:endParaRPr lang="ru-RU" dirty="0">
              <a:solidFill>
                <a:srgbClr val="002060"/>
              </a:solidFill>
              <a:latin typeface="Segoe Print" panose="02000600000000000000" pitchFamily="2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1721" y="1220157"/>
            <a:ext cx="3209812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http://mx.autoniks.ru/uploads/news/images/finish/28adee563fb3f7e1de3727bb3a8b5e2c215fdd3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57444" y="1220157"/>
            <a:ext cx="2540062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eb-images.chacha.com/images/Gallery/5064/what-are-the-easiest-ways-to-make-other-drivers-hate-you-1270692547-nov-8-2012-1-600x5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0766" y="1220157"/>
            <a:ext cx="2268000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sokoltat.ru/wp-content/uploads/2014/08/3_2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3835" y="3856516"/>
            <a:ext cx="2613828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09578" y="3926596"/>
            <a:ext cx="3265627" cy="24756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2709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925" y="617069"/>
            <a:ext cx="9667875" cy="35718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700827" y="380160"/>
            <a:ext cx="50077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dirty="0">
                <a:solidFill>
                  <a:srgbClr val="002060"/>
                </a:solidFill>
                <a:latin typeface="Segoe Print" panose="02000600000000000000" pitchFamily="2" charset="0"/>
              </a:rPr>
              <a:t>Т</a:t>
            </a:r>
            <a:r>
              <a:rPr lang="ru-RU" sz="32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ормозной путь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102" y="4169271"/>
            <a:ext cx="10073518" cy="2485787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pPr>
              <a:spcBef>
                <a:spcPts val="600"/>
              </a:spcBef>
            </a:pPr>
            <a:endParaRPr lang="ru-RU" sz="2400" u="sng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ru-RU" sz="2400" u="sng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Скорости автомобиля</a:t>
            </a: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Дорожного покрытия</a:t>
            </a: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Массы автомобиля</a:t>
            </a:r>
          </a:p>
          <a:p>
            <a:pPr>
              <a:spcBef>
                <a:spcPts val="600"/>
              </a:spcBef>
            </a:pPr>
            <a:endParaRPr lang="ru-RU" sz="2400" u="sng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ru-RU" sz="2400" u="sng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Технического состояния автомобиля</a:t>
            </a: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Уклона дороги</a:t>
            </a:r>
          </a:p>
          <a:p>
            <a:pPr>
              <a:spcBef>
                <a:spcPts val="600"/>
              </a:spcBef>
            </a:pPr>
            <a:r>
              <a:rPr lang="ru-RU" sz="2400" u="sng" dirty="0" smtClean="0">
                <a:latin typeface="Times" panose="02020603050405020304" pitchFamily="18" charset="0"/>
                <a:cs typeface="Times" panose="02020603050405020304" pitchFamily="18" charset="0"/>
              </a:rPr>
              <a:t>Способа торможения автомобиля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6732" y="4373836"/>
            <a:ext cx="93322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Длина остановочного пути также зависит от:</a:t>
            </a:r>
            <a:endParaRPr lang="ru-RU" sz="2800" dirty="0">
              <a:solidFill>
                <a:srgbClr val="00206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8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98482" y="566102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4986338" y="6675438"/>
            <a:ext cx="2057400" cy="365125"/>
          </a:xfrm>
          <a:prstGeom prst="rect">
            <a:avLst/>
          </a:prstGeom>
        </p:spPr>
        <p:txBody>
          <a:bodyPr/>
          <a:lstStyle/>
          <a:p>
            <a:pPr algn="ctr"/>
            <a:fld id="{1DCA0493-922E-4AE9-ACC2-1DAB50BE5C9B}" type="slidenum">
              <a:rPr lang="ru-RU" b="1"/>
              <a:pPr algn="ctr"/>
              <a:t>16</a:t>
            </a:fld>
            <a:endParaRPr lang="ru-RU" b="1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524000" y="2"/>
            <a:ext cx="9144000" cy="4810125"/>
            <a:chOff x="0" y="1"/>
            <a:chExt cx="9144000" cy="4810125"/>
          </a:xfrm>
        </p:grpSpPr>
        <p:sp>
          <p:nvSpPr>
            <p:cNvPr id="2" name="TextBox 1"/>
            <p:cNvSpPr txBox="1"/>
            <p:nvPr/>
          </p:nvSpPr>
          <p:spPr>
            <a:xfrm>
              <a:off x="836765" y="2540306"/>
              <a:ext cx="30008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4000" dirty="0">
                  <a:solidFill>
                    <a:prstClr val="black"/>
                  </a:solidFill>
                </a:rPr>
                <a:t> </a:t>
              </a:r>
            </a:p>
          </p:txBody>
        </p:sp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692021"/>
              <a:ext cx="2205111" cy="1320067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1"/>
              <a:ext cx="9144000" cy="4810125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451485" y="2812952"/>
              <a:ext cx="2017395" cy="25792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Пешеход со </a:t>
              </a:r>
              <a:r>
                <a:rPr lang="ru-RU" sz="7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световозвращающими</a:t>
              </a:r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элементами на одежде/ легко разглядеть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51485" y="3238402"/>
              <a:ext cx="2017395" cy="25792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Пешеход без </a:t>
              </a:r>
              <a:r>
                <a:rPr lang="ru-RU" sz="7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световозвращающих</a:t>
              </a:r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элементов на одежде/ легко разглядеть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51485" y="3613816"/>
              <a:ext cx="2017395" cy="257922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Пешеход без </a:t>
              </a:r>
              <a:r>
                <a:rPr lang="ru-RU" sz="7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световозвращающих</a:t>
              </a:r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элементов на одежде/ сложно разглядеть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51484" y="4010483"/>
              <a:ext cx="2017396" cy="3526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Пешеход без </a:t>
              </a:r>
              <a:r>
                <a:rPr lang="ru-RU" sz="7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световозвращающих</a:t>
              </a:r>
              <a:r>
                <a:rPr lang="ru-RU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элементов на одежде/ невозможно разглядеть</a:t>
              </a:r>
            </a:p>
          </p:txBody>
        </p:sp>
      </p:grp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0510" y="4363121"/>
            <a:ext cx="1304925" cy="2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4363121"/>
            <a:ext cx="3390900" cy="2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78513" y="4363121"/>
            <a:ext cx="1643063" cy="23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5092" y="4366205"/>
            <a:ext cx="1619250" cy="235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53"/>
          <p:cNvGrpSpPr>
            <a:grpSpLocks/>
          </p:cNvGrpSpPr>
          <p:nvPr/>
        </p:nvGrpSpPr>
        <p:grpSpPr bwMode="auto">
          <a:xfrm>
            <a:off x="8685635" y="4376192"/>
            <a:ext cx="2016125" cy="2347913"/>
            <a:chOff x="943" y="3239"/>
            <a:chExt cx="1270" cy="1479"/>
          </a:xfrm>
        </p:grpSpPr>
        <p:sp>
          <p:nvSpPr>
            <p:cNvPr id="23" name="Rectangle 52"/>
            <p:cNvSpPr>
              <a:spLocks noChangeArrowheads="1"/>
            </p:cNvSpPr>
            <p:nvPr/>
          </p:nvSpPr>
          <p:spPr bwMode="auto">
            <a:xfrm rot="5400000">
              <a:off x="838" y="3344"/>
              <a:ext cx="1479" cy="127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pic>
          <p:nvPicPr>
            <p:cNvPr id="25" name="Picture 51" descr="IMG_9880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" y="3452"/>
              <a:ext cx="830" cy="1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16093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Решение — общаться!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6294" y="3989804"/>
            <a:ext cx="26689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Водитель — тормозит и дает знак, что можно идти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" charset="0"/>
              </a:rPr>
              <a:t>Пешеход — убеждается, что его пропускают</a:t>
            </a:r>
            <a:endParaRPr lang="ru-RU" b="0" i="0" dirty="0">
              <a:solidFill>
                <a:srgbClr val="000000"/>
              </a:solidFill>
              <a:effectLst/>
              <a:latin typeface="Time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435261"/>
            <a:ext cx="567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0" b="1" dirty="0" smtClean="0">
                <a:solidFill>
                  <a:srgbClr val="002060"/>
                </a:solidFill>
              </a:rPr>
              <a:t>1</a:t>
            </a:r>
            <a:endParaRPr lang="ru-RU" sz="160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5087" y="1435259"/>
            <a:ext cx="567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39133" y="1435260"/>
            <a:ext cx="567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0" b="1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59630" y="3989804"/>
            <a:ext cx="26689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Водитель — пропускает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" charset="0"/>
              </a:rPr>
              <a:t>Пешеход — переходит дорогу</a:t>
            </a:r>
            <a:endParaRPr lang="ru-RU" b="0" i="0" dirty="0">
              <a:solidFill>
                <a:srgbClr val="000000"/>
              </a:solidFill>
              <a:effectLst/>
              <a:latin typeface="Times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71828" y="3989804"/>
            <a:ext cx="26689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Водитель — смотрит на пешехода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" charset="0"/>
              </a:rPr>
              <a:t>Пешеход — благодарит водителя знаком</a:t>
            </a:r>
            <a:endParaRPr lang="ru-RU" b="0" i="0" dirty="0">
              <a:solidFill>
                <a:srgbClr val="000000"/>
              </a:solidFill>
              <a:effectLst/>
              <a:latin typeface="Times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47269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01471" y="3030763"/>
            <a:ext cx="71592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smtClean="0">
                <a:solidFill>
                  <a:srgbClr val="002060"/>
                </a:solidFill>
                <a:latin typeface="Segoe Print" panose="02000600000000000000" pitchFamily="2" charset="0"/>
              </a:rPr>
              <a:t>ЧТО НОВОГО ВЫ УЗНАЛИ?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2757789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509838" y="1564885"/>
            <a:ext cx="73152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ts val="240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" panose="02020603050405020304" pitchFamily="18" charset="0"/>
                <a:ea typeface="+mj-ea"/>
                <a:cs typeface="Times" panose="02020603050405020304" pitchFamily="18" charset="0"/>
              </a:rPr>
              <a:t>- Я УЗНАЛ ДЛЯ СЕБЯ НОВОЕ….</a:t>
            </a:r>
          </a:p>
          <a:p>
            <a:pPr eaLnBrk="0" fontAlgn="base" hangingPunct="0">
              <a:spcBef>
                <a:spcPts val="240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" panose="02020603050405020304" pitchFamily="18" charset="0"/>
                <a:ea typeface="+mj-ea"/>
                <a:cs typeface="Times" panose="02020603050405020304" pitchFamily="18" charset="0"/>
              </a:rPr>
              <a:t>- МНЕ БЫЛО ОСОБЕННО ИНТЕРЕСНО…</a:t>
            </a:r>
          </a:p>
          <a:p>
            <a:pPr eaLnBrk="0" fontAlgn="base" hangingPunct="0">
              <a:spcBef>
                <a:spcPts val="240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" panose="02020603050405020304" pitchFamily="18" charset="0"/>
                <a:ea typeface="+mj-ea"/>
                <a:cs typeface="Times" panose="02020603050405020304" pitchFamily="18" charset="0"/>
              </a:rPr>
              <a:t>- Я НАУЧИЛСЯ…</a:t>
            </a:r>
          </a:p>
          <a:p>
            <a:pPr eaLnBrk="0" fontAlgn="base" hangingPunct="0">
              <a:spcBef>
                <a:spcPts val="240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" panose="02020603050405020304" pitchFamily="18" charset="0"/>
                <a:ea typeface="+mj-ea"/>
                <a:cs typeface="Times" panose="02020603050405020304" pitchFamily="18" charset="0"/>
              </a:rPr>
              <a:t>- Я РАССКАЖУ СВОИМ РОДИТЕЛЯМ И ДРУЗЬЯМ О …</a:t>
            </a:r>
          </a:p>
          <a:p>
            <a:pPr eaLnBrk="0" fontAlgn="base" hangingPunct="0">
              <a:spcBef>
                <a:spcPts val="240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" panose="02020603050405020304" pitchFamily="18" charset="0"/>
                <a:ea typeface="+mj-ea"/>
                <a:cs typeface="Times" panose="02020603050405020304" pitchFamily="18" charset="0"/>
              </a:rPr>
              <a:t>- Я СФОРМУЛИРУЮ КАК ЗАКОН НА ВСЮ ЖИЗНЬ…</a:t>
            </a:r>
          </a:p>
        </p:txBody>
      </p:sp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2845640" y="308628"/>
            <a:ext cx="6500720" cy="62087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И</a:t>
            </a:r>
            <a:r>
              <a:rPr lang="ru-RU" sz="3200" dirty="0" smtClean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тоги</a:t>
            </a:r>
            <a:endParaRPr lang="ru-RU" sz="3200" dirty="0">
              <a:solidFill>
                <a:srgbClr val="002060"/>
              </a:solidFill>
              <a:latin typeface="Segoe Print" panose="02000600000000000000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51533" y="63395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30608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0765" y="2540306"/>
            <a:ext cx="3000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/>
              <a:t> </a:t>
            </a:r>
          </a:p>
        </p:txBody>
      </p:sp>
      <p:pic>
        <p:nvPicPr>
          <p:cNvPr id="1028" name="Picture 4" descr="http://omskzdes.ru/storage/c/2015/06/02/1433223221_551176_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8945" y="1620455"/>
            <a:ext cx="6503799" cy="510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52488" y="145387"/>
            <a:ext cx="10515600" cy="1325563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Где водитель встречается с пешеходом?</a:t>
            </a:r>
            <a:endParaRPr lang="ru-RU" sz="4000" dirty="0">
              <a:solidFill>
                <a:srgbClr val="002060"/>
              </a:solidFill>
              <a:latin typeface="Segoe Print" panose="02000600000000000000" pitchFamily="2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2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5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85993" y="3155079"/>
            <a:ext cx="6420015" cy="547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2060"/>
                </a:solidFill>
                <a:latin typeface="Segoe Print" panose="02000600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ru-RU" sz="7200" dirty="0"/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341611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Тенденции </a:t>
            </a:r>
            <a:r>
              <a:rPr lang="ru-RU" sz="4000" dirty="0" smtClean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в обществе</a:t>
            </a:r>
            <a:endParaRPr lang="ru-RU" sz="4000" dirty="0">
              <a:solidFill>
                <a:srgbClr val="002060"/>
              </a:solidFill>
              <a:latin typeface="Segoe Print" panose="02000600000000000000" pitchFamily="2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8124" y="4441371"/>
            <a:ext cx="2788219" cy="3628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Segoe Print" panose="02000600000000000000" pitchFamily="2" charset="0"/>
              </a:rPr>
              <a:t>Интернет</a:t>
            </a:r>
            <a:endParaRPr lang="ru-RU" dirty="0">
              <a:solidFill>
                <a:schemeClr val="bg2">
                  <a:lumMod val="1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92673" y="4441370"/>
            <a:ext cx="3734856" cy="3628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Segoe Print" panose="02000600000000000000" pitchFamily="2" charset="0"/>
              </a:rPr>
              <a:t>Непонимание своей ответственности </a:t>
            </a:r>
            <a:endParaRPr lang="ru-RU" dirty="0">
              <a:solidFill>
                <a:schemeClr val="bg2">
                  <a:lumMod val="1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15025" y="5848277"/>
            <a:ext cx="3785339" cy="77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Провокация опасной дорожной ситуации</a:t>
            </a:r>
            <a:endParaRPr lang="ru-RU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969" y="1402417"/>
            <a:ext cx="2593256" cy="2593256"/>
          </a:xfrm>
          <a:prstGeom prst="rect">
            <a:avLst/>
          </a:prstGeom>
        </p:spPr>
      </p:pic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2947" y="2552740"/>
            <a:ext cx="3249496" cy="3249496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353" y="1808309"/>
            <a:ext cx="2187364" cy="21873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3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8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0872" y="566458"/>
            <a:ext cx="8437403" cy="620872"/>
          </a:xfrm>
        </p:spPr>
        <p:txBody>
          <a:bodyPr anchor="ctr">
            <a:noAutofit/>
          </a:bodyPr>
          <a:lstStyle/>
          <a:p>
            <a:r>
              <a:rPr lang="ru-RU" altLang="ru-RU" sz="4000" dirty="0">
                <a:solidFill>
                  <a:srgbClr val="002060"/>
                </a:solidFill>
                <a:latin typeface="Segoe Print" panose="02000600000000000000" pitchFamily="2" charset="0"/>
                <a:ea typeface="+mn-ea"/>
                <a:cs typeface="+mn-cs"/>
              </a:rPr>
              <a:t>Правила дорожного движения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98482" y="566102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360765" y="2540306"/>
            <a:ext cx="3000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62648" y="1638322"/>
            <a:ext cx="80338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33333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4.5.</a:t>
            </a:r>
            <a:r>
              <a:rPr lang="ru-RU" sz="3600" dirty="0">
                <a:solidFill>
                  <a:srgbClr val="33333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 </a:t>
            </a:r>
            <a:r>
              <a:rPr lang="ru-RU" sz="3600" b="1" dirty="0">
                <a:solidFill>
                  <a:srgbClr val="33333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На нерегулируемых пешеходных переходах пешеходы могут выходить на проезжую часть </a:t>
            </a:r>
            <a:r>
              <a:rPr lang="ru-RU" sz="3600" b="1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после того, как оценят расстояние до приближающихся транспортных средств, их скорость и убедятся, что переход будет для них безопасен</a:t>
            </a:r>
            <a:r>
              <a:rPr lang="ru-RU" sz="3600" b="1" dirty="0">
                <a:solidFill>
                  <a:srgbClr val="33333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 </a:t>
            </a:r>
            <a:endParaRPr lang="ru-RU" sz="3600" b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4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238375" y="408470"/>
            <a:ext cx="7886700" cy="1235135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ru-RU" sz="4400" dirty="0">
                <a:solidFill>
                  <a:srgbClr val="002060"/>
                </a:solidFill>
                <a:latin typeface="Segoe Print" panose="02000600000000000000" pitchFamily="2" charset="0"/>
              </a:rPr>
              <a:t>Водитель </a:t>
            </a:r>
            <a:r>
              <a:rPr lang="ru-RU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– это</a:t>
            </a:r>
            <a:r>
              <a:rPr lang="mr-IN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…</a:t>
            </a:r>
            <a:r>
              <a:rPr lang="ru-RU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 </a:t>
            </a:r>
            <a:endParaRPr lang="ru-RU" sz="4400" dirty="0">
              <a:solidFill>
                <a:srgbClr val="002060"/>
              </a:solidFill>
              <a:latin typeface="Segoe Print" panose="02000600000000000000" pitchFamily="2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4910138" y="6492876"/>
            <a:ext cx="2057400" cy="365125"/>
          </a:xfrm>
          <a:prstGeom prst="rect">
            <a:avLst/>
          </a:prstGeom>
        </p:spPr>
        <p:txBody>
          <a:bodyPr/>
          <a:lstStyle/>
          <a:p>
            <a:pPr algn="ctr"/>
            <a:fld id="{1DCA0493-922E-4AE9-ACC2-1DAB50BE5C9B}" type="slidenum">
              <a:rPr lang="ru-RU" b="1"/>
              <a:pPr algn="ctr"/>
              <a:t>5</a:t>
            </a:fld>
            <a:endParaRPr lang="ru-RU" b="1"/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4044" y="1407591"/>
            <a:ext cx="6629400" cy="5321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5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17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226800" y="1357594"/>
            <a:ext cx="7886700" cy="4633912"/>
          </a:xfrm>
        </p:spPr>
        <p:txBody>
          <a:bodyPr anchor="ctr">
            <a:normAutofit lnSpcReduction="10000"/>
          </a:bodyPr>
          <a:lstStyle/>
          <a:p>
            <a:pPr algn="ctr">
              <a:buNone/>
            </a:pPr>
            <a:r>
              <a:rPr lang="ru-RU" sz="4400" dirty="0">
                <a:solidFill>
                  <a:srgbClr val="002060"/>
                </a:solidFill>
                <a:latin typeface="Segoe Print" panose="02000600000000000000" pitchFamily="2" charset="0"/>
              </a:rPr>
              <a:t>Водитель </a:t>
            </a:r>
            <a:r>
              <a:rPr lang="ru-RU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– </a:t>
            </a:r>
            <a:r>
              <a:rPr lang="ru-RU" sz="4400" dirty="0" smtClean="0">
                <a:latin typeface="Times" panose="02020603050405020304" pitchFamily="18" charset="0"/>
                <a:cs typeface="Times" panose="02020603050405020304" pitchFamily="18" charset="0"/>
              </a:rPr>
              <a:t>это </a:t>
            </a:r>
            <a:r>
              <a:rPr lang="ru-RU" sz="4400" dirty="0">
                <a:latin typeface="Times" panose="02020603050405020304" pitchFamily="18" charset="0"/>
                <a:cs typeface="Times" panose="02020603050405020304" pitchFamily="18" charset="0"/>
              </a:rPr>
              <a:t>лицо, управляющее каким-либо транспортным средством, в том числе погонщик, ведущий по дороге вьючных, верховых животных или стадо. К водителю приравнивается обучающий вождению.</a:t>
            </a:r>
            <a:r>
              <a:rPr lang="ru-RU" sz="4400" dirty="0" smtClean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ru-RU" sz="44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6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26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40050" y="194012"/>
            <a:ext cx="60677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dirty="0">
                <a:solidFill>
                  <a:srgbClr val="002060"/>
                </a:solidFill>
                <a:latin typeface="Segoe Print" panose="02000600000000000000" pitchFamily="2" charset="0"/>
              </a:rPr>
              <a:t>Пешеход </a:t>
            </a:r>
            <a:r>
              <a:rPr lang="ru-RU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– это</a:t>
            </a:r>
            <a:r>
              <a:rPr lang="mr-IN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…</a:t>
            </a:r>
            <a:r>
              <a:rPr lang="ru-RU" sz="60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0954" y="1392238"/>
            <a:ext cx="6565900" cy="528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7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76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7078" y="614493"/>
            <a:ext cx="106024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dirty="0">
                <a:solidFill>
                  <a:srgbClr val="002060"/>
                </a:solidFill>
                <a:latin typeface="Segoe Print" panose="02000600000000000000" pitchFamily="2" charset="0"/>
              </a:rPr>
              <a:t>Пешеход </a:t>
            </a:r>
            <a:r>
              <a:rPr lang="ru-RU" sz="4400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– </a:t>
            </a:r>
            <a:r>
              <a:rPr lang="ru-RU" sz="4400" dirty="0" smtClean="0">
                <a:latin typeface="Times" panose="02020603050405020304" pitchFamily="18" charset="0"/>
                <a:cs typeface="Times" panose="02020603050405020304" pitchFamily="18" charset="0"/>
              </a:rPr>
              <a:t>это лицо</a:t>
            </a:r>
            <a:r>
              <a:rPr lang="ru-RU" sz="4400" dirty="0">
                <a:latin typeface="Times" panose="02020603050405020304" pitchFamily="18" charset="0"/>
                <a:cs typeface="Times" panose="02020603050405020304" pitchFamily="18" charset="0"/>
              </a:rPr>
              <a:t>, находящееся вне транспортного средства на дороге и не производящее на ней работу. К пешеходам приравниваются лица, передвигающиеся в инвалидных колясках без двигателя, ведущие велосипед, мопед, мотоцикл, везущие санки, тележку, детскую или инвалидную коляску.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8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13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Segoe Print" panose="02000600000000000000" pitchFamily="2" charset="0"/>
              </a:rPr>
              <a:t>МИФЫ ВОДИТЕЛЕЙ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52709" y="175226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снижаю скорость перед пешеходным переходом только тогда, когда вижу на нем пешехода»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52709" y="362001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«Я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уверен, что успею остановиться, если вдруг появится пешеход»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52709" y="561661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«Пешеход </a:t>
            </a:r>
            <a:r>
              <a:rPr lang="ru-RU" dirty="0">
                <a:solidFill>
                  <a:srgbClr val="000000"/>
                </a:solidFill>
                <a:latin typeface="Times" charset="0"/>
              </a:rPr>
              <a:t>резко появился на дороге, я не заметил его и не успел </a:t>
            </a:r>
            <a:r>
              <a:rPr lang="ru-RU" dirty="0" smtClean="0">
                <a:solidFill>
                  <a:srgbClr val="000000"/>
                </a:solidFill>
                <a:latin typeface="Times" charset="0"/>
              </a:rPr>
              <a:t>остановиться»</a:t>
            </a:r>
            <a:endParaRPr lang="ru-RU" dirty="0"/>
          </a:p>
        </p:txBody>
      </p:sp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108" y="1481560"/>
            <a:ext cx="1591341" cy="1591341"/>
          </a:xfrm>
          <a:prstGeom prst="rect">
            <a:avLst/>
          </a:prstGeom>
        </p:spPr>
      </p:pic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108" y="3347824"/>
            <a:ext cx="1453096" cy="1453096"/>
          </a:xfrm>
          <a:prstGeom prst="rect">
            <a:avLst/>
          </a:prstGeom>
        </p:spPr>
      </p:pic>
      <p:pic>
        <p:nvPicPr>
          <p:cNvPr id="11" name="Изображение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3103" y="5271104"/>
            <a:ext cx="1337349" cy="13373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551533" y="6339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9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59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6750</TotalTime>
  <Words>463</Words>
  <Application>Microsoft Office PowerPoint</Application>
  <PresentationFormat>Широкоэкранный</PresentationFormat>
  <Paragraphs>91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Mangal</vt:lpstr>
      <vt:lpstr>Segoe Print</vt:lpstr>
      <vt:lpstr>Times</vt:lpstr>
      <vt:lpstr>1_Тема Office</vt:lpstr>
      <vt:lpstr>Правильное поведение на переходе — залог общей безопасности</vt:lpstr>
      <vt:lpstr>Где водитель встречается с пешеходом?</vt:lpstr>
      <vt:lpstr>Тенденции в обществе</vt:lpstr>
      <vt:lpstr>Правила дорожного движения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МИФЫ ВОДИТЕЛЕЙ</vt:lpstr>
      <vt:lpstr>МИФЫ ВОДИТЕЛЕЙ</vt:lpstr>
      <vt:lpstr>МИФЫ ПЕШЕХОДОВ</vt:lpstr>
      <vt:lpstr>МИФЫ ПЕШЕХОДОВ</vt:lpstr>
      <vt:lpstr>Презентация PowerPoint</vt:lpstr>
      <vt:lpstr>Что влияет на время реакции</vt:lpstr>
      <vt:lpstr>Презентация PowerPoint</vt:lpstr>
      <vt:lpstr>Презентация PowerPoint</vt:lpstr>
      <vt:lpstr>Решение — общаться!</vt:lpstr>
      <vt:lpstr>Презентация PowerPoint</vt:lpstr>
      <vt:lpstr>Итоги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Идеи активностей в БТЛ каналах  в рамках кампании  «Сложности перехода»</dc:title>
  <dc:creator>Valentina Kulbitskay</dc:creator>
  <cp:lastModifiedBy>Мирошниченко Инна Петровна</cp:lastModifiedBy>
  <cp:revision>90</cp:revision>
  <dcterms:created xsi:type="dcterms:W3CDTF">2016-09-23T06:53:26Z</dcterms:created>
  <dcterms:modified xsi:type="dcterms:W3CDTF">2021-10-11T13:00:47Z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625848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D6.1.2</vt:lpwstr>
  </property>
</Properties>
</file>