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73" r:id="rId2"/>
    <p:sldId id="276" r:id="rId3"/>
    <p:sldId id="257" r:id="rId4"/>
    <p:sldId id="258" r:id="rId5"/>
    <p:sldId id="259" r:id="rId6"/>
    <p:sldId id="260" r:id="rId7"/>
    <p:sldId id="256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9" r:id="rId19"/>
    <p:sldId id="280" r:id="rId20"/>
    <p:sldId id="281" r:id="rId21"/>
    <p:sldId id="283" r:id="rId22"/>
    <p:sldId id="284" r:id="rId23"/>
    <p:sldId id="282" r:id="rId24"/>
    <p:sldId id="285" r:id="rId25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3.xlsx"/><Relationship Id="rId1" Type="http://schemas.openxmlformats.org/officeDocument/2006/relationships/themeOverride" Target="../theme/themeOverride9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4.xlsx"/><Relationship Id="rId1" Type="http://schemas.openxmlformats.org/officeDocument/2006/relationships/themeOverride" Target="../theme/themeOverride10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8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9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0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1.xlsx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2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8.08</c:v>
                </c:pt>
                <c:pt idx="1">
                  <c:v>32.32</c:v>
                </c:pt>
                <c:pt idx="2">
                  <c:v>59.6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42.62</c:v>
                </c:pt>
                <c:pt idx="1">
                  <c:v>18.03</c:v>
                </c:pt>
                <c:pt idx="2">
                  <c:v>39.340000000000003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7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37.5</c:v>
                </c:pt>
                <c:pt idx="1">
                  <c:v>12.5</c:v>
                </c:pt>
                <c:pt idx="2">
                  <c:v>50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37.74</c:v>
                </c:pt>
                <c:pt idx="1">
                  <c:v>1.89</c:v>
                </c:pt>
                <c:pt idx="2">
                  <c:v>60.38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868416"/>
        <c:axId val="55960320"/>
      </c:barChart>
      <c:catAx>
        <c:axId val="558684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55960320"/>
        <c:crosses val="autoZero"/>
        <c:auto val="1"/>
        <c:lblAlgn val="ctr"/>
        <c:lblOffset val="100"/>
        <c:noMultiLvlLbl val="0"/>
      </c:catAx>
      <c:valAx>
        <c:axId val="55960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86841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25</c:v>
                </c:pt>
                <c:pt idx="1">
                  <c:v>10.42</c:v>
                </c:pt>
                <c:pt idx="2">
                  <c:v>64.58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56</c:v>
                </c:pt>
                <c:pt idx="1">
                  <c:v>0</c:v>
                </c:pt>
                <c:pt idx="2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991616"/>
        <c:axId val="91022080"/>
      </c:barChart>
      <c:catAx>
        <c:axId val="90991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1022080"/>
        <c:crosses val="autoZero"/>
        <c:auto val="1"/>
        <c:lblAlgn val="ctr"/>
        <c:lblOffset val="100"/>
        <c:noMultiLvlLbl val="0"/>
      </c:catAx>
      <c:valAx>
        <c:axId val="91022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99161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36</c:v>
                </c:pt>
                <c:pt idx="1">
                  <c:v>0</c:v>
                </c:pt>
                <c:pt idx="2">
                  <c:v>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131904"/>
        <c:axId val="97133696"/>
      </c:barChart>
      <c:catAx>
        <c:axId val="97131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7133696"/>
        <c:crosses val="autoZero"/>
        <c:auto val="1"/>
        <c:lblAlgn val="ctr"/>
        <c:lblOffset val="100"/>
        <c:noMultiLvlLbl val="0"/>
      </c:catAx>
      <c:valAx>
        <c:axId val="97133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71319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математика </c:v>
                </c:pt>
                <c:pt idx="1">
                  <c:v>русский язык</c:v>
                </c:pt>
                <c:pt idx="2">
                  <c:v>обществознание</c:v>
                </c:pt>
                <c:pt idx="3">
                  <c:v>география </c:v>
                </c:pt>
                <c:pt idx="4">
                  <c:v>физика</c:v>
                </c:pt>
                <c:pt idx="5">
                  <c:v>информатика</c:v>
                </c:pt>
                <c:pt idx="6">
                  <c:v>биология</c:v>
                </c:pt>
                <c:pt idx="7">
                  <c:v>история</c:v>
                </c:pt>
                <c:pt idx="8">
                  <c:v>химия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14</c:v>
                </c:pt>
                <c:pt idx="1">
                  <c:v>14</c:v>
                </c:pt>
                <c:pt idx="2">
                  <c:v>10</c:v>
                </c:pt>
                <c:pt idx="3">
                  <c:v>7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7193984"/>
        <c:axId val="97184000"/>
      </c:barChart>
      <c:valAx>
        <c:axId val="971840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7193984"/>
        <c:crosses val="autoZero"/>
        <c:crossBetween val="between"/>
      </c:valAx>
      <c:catAx>
        <c:axId val="971939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97184000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средняя оценка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Лист1!$A$2:$A$10</c:f>
              <c:strCache>
                <c:ptCount val="9"/>
                <c:pt idx="0">
                  <c:v>математика</c:v>
                </c:pt>
                <c:pt idx="1">
                  <c:v>русский язык</c:v>
                </c:pt>
                <c:pt idx="2">
                  <c:v>обществознание</c:v>
                </c:pt>
                <c:pt idx="3">
                  <c:v>география</c:v>
                </c:pt>
                <c:pt idx="4">
                  <c:v>физика</c:v>
                </c:pt>
                <c:pt idx="5">
                  <c:v>информатика</c:v>
                </c:pt>
                <c:pt idx="6">
                  <c:v>биология</c:v>
                </c:pt>
                <c:pt idx="7">
                  <c:v>история</c:v>
                </c:pt>
                <c:pt idx="8">
                  <c:v>химия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3.8</c:v>
                </c:pt>
                <c:pt idx="1">
                  <c:v>4.4000000000000004</c:v>
                </c:pt>
                <c:pt idx="2">
                  <c:v>3.7</c:v>
                </c:pt>
                <c:pt idx="3">
                  <c:v>4.8</c:v>
                </c:pt>
                <c:pt idx="4">
                  <c:v>4</c:v>
                </c:pt>
                <c:pt idx="5">
                  <c:v>3</c:v>
                </c:pt>
                <c:pt idx="6">
                  <c:v>3.5</c:v>
                </c:pt>
                <c:pt idx="7">
                  <c:v>3</c:v>
                </c:pt>
                <c:pt idx="8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 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4819781928992017E-3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русский яз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964189786568999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обществознание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география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6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физика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информатика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биология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Лист1!$H$2:$H$4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история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Лист1!$I$2:$I$4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химия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оценка 5</c:v>
                </c:pt>
                <c:pt idx="1">
                  <c:v>оценка 4</c:v>
                </c:pt>
                <c:pt idx="2">
                  <c:v>оценка 3</c:v>
                </c:pt>
              </c:strCache>
            </c:strRef>
          </c:cat>
          <c:val>
            <c:numRef>
              <c:f>Лист1!$J$2:$J$4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601024"/>
        <c:axId val="97602560"/>
      </c:barChart>
      <c:catAx>
        <c:axId val="97601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7602560"/>
        <c:crosses val="autoZero"/>
        <c:auto val="1"/>
        <c:lblAlgn val="ctr"/>
        <c:lblOffset val="100"/>
        <c:noMultiLvlLbl val="0"/>
      </c:catAx>
      <c:valAx>
        <c:axId val="97602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76010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20202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математика профильная </c:v>
                </c:pt>
                <c:pt idx="1">
                  <c:v>русский язык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физика</c:v>
                </c:pt>
                <c:pt idx="5">
                  <c:v>английский язык</c:v>
                </c:pt>
                <c:pt idx="6">
                  <c:v>история</c:v>
                </c:pt>
                <c:pt idx="7">
                  <c:v>химия</c:v>
                </c:pt>
                <c:pt idx="8">
                  <c:v>география </c:v>
                </c:pt>
                <c:pt idx="9">
                  <c:v>информатика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17</c:v>
                </c:pt>
                <c:pt idx="1">
                  <c:v>30</c:v>
                </c:pt>
                <c:pt idx="2">
                  <c:v>16</c:v>
                </c:pt>
                <c:pt idx="3">
                  <c:v>4</c:v>
                </c:pt>
                <c:pt idx="4">
                  <c:v>8</c:v>
                </c:pt>
                <c:pt idx="5">
                  <c:v>4</c:v>
                </c:pt>
                <c:pt idx="6">
                  <c:v>5</c:v>
                </c:pt>
                <c:pt idx="7">
                  <c:v>3</c:v>
                </c:pt>
                <c:pt idx="8">
                  <c:v>2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943427314320443"/>
          <c:y val="2.9902032594762862E-2"/>
          <c:w val="0.35785589939042584"/>
          <c:h val="0.9496841237868521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математика профильная </c:v>
                </c:pt>
                <c:pt idx="1">
                  <c:v>русский язык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физика</c:v>
                </c:pt>
                <c:pt idx="5">
                  <c:v>английский язык</c:v>
                </c:pt>
                <c:pt idx="6">
                  <c:v>история</c:v>
                </c:pt>
                <c:pt idx="7">
                  <c:v>химия</c:v>
                </c:pt>
                <c:pt idx="8">
                  <c:v>география </c:v>
                </c:pt>
                <c:pt idx="9">
                  <c:v>информатика</c:v>
                </c:pt>
                <c:pt idx="10">
                  <c:v>литература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47.5</c:v>
                </c:pt>
                <c:pt idx="1">
                  <c:v>74.37</c:v>
                </c:pt>
                <c:pt idx="2">
                  <c:v>56.15</c:v>
                </c:pt>
                <c:pt idx="3">
                  <c:v>59</c:v>
                </c:pt>
                <c:pt idx="4">
                  <c:v>49</c:v>
                </c:pt>
                <c:pt idx="5">
                  <c:v>73</c:v>
                </c:pt>
                <c:pt idx="6">
                  <c:v>59.25</c:v>
                </c:pt>
                <c:pt idx="7">
                  <c:v>67.75</c:v>
                </c:pt>
                <c:pt idx="8">
                  <c:v>63.5</c:v>
                </c:pt>
                <c:pt idx="10">
                  <c:v>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математика профильная </c:v>
                </c:pt>
                <c:pt idx="1">
                  <c:v>русский язык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физика</c:v>
                </c:pt>
                <c:pt idx="5">
                  <c:v>английский язык</c:v>
                </c:pt>
                <c:pt idx="6">
                  <c:v>история</c:v>
                </c:pt>
                <c:pt idx="7">
                  <c:v>химия</c:v>
                </c:pt>
                <c:pt idx="8">
                  <c:v>география </c:v>
                </c:pt>
                <c:pt idx="9">
                  <c:v>информатика</c:v>
                </c:pt>
                <c:pt idx="10">
                  <c:v>литература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64</c:v>
                </c:pt>
                <c:pt idx="1">
                  <c:v>74.72</c:v>
                </c:pt>
                <c:pt idx="2">
                  <c:v>60.89</c:v>
                </c:pt>
                <c:pt idx="3">
                  <c:v>41.25</c:v>
                </c:pt>
                <c:pt idx="4">
                  <c:v>55.66</c:v>
                </c:pt>
                <c:pt idx="5">
                  <c:v>75.3</c:v>
                </c:pt>
                <c:pt idx="6">
                  <c:v>57</c:v>
                </c:pt>
                <c:pt idx="7">
                  <c:v>36</c:v>
                </c:pt>
                <c:pt idx="8">
                  <c:v>87</c:v>
                </c:pt>
                <c:pt idx="9">
                  <c:v>57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математика профильная </c:v>
                </c:pt>
                <c:pt idx="1">
                  <c:v>русский язык</c:v>
                </c:pt>
                <c:pt idx="2">
                  <c:v>обществознание</c:v>
                </c:pt>
                <c:pt idx="3">
                  <c:v>биология</c:v>
                </c:pt>
                <c:pt idx="4">
                  <c:v>физика</c:v>
                </c:pt>
                <c:pt idx="5">
                  <c:v>английский язык</c:v>
                </c:pt>
                <c:pt idx="6">
                  <c:v>история</c:v>
                </c:pt>
                <c:pt idx="7">
                  <c:v>химия</c:v>
                </c:pt>
                <c:pt idx="8">
                  <c:v>география </c:v>
                </c:pt>
                <c:pt idx="9">
                  <c:v>информатика</c:v>
                </c:pt>
                <c:pt idx="10">
                  <c:v>литература</c:v>
                </c:pt>
              </c:strCache>
            </c:strRef>
          </c:cat>
          <c:val>
            <c:numRef>
              <c:f>Лист1!$D$2:$D$12</c:f>
              <c:numCache>
                <c:formatCode>General</c:formatCode>
                <c:ptCount val="11"/>
                <c:pt idx="0">
                  <c:v>56.41</c:v>
                </c:pt>
                <c:pt idx="1">
                  <c:v>74.33</c:v>
                </c:pt>
                <c:pt idx="2">
                  <c:v>62.75</c:v>
                </c:pt>
                <c:pt idx="3">
                  <c:v>37.75</c:v>
                </c:pt>
                <c:pt idx="4">
                  <c:v>48.12</c:v>
                </c:pt>
                <c:pt idx="5">
                  <c:v>78</c:v>
                </c:pt>
                <c:pt idx="6">
                  <c:v>65.599999999999994</c:v>
                </c:pt>
                <c:pt idx="7">
                  <c:v>33.6</c:v>
                </c:pt>
                <c:pt idx="8">
                  <c:v>56</c:v>
                </c:pt>
                <c:pt idx="9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734464"/>
        <c:axId val="100736000"/>
      </c:barChart>
      <c:catAx>
        <c:axId val="100734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00736000"/>
        <c:crosses val="autoZero"/>
        <c:auto val="1"/>
        <c:lblAlgn val="ctr"/>
        <c:lblOffset val="100"/>
        <c:noMultiLvlLbl val="0"/>
      </c:catAx>
      <c:valAx>
        <c:axId val="100736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734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25.49</c:v>
                </c:pt>
                <c:pt idx="1">
                  <c:v>13.73</c:v>
                </c:pt>
                <c:pt idx="2">
                  <c:v>60.78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28.26</c:v>
                </c:pt>
                <c:pt idx="1">
                  <c:v>2.17</c:v>
                </c:pt>
                <c:pt idx="2">
                  <c:v>69.569999999999993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7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32.14</c:v>
                </c:pt>
                <c:pt idx="1">
                  <c:v>1.79</c:v>
                </c:pt>
                <c:pt idx="2">
                  <c:v>66.069999999999993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7.4104744664224981E-3"/>
                  <c:y val="3.4624470251896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41.18</c:v>
                </c:pt>
                <c:pt idx="1">
                  <c:v>0</c:v>
                </c:pt>
                <c:pt idx="2">
                  <c:v>58.82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9 класс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820948932844997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42.86</c:v>
                </c:pt>
                <c:pt idx="1">
                  <c:v>6.12</c:v>
                </c:pt>
                <c:pt idx="2">
                  <c:v>51.02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054336"/>
        <c:axId val="55055872"/>
      </c:barChart>
      <c:catAx>
        <c:axId val="55054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55055872"/>
        <c:crosses val="autoZero"/>
        <c:auto val="1"/>
        <c:lblAlgn val="ctr"/>
        <c:lblOffset val="100"/>
        <c:noMultiLvlLbl val="0"/>
      </c:catAx>
      <c:valAx>
        <c:axId val="55055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054336"/>
        <c:crosses val="autoZero"/>
        <c:crossBetween val="between"/>
      </c:valAx>
    </c:plotArea>
    <c:legend>
      <c:legendPos val="r"/>
      <c:legendEntry>
        <c:idx val="3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17.71</c:v>
                </c:pt>
                <c:pt idx="1">
                  <c:v>22.92</c:v>
                </c:pt>
                <c:pt idx="2">
                  <c:v>59.38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059200"/>
        <c:axId val="55060736"/>
      </c:barChart>
      <c:catAx>
        <c:axId val="55059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55060736"/>
        <c:crosses val="autoZero"/>
        <c:auto val="1"/>
        <c:lblAlgn val="ctr"/>
        <c:lblOffset val="100"/>
        <c:noMultiLvlLbl val="0"/>
      </c:catAx>
      <c:valAx>
        <c:axId val="55060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0592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44.44</c:v>
                </c:pt>
                <c:pt idx="1">
                  <c:v>5.56</c:v>
                </c:pt>
                <c:pt idx="2">
                  <c:v>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42.86</c:v>
                </c:pt>
                <c:pt idx="1">
                  <c:v>6.12</c:v>
                </c:pt>
                <c:pt idx="2">
                  <c:v>51.02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964480"/>
        <c:axId val="84966016"/>
      </c:barChart>
      <c:catAx>
        <c:axId val="849644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4966016"/>
        <c:crosses val="autoZero"/>
        <c:auto val="1"/>
        <c:lblAlgn val="ctr"/>
        <c:lblOffset val="100"/>
        <c:noMultiLvlLbl val="0"/>
      </c:catAx>
      <c:valAx>
        <c:axId val="84966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96448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23.53</c:v>
                </c:pt>
                <c:pt idx="1">
                  <c:v>5.88</c:v>
                </c:pt>
                <c:pt idx="2">
                  <c:v>70.59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16.670000000000002</c:v>
                </c:pt>
                <c:pt idx="2">
                  <c:v>83.33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231232"/>
        <c:axId val="57232768"/>
      </c:barChart>
      <c:catAx>
        <c:axId val="57231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57232768"/>
        <c:crosses val="autoZero"/>
        <c:auto val="1"/>
        <c:lblAlgn val="ctr"/>
        <c:lblOffset val="100"/>
        <c:noMultiLvlLbl val="0"/>
      </c:catAx>
      <c:valAx>
        <c:axId val="57232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2312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25.37</c:v>
                </c:pt>
                <c:pt idx="1">
                  <c:v>10.45</c:v>
                </c:pt>
                <c:pt idx="2">
                  <c:v>64.180000000000007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7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50</c:v>
                </c:pt>
                <c:pt idx="1">
                  <c:v>2.38</c:v>
                </c:pt>
                <c:pt idx="2">
                  <c:v>47.62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25.53</c:v>
                </c:pt>
                <c:pt idx="1">
                  <c:v>8.51</c:v>
                </c:pt>
                <c:pt idx="2">
                  <c:v>65.959999999999994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9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25</c:v>
                </c:pt>
                <c:pt idx="1">
                  <c:v>6.25</c:v>
                </c:pt>
                <c:pt idx="2">
                  <c:v>68.75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376576"/>
        <c:axId val="58378112"/>
      </c:barChart>
      <c:catAx>
        <c:axId val="58376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58378112"/>
        <c:crosses val="autoZero"/>
        <c:auto val="1"/>
        <c:lblAlgn val="ctr"/>
        <c:lblOffset val="100"/>
        <c:noMultiLvlLbl val="0"/>
      </c:catAx>
      <c:valAx>
        <c:axId val="58378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837657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22.92</c:v>
                </c:pt>
                <c:pt idx="1">
                  <c:v>6.25</c:v>
                </c:pt>
                <c:pt idx="2">
                  <c:v>70.83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63.46</c:v>
                </c:pt>
                <c:pt idx="1">
                  <c:v>0</c:v>
                </c:pt>
                <c:pt idx="2">
                  <c:v>36.54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9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80</c:v>
                </c:pt>
                <c:pt idx="1">
                  <c:v>0</c:v>
                </c:pt>
                <c:pt idx="2">
                  <c:v>20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20</c:v>
                </c:pt>
                <c:pt idx="1">
                  <c:v>16</c:v>
                </c:pt>
                <c:pt idx="2">
                  <c:v>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306112"/>
        <c:axId val="57320192"/>
      </c:barChart>
      <c:catAx>
        <c:axId val="57306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57320192"/>
        <c:crosses val="autoZero"/>
        <c:auto val="1"/>
        <c:lblAlgn val="ctr"/>
        <c:lblOffset val="100"/>
        <c:noMultiLvlLbl val="0"/>
      </c:catAx>
      <c:valAx>
        <c:axId val="57320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306112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44.62</c:v>
                </c:pt>
                <c:pt idx="1">
                  <c:v>6.15</c:v>
                </c:pt>
                <c:pt idx="2">
                  <c:v>49.23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7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39.22</c:v>
                </c:pt>
                <c:pt idx="1">
                  <c:v>3.92</c:v>
                </c:pt>
                <c:pt idx="2">
                  <c:v>56.86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50.88</c:v>
                </c:pt>
                <c:pt idx="1">
                  <c:v>1.75</c:v>
                </c:pt>
                <c:pt idx="2">
                  <c:v>47.37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9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26.32</c:v>
                </c:pt>
                <c:pt idx="1">
                  <c:v>5.26</c:v>
                </c:pt>
                <c:pt idx="2">
                  <c:v>68.42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019456"/>
        <c:axId val="84029440"/>
      </c:barChart>
      <c:catAx>
        <c:axId val="840194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4029440"/>
        <c:crosses val="autoZero"/>
        <c:auto val="1"/>
        <c:lblAlgn val="ctr"/>
        <c:lblOffset val="100"/>
        <c:noMultiLvlLbl val="0"/>
      </c:catAx>
      <c:valAx>
        <c:axId val="84029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01945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2.074944520636832E-2"/>
                  <c:y val="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283795731380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104744664224981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11.59</c:v>
                </c:pt>
                <c:pt idx="1">
                  <c:v>10.14</c:v>
                </c:pt>
                <c:pt idx="2">
                  <c:v>78.260000000000005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1856759146275998E-2"/>
                  <c:y val="-5.3268415772148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74664252991498E-2"/>
                  <c:y val="-1.598052473164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892569359706998E-3"/>
                  <c:y val="1.331710394303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понизили 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12.5</c:v>
                </c:pt>
                <c:pt idx="1">
                  <c:v>20.83</c:v>
                </c:pt>
                <c:pt idx="2">
                  <c:v>66.67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081664"/>
        <c:axId val="90964736"/>
      </c:barChart>
      <c:catAx>
        <c:axId val="84081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90964736"/>
        <c:crosses val="autoZero"/>
        <c:auto val="1"/>
        <c:lblAlgn val="ctr"/>
        <c:lblOffset val="100"/>
        <c:noMultiLvlLbl val="0"/>
      </c:catAx>
      <c:valAx>
        <c:axId val="90964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081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9C16F-769E-4D78-BBA3-15F9A01037FA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F5F5C-1BD0-4EA8-B35D-C19A7505E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03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553FA2-DEF8-4C87-980C-60E49CA70486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388F9-4049-423B-82E4-6A150ED2D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49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D96C25-621B-47F2-9787-56637E9982FE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BFC5E4-241B-4097-B6D2-CF31D0966D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package" Target="../embeddings/_________Microsoft_Word3.doc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98838" y="1772816"/>
            <a:ext cx="775404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 итогах проведения </a:t>
            </a:r>
          </a:p>
          <a:p>
            <a:pPr algn="ctr"/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оценочных процедур </a:t>
            </a:r>
            <a:endPara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общеобразовательных </a:t>
            </a:r>
          </a:p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организациях района </a:t>
            </a:r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</a:t>
            </a:r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2020 году</a:t>
            </a:r>
            <a:endParaRPr lang="ru-RU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288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92184716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Обществознание</a:t>
            </a:r>
          </a:p>
        </p:txBody>
      </p:sp>
    </p:spTree>
    <p:extLst>
      <p:ext uri="{BB962C8B-B14F-4D97-AF65-F5344CB8AC3E}">
        <p14:creationId xmlns:p14="http://schemas.microsoft.com/office/powerpoint/2010/main" val="402209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62907806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Немецкий язык</a:t>
            </a:r>
          </a:p>
        </p:txBody>
      </p:sp>
    </p:spTree>
    <p:extLst>
      <p:ext uri="{BB962C8B-B14F-4D97-AF65-F5344CB8AC3E}">
        <p14:creationId xmlns:p14="http://schemas.microsoft.com/office/powerpoint/2010/main" val="228674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2823501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История</a:t>
            </a:r>
          </a:p>
        </p:txBody>
      </p:sp>
    </p:spTree>
    <p:extLst>
      <p:ext uri="{BB962C8B-B14F-4D97-AF65-F5344CB8AC3E}">
        <p14:creationId xmlns:p14="http://schemas.microsoft.com/office/powerpoint/2010/main" val="151779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87957019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География</a:t>
            </a:r>
          </a:p>
        </p:txBody>
      </p:sp>
    </p:spTree>
    <p:extLst>
      <p:ext uri="{BB962C8B-B14F-4D97-AF65-F5344CB8AC3E}">
        <p14:creationId xmlns:p14="http://schemas.microsoft.com/office/powerpoint/2010/main" val="276720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54023088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Биология</a:t>
            </a:r>
          </a:p>
        </p:txBody>
      </p:sp>
    </p:spTree>
    <p:extLst>
      <p:ext uri="{BB962C8B-B14F-4D97-AF65-F5344CB8AC3E}">
        <p14:creationId xmlns:p14="http://schemas.microsoft.com/office/powerpoint/2010/main" val="14388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80647309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Английский язык</a:t>
            </a:r>
          </a:p>
        </p:txBody>
      </p:sp>
    </p:spTree>
    <p:extLst>
      <p:ext uri="{BB962C8B-B14F-4D97-AF65-F5344CB8AC3E}">
        <p14:creationId xmlns:p14="http://schemas.microsoft.com/office/powerpoint/2010/main" val="162047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28470794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Физика</a:t>
            </a:r>
          </a:p>
        </p:txBody>
      </p:sp>
    </p:spTree>
    <p:extLst>
      <p:ext uri="{BB962C8B-B14F-4D97-AF65-F5344CB8AC3E}">
        <p14:creationId xmlns:p14="http://schemas.microsoft.com/office/powerpoint/2010/main" val="378872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77122467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Химия</a:t>
            </a:r>
          </a:p>
        </p:txBody>
      </p:sp>
    </p:spTree>
    <p:extLst>
      <p:ext uri="{BB962C8B-B14F-4D97-AF65-F5344CB8AC3E}">
        <p14:creationId xmlns:p14="http://schemas.microsoft.com/office/powerpoint/2010/main" val="70990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80528" y="125278"/>
            <a:ext cx="946854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Выбор предметов </a:t>
            </a:r>
            <a:r>
              <a:rPr lang="ru-RU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ДР</a:t>
            </a:r>
            <a:r>
              <a:rPr lang="ru-RU" sz="4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– 10</a:t>
            </a:r>
            <a:endParaRPr lang="ru-RU" sz="4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44072574"/>
              </p:ext>
            </p:extLst>
          </p:nvPr>
        </p:nvGraphicFramePr>
        <p:xfrm>
          <a:off x="179512" y="1268760"/>
          <a:ext cx="8712968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142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476672"/>
            <a:ext cx="792088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rgbClr val="F14124">
                        <a:shade val="20000"/>
                        <a:satMod val="200000"/>
                      </a:srgbClr>
                    </a:gs>
                    <a:gs pos="78000">
                      <a:srgbClr val="F14124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14124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Средние баллы ДР – 10 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rgbClr val="F14124">
                        <a:shade val="20000"/>
                        <a:satMod val="200000"/>
                      </a:srgbClr>
                    </a:gs>
                    <a:gs pos="78000">
                      <a:srgbClr val="F14124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14124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2020 г.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51819185"/>
              </p:ext>
            </p:extLst>
          </p:nvPr>
        </p:nvGraphicFramePr>
        <p:xfrm>
          <a:off x="827584" y="1772816"/>
          <a:ext cx="712879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89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дминистратор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02" y="908720"/>
            <a:ext cx="7963253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3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нализ р</a:t>
            </a:r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езультатов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ДР-10 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2020 г.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08177120"/>
              </p:ext>
            </p:extLst>
          </p:nvPr>
        </p:nvGraphicFramePr>
        <p:xfrm>
          <a:off x="251520" y="1700808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296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80528" y="125278"/>
            <a:ext cx="946854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Выбор предметов ЕГЭ - 2020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67918281"/>
              </p:ext>
            </p:extLst>
          </p:nvPr>
        </p:nvGraphicFramePr>
        <p:xfrm>
          <a:off x="179512" y="1268760"/>
          <a:ext cx="8712968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739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Сравнительный анализ р</a:t>
            </a:r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езультатов ЕГЭ</a:t>
            </a:r>
          </a:p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2018-2020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23828622"/>
              </p:ext>
            </p:extLst>
          </p:nvPr>
        </p:nvGraphicFramePr>
        <p:xfrm>
          <a:off x="251520" y="1700808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863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071454"/>
              </p:ext>
            </p:extLst>
          </p:nvPr>
        </p:nvGraphicFramePr>
        <p:xfrm>
          <a:off x="323528" y="1916832"/>
          <a:ext cx="8643354" cy="1224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0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25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  </a:t>
                      </a:r>
                      <a:r>
                        <a:rPr lang="ru-RU" sz="2800" b="1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МАОУСШ п. Парфино </a:t>
                      </a:r>
                      <a:endParaRPr lang="ru-RU" sz="28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476672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обучающихся, получивших медаль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особые успехи в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учении»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школах района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году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3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5128" y="692696"/>
            <a:ext cx="50531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Анализ 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результатов ЕГЭ</a:t>
            </a:r>
          </a:p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медалистов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653676"/>
              </p:ext>
            </p:extLst>
          </p:nvPr>
        </p:nvGraphicFramePr>
        <p:xfrm>
          <a:off x="683568" y="1988840"/>
          <a:ext cx="8136904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125818"/>
                <a:gridCol w="1407618"/>
                <a:gridCol w="1259448"/>
                <a:gridCol w="1247676"/>
                <a:gridCol w="1152128"/>
                <a:gridCol w="144016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Русский</a:t>
                      </a:r>
                      <a:r>
                        <a:rPr lang="ru-RU" sz="1400" baseline="0" dirty="0" smtClean="0"/>
                        <a:t> язык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Математика профильная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Общество</a:t>
                      </a:r>
                    </a:p>
                    <a:p>
                      <a:r>
                        <a:rPr lang="ru-RU" sz="1400" dirty="0" smtClean="0"/>
                        <a:t>знание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Англ.яз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История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Информатика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89 баллов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78 баллов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95 баллов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80 баллов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76 баллов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81 балл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85 баллов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67 баллов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62 балла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692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1" y="116632"/>
            <a:ext cx="871296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Участие в ВПР</a:t>
            </a:r>
            <a:r>
              <a:rPr lang="ru-RU" sz="4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4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– </a:t>
            </a:r>
            <a:r>
              <a:rPr lang="ru-RU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осень </a:t>
            </a:r>
            <a:r>
              <a:rPr lang="ru-RU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2020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5536" y="1196752"/>
            <a:ext cx="338437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5 классы (по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4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.) 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Математика – 99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Русский язык – 102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Окружающий мир – 96 чел.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6 классы (по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5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.) 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Математика – 61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Русский язык – 46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История – 67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Биология – 65 чел. 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7 классы: (по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6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.) 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Математика – 56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Русский язык – 56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Обществознание – 54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История – 42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География – 48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Биология – 51 чел.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75856" y="1225689"/>
            <a:ext cx="33123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классы (по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7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.) 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Математика – 53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Русский язык – 51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Обществознание – 49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Немецкий язык – 17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История – 47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География – 52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Биология – 57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Английский язык – 69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Физика – 48 чел.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классы (по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8 </a:t>
            </a:r>
            <a:r>
              <a:rPr lang="ru-RU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.) 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Русский язык – 4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История – 16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География – 5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Биология – 19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Физика – 25 чел.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Химия – 25 чел.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44208" y="2276872"/>
            <a:ext cx="252028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 классы: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Немецкий язык– 6 чел.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География - 25 чел.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Английский язык – 24 чел.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Химия – 3 чел.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6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234534"/>
            <a:ext cx="792088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Доля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обучающихся школ района, 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 справившихся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 заданиями ВПР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371868"/>
              </p:ext>
            </p:extLst>
          </p:nvPr>
        </p:nvGraphicFramePr>
        <p:xfrm>
          <a:off x="368300" y="1340768"/>
          <a:ext cx="8775700" cy="598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Документ" r:id="rId3" imgW="9439777" imgH="6455249" progId="Word.Document.12">
                  <p:embed/>
                </p:oleObj>
              </mc:Choice>
              <mc:Fallback>
                <p:oleObj name="Документ" r:id="rId3" imgW="9439777" imgH="645524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8300" y="1340768"/>
                        <a:ext cx="8775700" cy="598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52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697504"/>
              </p:ext>
            </p:extLst>
          </p:nvPr>
        </p:nvGraphicFramePr>
        <p:xfrm>
          <a:off x="395536" y="1011907"/>
          <a:ext cx="8463986" cy="5846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Документ" r:id="rId3" imgW="9507762" imgH="6518550" progId="Word.Document.12">
                  <p:embed/>
                </p:oleObj>
              </mc:Choice>
              <mc:Fallback>
                <p:oleObj name="Документ" r:id="rId3" imgW="9507762" imgH="651855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1011907"/>
                        <a:ext cx="8463986" cy="58460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356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154951"/>
              </p:ext>
            </p:extLst>
          </p:nvPr>
        </p:nvGraphicFramePr>
        <p:xfrm>
          <a:off x="323528" y="908720"/>
          <a:ext cx="9289032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Документ" r:id="rId4" imgW="9439777" imgH="4930993" progId="Word.Document.12">
                  <p:embed/>
                </p:oleObj>
              </mc:Choice>
              <mc:Fallback>
                <p:oleObj name="Документ" r:id="rId4" imgW="9439777" imgH="493099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528" y="908720"/>
                        <a:ext cx="9289032" cy="5112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716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50901988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атематика</a:t>
            </a:r>
          </a:p>
        </p:txBody>
      </p:sp>
    </p:spTree>
    <p:extLst>
      <p:ext uri="{BB962C8B-B14F-4D97-AF65-F5344CB8AC3E}">
        <p14:creationId xmlns:p14="http://schemas.microsoft.com/office/powerpoint/2010/main" val="194823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68075198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Русский язык</a:t>
            </a:r>
          </a:p>
        </p:txBody>
      </p:sp>
    </p:spTree>
    <p:extLst>
      <p:ext uri="{BB962C8B-B14F-4D97-AF65-F5344CB8AC3E}">
        <p14:creationId xmlns:p14="http://schemas.microsoft.com/office/powerpoint/2010/main" val="369855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79208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Подтверждение отметок на ВПР - 2020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48272455"/>
              </p:ext>
            </p:extLst>
          </p:nvPr>
        </p:nvGraphicFramePr>
        <p:xfrm>
          <a:off x="287524" y="1726666"/>
          <a:ext cx="8568952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1178334"/>
            <a:ext cx="504218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кружающий мир</a:t>
            </a:r>
          </a:p>
        </p:txBody>
      </p:sp>
    </p:spTree>
    <p:extLst>
      <p:ext uri="{BB962C8B-B14F-4D97-AF65-F5344CB8AC3E}">
        <p14:creationId xmlns:p14="http://schemas.microsoft.com/office/powerpoint/2010/main" val="420847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1191</TotalTime>
  <Words>476</Words>
  <Application>Microsoft Office PowerPoint</Application>
  <PresentationFormat>Экран (4:3)</PresentationFormat>
  <Paragraphs>163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Воздушный поток</vt:lpstr>
      <vt:lpstr>Документ Microsoft Word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XTreme.ws</cp:lastModifiedBy>
  <cp:revision>72</cp:revision>
  <cp:lastPrinted>2020-12-16T09:06:41Z</cp:lastPrinted>
  <dcterms:created xsi:type="dcterms:W3CDTF">2020-09-13T19:53:06Z</dcterms:created>
  <dcterms:modified xsi:type="dcterms:W3CDTF">2021-07-01T12:43:04Z</dcterms:modified>
</cp:coreProperties>
</file>