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7" r:id="rId2"/>
    <p:sldId id="416" r:id="rId3"/>
    <p:sldId id="420" r:id="rId4"/>
    <p:sldId id="424" r:id="rId5"/>
    <p:sldId id="422" r:id="rId6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478" autoAdjust="0"/>
  </p:normalViewPr>
  <p:slideViewPr>
    <p:cSldViewPr>
      <p:cViewPr>
        <p:scale>
          <a:sx n="73" d="100"/>
          <a:sy n="73" d="100"/>
        </p:scale>
        <p:origin x="-720" y="23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3C9B64-C3C0-45ED-B442-8DC92A03FA09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3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106" y="566715"/>
            <a:ext cx="888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                             </a:t>
            </a:r>
            <a:r>
              <a:rPr lang="ru-RU" sz="1600" spc="46" dirty="0" smtClean="0">
                <a:solidFill>
                  <a:srgbClr val="F34840"/>
                </a:solidFill>
                <a:latin typeface="+mj-lt"/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spc="46" dirty="0" smtClean="0">
              <a:solidFill>
                <a:srgbClr val="F3484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6039" y="1495409"/>
            <a:ext cx="99397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 </a:t>
            </a:r>
            <a:endParaRPr lang="ru-RU" sz="4000" b="1" dirty="0"/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Муниципальный проект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«Моя </a:t>
            </a:r>
            <a:r>
              <a:rPr lang="ru-RU" sz="3200" b="1" dirty="0">
                <a:solidFill>
                  <a:srgbClr val="C00000"/>
                </a:solidFill>
              </a:rPr>
              <a:t>будущая </a:t>
            </a:r>
            <a:r>
              <a:rPr lang="ru-RU" sz="3200" b="1" dirty="0" smtClean="0">
                <a:solidFill>
                  <a:srgbClr val="C00000"/>
                </a:solidFill>
              </a:rPr>
              <a:t>профессия</a:t>
            </a:r>
            <a:r>
              <a:rPr lang="ru-RU" sz="3200" b="1" dirty="0" smtClean="0">
                <a:solidFill>
                  <a:srgbClr val="C00000"/>
                </a:solidFill>
              </a:rPr>
              <a:t>»,</a:t>
            </a:r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реализуемый </a:t>
            </a:r>
            <a:r>
              <a:rPr lang="ru-RU" sz="2400" b="1" dirty="0">
                <a:solidFill>
                  <a:srgbClr val="C00000"/>
                </a:solidFill>
              </a:rPr>
              <a:t>на территории Старорусского,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Парфинского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Волотовского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</a:rPr>
              <a:t>Холмского,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Поддорского</a:t>
            </a:r>
            <a:r>
              <a:rPr lang="ru-RU" sz="2400" b="1" dirty="0" smtClean="0">
                <a:solidFill>
                  <a:srgbClr val="C00000"/>
                </a:solidFill>
              </a:rPr>
              <a:t> районов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6238" y="5853127"/>
            <a:ext cx="8180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Руководитель проекта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Наталья 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иколаевна Матвеева, председатель Комитета образования, спорта и молодежной политики Администрации </a:t>
            </a:r>
            <a:r>
              <a:rPr lang="ru-RU" sz="1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Парфинского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муниципального района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4866" y="63815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                         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6040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039" y="995343"/>
            <a:ext cx="993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FF0000"/>
                </a:solidFill>
              </a:rPr>
              <a:t>«Моя будущая профессия»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703494" y="566715"/>
            <a:ext cx="742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039" y="2457716"/>
            <a:ext cx="4037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работы и получение профессионального образования  обучающимися  общеобразовательных организаций кластера «Старорусский»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1514" y="1910084"/>
            <a:ext cx="27730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35405"/>
              </p:ext>
            </p:extLst>
          </p:nvPr>
        </p:nvGraphicFramePr>
        <p:xfrm>
          <a:off x="4383136" y="1889760"/>
          <a:ext cx="6004124" cy="265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58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2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30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64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ПОКАЗАТЕЛИ ПРОЕКТА</a:t>
                      </a:r>
                      <a:endParaRPr lang="ru-RU" sz="13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803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обучающихся с ограниченными возможностями здоровья общеобразовательных организаций,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прошедших обучение по программам профессионального обучения «Швея» и «Столяр» от общего числа выпускников с ОВЗ,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0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15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22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выпускников общеобразовательных организаций, получивших свидетельство о профессии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 общего числа выпускников </a:t>
                      </a:r>
                      <a:endParaRPr lang="ru-RU" sz="13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0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15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60882" y="4995871"/>
            <a:ext cx="56188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</a:rPr>
              <a:t>роект  позволит </a:t>
            </a:r>
            <a:r>
              <a:rPr lang="ru-RU" sz="1600" b="1" dirty="0">
                <a:solidFill>
                  <a:srgbClr val="002060"/>
                </a:solidFill>
              </a:rPr>
              <a:t>объединить образовательные организации общего и профессионального образования,  </a:t>
            </a:r>
            <a:r>
              <a:rPr lang="ru-RU" sz="1600" b="1" dirty="0" smtClean="0">
                <a:solidFill>
                  <a:srgbClr val="002060"/>
                </a:solidFill>
              </a:rPr>
              <a:t>родителей, работодателей в реализацию </a:t>
            </a:r>
            <a:r>
              <a:rPr lang="ru-RU" sz="1600" b="1" dirty="0">
                <a:solidFill>
                  <a:srgbClr val="002060"/>
                </a:solidFill>
              </a:rPr>
              <a:t>системной, целенаправленной работы по профессиональному обучению выпускников общего образования и способствовать их успешной социализации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2" y="4573513"/>
            <a:ext cx="353622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8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4866" y="63815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                         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6040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039" y="995343"/>
            <a:ext cx="993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Мероприятия проекта «Моя </a:t>
            </a:r>
            <a:r>
              <a:rPr lang="ru-RU" sz="2800" b="1" dirty="0">
                <a:solidFill>
                  <a:srgbClr val="FF0000"/>
                </a:solidFill>
              </a:rPr>
              <a:t>будущая профессия»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703494" y="566715"/>
            <a:ext cx="742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1792" y="1924037"/>
            <a:ext cx="92155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Организация сетевого взаимодействия по профессиональному обучению на базе СПО школьников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3230" y="2709855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Договор  от 21.10.2019 года «О сетевом взаимодействии и  сотрудничестве  в области опережающей  профессиональной подготовки кадров»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ОГБПОУ «Новгородский строительный колледж»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18204" y="2781293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Договор  от 21.10.2019 года «О сетевом взаимодействии и сотрудничестве» 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 Старорусским политехническим колледжем (филиалом)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НовГУ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6106" y="3995739"/>
            <a:ext cx="9144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Организация встречи преподавателей колледжа с родителями и обучающимися школ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TN\Downloads\собрание в Поддорье (1).jpg"/>
          <p:cNvPicPr>
            <a:picLocks noChangeAspect="1" noChangeArrowheads="1"/>
          </p:cNvPicPr>
          <p:nvPr/>
        </p:nvPicPr>
        <p:blipFill>
          <a:blip r:embed="rId4"/>
          <a:srcRect t="4505"/>
          <a:stretch>
            <a:fillRect/>
          </a:stretch>
        </p:blipFill>
        <p:spPr bwMode="auto">
          <a:xfrm>
            <a:off x="4203692" y="4638681"/>
            <a:ext cx="2952384" cy="1585908"/>
          </a:xfrm>
          <a:prstGeom prst="rect">
            <a:avLst/>
          </a:prstGeom>
          <a:noFill/>
        </p:spPr>
      </p:pic>
      <p:pic>
        <p:nvPicPr>
          <p:cNvPr id="1027" name="Picture 3" descr="C:\Users\TTN\Downloads\род собрания в Холме.jpg"/>
          <p:cNvPicPr>
            <a:picLocks noChangeAspect="1" noChangeArrowheads="1"/>
          </p:cNvPicPr>
          <p:nvPr/>
        </p:nvPicPr>
        <p:blipFill>
          <a:blip r:embed="rId5" cstate="print"/>
          <a:srcRect t="14309" b="16533"/>
          <a:stretch>
            <a:fillRect/>
          </a:stretch>
        </p:blipFill>
        <p:spPr bwMode="auto">
          <a:xfrm>
            <a:off x="846106" y="4638681"/>
            <a:ext cx="2857520" cy="157163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132254" y="6424631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с.Поддорье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61278" y="6424631"/>
            <a:ext cx="2500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п.Парфино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6106" y="6424631"/>
            <a:ext cx="2714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г.Холм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C:\Users\TTN\Desktop\y_7vtGt7NoY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t="13563"/>
          <a:stretch>
            <a:fillRect/>
          </a:stretch>
        </p:blipFill>
        <p:spPr bwMode="auto">
          <a:xfrm>
            <a:off x="7561278" y="4638681"/>
            <a:ext cx="2571768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2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4866" y="63815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                         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6040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4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039" y="995343"/>
            <a:ext cx="993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Мероприятия проекта «Моя </a:t>
            </a:r>
            <a:r>
              <a:rPr lang="ru-RU" sz="2800" b="1" dirty="0">
                <a:solidFill>
                  <a:srgbClr val="FF0000"/>
                </a:solidFill>
              </a:rPr>
              <a:t>будущая профессия»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703494" y="566715"/>
            <a:ext cx="742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/>
          </a:p>
        </p:txBody>
      </p:sp>
      <p:pic>
        <p:nvPicPr>
          <p:cNvPr id="2050" name="Picture 2" descr="C:\Users\TTN\Downloads\фотографич обучающихся проекта Моя будуцщая профессия.jpg"/>
          <p:cNvPicPr>
            <a:picLocks noChangeAspect="1" noChangeArrowheads="1"/>
          </p:cNvPicPr>
          <p:nvPr/>
        </p:nvPicPr>
        <p:blipFill>
          <a:blip r:embed="rId3" cstate="print"/>
          <a:srcRect t="17349"/>
          <a:stretch>
            <a:fillRect/>
          </a:stretch>
        </p:blipFill>
        <p:spPr bwMode="auto">
          <a:xfrm>
            <a:off x="8347096" y="1709723"/>
            <a:ext cx="1785950" cy="212411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60354" y="1566847"/>
            <a:ext cx="9787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Заключение договоров на организацию профессионального обучения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школьников 8-9 </a:t>
            </a:r>
            <a:r>
              <a:rPr lang="ru-RU" sz="1600" b="1" dirty="0" err="1" smtClean="0">
                <a:solidFill>
                  <a:srgbClr val="FF0000"/>
                </a:solidFill>
              </a:rPr>
              <a:t>кл</a:t>
            </a:r>
            <a:r>
              <a:rPr lang="ru-RU" sz="1600" b="1" dirty="0" smtClean="0">
                <a:solidFill>
                  <a:srgbClr val="FF0000"/>
                </a:solidFill>
              </a:rPr>
              <a:t>. (10-11 </a:t>
            </a:r>
            <a:r>
              <a:rPr lang="ru-RU" sz="1600" b="1" dirty="0" err="1" smtClean="0">
                <a:solidFill>
                  <a:srgbClr val="FF0000"/>
                </a:solidFill>
              </a:rPr>
              <a:t>кл</a:t>
            </a:r>
            <a:r>
              <a:rPr lang="ru-RU" sz="1600" b="1" dirty="0" smtClean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1792" y="2138351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400" b="1" dirty="0" smtClean="0">
                <a:solidFill>
                  <a:srgbClr val="FF0000"/>
                </a:solidFill>
              </a:rPr>
              <a:t>информационно – технический профиль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заключены договоры на обучение по образовательной программе профессионального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обучения «16199» «Оператор электронно-вычислительных и вычислительных машин»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</a:rPr>
              <a:t> 18 обучающихся </a:t>
            </a:r>
            <a:r>
              <a:rPr lang="ru-RU" sz="1400" b="1" dirty="0" err="1" smtClean="0">
                <a:solidFill>
                  <a:srgbClr val="FF0000"/>
                </a:solidFill>
              </a:rPr>
              <a:t>Парфинского</a:t>
            </a:r>
            <a:r>
              <a:rPr lang="ru-RU" sz="1400" b="1" dirty="0" smtClean="0">
                <a:solidFill>
                  <a:srgbClr val="FF0000"/>
                </a:solidFill>
              </a:rPr>
              <a:t>, Холмского, </a:t>
            </a:r>
            <a:r>
              <a:rPr lang="ru-RU" sz="1400" b="1" dirty="0" err="1" smtClean="0">
                <a:solidFill>
                  <a:srgbClr val="FF0000"/>
                </a:solidFill>
              </a:rPr>
              <a:t>Поддорского</a:t>
            </a:r>
            <a:r>
              <a:rPr lang="ru-RU" sz="1400" b="1" dirty="0" smtClean="0">
                <a:solidFill>
                  <a:srgbClr val="FF0000"/>
                </a:solidFill>
              </a:rPr>
              <a:t> района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проходят </a:t>
            </a:r>
            <a:r>
              <a:rPr lang="ru-RU" sz="1400" b="1" dirty="0" smtClean="0">
                <a:solidFill>
                  <a:srgbClr val="FF0000"/>
                </a:solidFill>
              </a:rPr>
              <a:t>обучение по программе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0354" y="3567111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1 декабря 2020 года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базе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Старорусского политехнического колледжа(филиал)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НовГУ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запускаются программы: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юридический профиль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профессионального обучения Делопроизводитель,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</a:rPr>
              <a:t>педагогический профиль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работник по присмотру и уходу за детьми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</a:rPr>
              <a:t>Информационно-технический </a:t>
            </a:r>
            <a:r>
              <a:rPr lang="ru-RU" sz="1400" b="1" dirty="0" smtClean="0">
                <a:solidFill>
                  <a:srgbClr val="FF0000"/>
                </a:solidFill>
              </a:rPr>
              <a:t>профиль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оператор электронно-вычислительных и вычислительных машин»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0354" y="5495937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Разработка и апробация учебных программ для обучающихся с ограниченными возможностями здоровья  по профессиональной подготовке «Швея» и «Столяр»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0354" y="6281755"/>
            <a:ext cx="9715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февраля 2021 года на базе </a:t>
            </a:r>
            <a:r>
              <a:rPr lang="ru-RU" sz="1400" dirty="0" smtClean="0"/>
              <a:t>Областного автономного профессионального образовательного учреждения "Старорусский агротехнический </a:t>
            </a:r>
            <a:r>
              <a:rPr lang="ru-RU" sz="1400" dirty="0" smtClean="0"/>
              <a:t>колледж» будет </a:t>
            </a:r>
            <a:r>
              <a:rPr lang="ru-RU" sz="1400" dirty="0" smtClean="0"/>
              <a:t>реализовываться программа «Швея»,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базе ОГБПОУ «Новгородский строительный колледж» - «Столяр»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89906" y="3852863"/>
            <a:ext cx="2500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Обучение по программе «Оператор электронно-вычислительных и вычислительных машин»</a:t>
            </a:r>
          </a:p>
        </p:txBody>
      </p:sp>
      <p:pic>
        <p:nvPicPr>
          <p:cNvPr id="17" name="Picture 2" descr="C:\Users\TTN\Desktop\9edGDj3roZ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658" y="4495805"/>
            <a:ext cx="1857388" cy="130969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061344" y="5781689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Свидетельство о профессии рабочего, должности служащего</a:t>
            </a:r>
          </a:p>
        </p:txBody>
      </p:sp>
    </p:spTree>
    <p:extLst>
      <p:ext uri="{BB962C8B-B14F-4D97-AF65-F5344CB8AC3E}">
        <p14:creationId xmlns:p14="http://schemas.microsoft.com/office/powerpoint/2010/main" val="42292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38388" y="3205361"/>
            <a:ext cx="5394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7508" y="131003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</a:t>
            </a:r>
            <a:r>
              <a:rPr lang="ru-RU" sz="5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323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12366</TotalTime>
  <Words>391</Words>
  <Application>Microsoft Office PowerPoint</Application>
  <PresentationFormat>Произвольный</PresentationFormat>
  <Paragraphs>66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XTreme.ws</cp:lastModifiedBy>
  <cp:revision>1169</cp:revision>
  <cp:lastPrinted>2020-12-23T05:46:21Z</cp:lastPrinted>
  <dcterms:created xsi:type="dcterms:W3CDTF">2017-03-10T15:25:40Z</dcterms:created>
  <dcterms:modified xsi:type="dcterms:W3CDTF">2020-12-23T05:46:23Z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