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411" r:id="rId2"/>
    <p:sldId id="447" r:id="rId3"/>
    <p:sldId id="433" r:id="rId4"/>
    <p:sldId id="436" r:id="rId5"/>
    <p:sldId id="445" r:id="rId6"/>
    <p:sldId id="459" r:id="rId7"/>
    <p:sldId id="450" r:id="rId8"/>
    <p:sldId id="449" r:id="rId9"/>
    <p:sldId id="458" r:id="rId10"/>
    <p:sldId id="440" r:id="rId11"/>
    <p:sldId id="455" r:id="rId12"/>
    <p:sldId id="454" r:id="rId13"/>
    <p:sldId id="429" r:id="rId14"/>
    <p:sldId id="438" r:id="rId15"/>
    <p:sldId id="457" r:id="rId16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478" autoAdjust="0"/>
  </p:normalViewPr>
  <p:slideViewPr>
    <p:cSldViewPr>
      <p:cViewPr>
        <p:scale>
          <a:sx n="69" d="100"/>
          <a:sy n="69" d="100"/>
        </p:scale>
        <p:origin x="-1266" y="-300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TN\Desktop\&#1051;&#1080;&#1089;&#1090;%20Microsoft%20Office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9405954011183383"/>
          <c:y val="6.2893081761006539E-2"/>
          <c:w val="0.70594045988816745"/>
          <c:h val="0.832868134997276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0.39200000000000085</c:v>
                </c:pt>
                <c:pt idx="1">
                  <c:v>0.41800000000000032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602048"/>
        <c:axId val="65836160"/>
      </c:barChart>
      <c:catAx>
        <c:axId val="63602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5836160"/>
        <c:crosses val="autoZero"/>
        <c:auto val="1"/>
        <c:lblAlgn val="ctr"/>
        <c:lblOffset val="100"/>
        <c:noMultiLvlLbl val="0"/>
      </c:catAx>
      <c:valAx>
        <c:axId val="6583616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63602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&lt;заголовок&gt;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&lt;дата/время&gt;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&lt;нижний колонтитул&gt;</a:t>
            </a:r>
          </a:p>
        </p:txBody>
      </p:sp>
      <p:sp>
        <p:nvSpPr>
          <p:cNvPr id="4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83C9B64-C3C0-45ED-B442-8DC92A03FA09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7633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Логотип</a:t>
            </a:r>
            <a:r>
              <a:rPr lang="ru-RU" baseline="0" dirty="0" smtClean="0"/>
              <a:t> проекта  и одна фото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3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998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М.б. тоже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5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69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М.б. тоже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6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3691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М.б. тоже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9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1472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10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79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М.б. тоже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11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2273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М.б. тоже картинку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12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147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14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8325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83C9B64-C3C0-45ED-B442-8DC92A03FA09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15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832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Рисунок 33"/>
          <p:cNvPicPr/>
          <p:nvPr/>
        </p:nvPicPr>
        <p:blipFill>
          <a:blip r:embed="rId2"/>
          <a:stretch/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  <p:pic>
        <p:nvPicPr>
          <p:cNvPr id="35" name="Рисунок 34"/>
          <p:cNvPicPr/>
          <p:nvPr/>
        </p:nvPicPr>
        <p:blipFill>
          <a:blip r:embed="rId2"/>
          <a:stretch/>
        </p:blipFill>
        <p:spPr>
          <a:xfrm>
            <a:off x="2597760" y="1769040"/>
            <a:ext cx="5496840" cy="4385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34600" y="301680"/>
            <a:ext cx="9623520" cy="58536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3460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43858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465880" y="406044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465880" y="1769400"/>
            <a:ext cx="469620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34600" y="4060440"/>
            <a:ext cx="9623520" cy="209196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34600" y="301680"/>
            <a:ext cx="9623520" cy="1262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текста заголовка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34600" y="1769400"/>
            <a:ext cx="9623520" cy="43858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chart" Target="../charts/chart1.xml"/><Relationship Id="rId4" Type="http://schemas.openxmlformats.org/officeDocument/2006/relationships/image" Target="../media/image58.jpeg"/><Relationship Id="rId9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82682" y="2341265"/>
            <a:ext cx="8628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Система организации воспитания как неотъемлемая часть системы управления качеством образования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64692" y="4986977"/>
            <a:ext cx="4320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libri" pitchFamily="34" charset="0"/>
                <a:cs typeface="Calibri" pitchFamily="34" charset="0"/>
              </a:rPr>
              <a:t>Матвеева Наталья Николаевна, председатель Комитета образования, спорта и молодежной политики Администрации Парфинского 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14674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478" y="1066781"/>
            <a:ext cx="522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Добровольческое движение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4603" y="2807630"/>
            <a:ext cx="37039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ea typeface="Calibri"/>
            </a:endParaRPr>
          </a:p>
          <a:p>
            <a:pPr algn="ctr"/>
            <a:endParaRPr lang="ru-RU" sz="20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346832" y="3781425"/>
            <a:ext cx="350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Акция взаимопомощи «Мы вместе»</a:t>
            </a:r>
          </a:p>
        </p:txBody>
      </p:sp>
      <p:pic>
        <p:nvPicPr>
          <p:cNvPr id="27" name="Рисунок 26" descr="C:\Users\TTN\Desktop\Ильина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1212" y="1852599"/>
            <a:ext cx="2480387" cy="17859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03296" y="3781425"/>
            <a:ext cx="44422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Акция «Пусть </a:t>
            </a:r>
            <a:r>
              <a:rPr lang="ru-RU" sz="1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праздник будет добрым</a:t>
            </a:r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» 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r="2732" b="1521"/>
          <a:stretch/>
        </p:blipFill>
        <p:spPr>
          <a:xfrm>
            <a:off x="703230" y="1852599"/>
            <a:ext cx="2432960" cy="17859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2"/>
          <a:stretch/>
        </p:blipFill>
        <p:spPr>
          <a:xfrm>
            <a:off x="3989378" y="1852599"/>
            <a:ext cx="2428892" cy="17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12" y="4352929"/>
            <a:ext cx="2428892" cy="27146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r="821"/>
          <a:stretch>
            <a:fillRect/>
          </a:stretch>
        </p:blipFill>
        <p:spPr>
          <a:xfrm>
            <a:off x="774668" y="4352929"/>
            <a:ext cx="2357454" cy="27146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03230" y="6996135"/>
            <a:ext cx="22860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Волонтеры победы 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C:\Users\TTN\Desktop\на работу\anwElpAuA5k.jpg"/>
          <p:cNvPicPr>
            <a:picLocks noChangeAspect="1" noChangeArrowheads="1"/>
          </p:cNvPicPr>
          <p:nvPr/>
        </p:nvPicPr>
        <p:blipFill>
          <a:blip r:embed="rId9" cstate="print"/>
          <a:srcRect t="11098" r="5208" b="7944"/>
          <a:stretch>
            <a:fillRect/>
          </a:stretch>
        </p:blipFill>
        <p:spPr bwMode="auto">
          <a:xfrm>
            <a:off x="3989378" y="4424367"/>
            <a:ext cx="2428892" cy="2357454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3560750" y="6924697"/>
            <a:ext cx="3214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Всероссийская акция «Красная гвоздика» 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28" name="Picture 2" descr="C:\Users\TTN\Desktop\на работу\t3UXkCdxMGw.jpg"/>
          <p:cNvPicPr>
            <a:picLocks noChangeAspect="1" noChangeArrowheads="1"/>
          </p:cNvPicPr>
          <p:nvPr/>
        </p:nvPicPr>
        <p:blipFill>
          <a:blip r:embed="rId10"/>
          <a:srcRect t="39063" r="30147" b="28385"/>
          <a:stretch>
            <a:fillRect/>
          </a:stretch>
        </p:blipFill>
        <p:spPr bwMode="auto">
          <a:xfrm>
            <a:off x="3989378" y="4352929"/>
            <a:ext cx="1357322" cy="714380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346040" y="55704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smtClean="0">
                <a:solidFill>
                  <a:prstClr val="white">
                    <a:lumMod val="50000"/>
                  </a:prstClr>
                </a:solidFill>
              </a:rPr>
              <a:t>1</a:t>
            </a:r>
            <a:r>
              <a:rPr lang="en-US" sz="5000" dirty="0" smtClean="0">
                <a:solidFill>
                  <a:srgbClr val="FF0000"/>
                </a:solidFill>
              </a:rPr>
              <a:t>0</a:t>
            </a:r>
            <a:endParaRPr lang="ru-RU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478" y="1209657"/>
            <a:ext cx="5251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Патриотическое воспитание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74932" y="3924301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</a:rPr>
              <a:t>Патриотический проект</a:t>
            </a:r>
          </a:p>
          <a:p>
            <a:pPr algn="ctr"/>
            <a:r>
              <a:rPr lang="ru-RU" sz="1200" b="1" dirty="0" smtClean="0">
                <a:latin typeface="Calibri" panose="020F0502020204030204" pitchFamily="34" charset="0"/>
              </a:rPr>
              <a:t> «Дорогами военной истории»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1792" y="6281755"/>
            <a:ext cx="19288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Международная акция «Сад памяти»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344" y="4210053"/>
            <a:ext cx="2143140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7" b="6102"/>
          <a:stretch>
            <a:fillRect/>
          </a:stretch>
        </p:blipFill>
        <p:spPr>
          <a:xfrm flipH="1">
            <a:off x="2989246" y="5281623"/>
            <a:ext cx="2093208" cy="1631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r="-961"/>
          <a:stretch>
            <a:fillRect/>
          </a:stretch>
        </p:blipFill>
        <p:spPr>
          <a:xfrm>
            <a:off x="5632452" y="1924037"/>
            <a:ext cx="3143272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17" y="4210053"/>
            <a:ext cx="2071702" cy="186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F: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03362" y="1924037"/>
            <a:ext cx="3071834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F:\DSCF3218[1].JPG"/>
          <p:cNvPicPr/>
          <p:nvPr/>
        </p:nvPicPr>
        <p:blipFill>
          <a:blip r:embed="rId9" cstate="print"/>
          <a:srcRect l="9106" t="5614" r="14045" b="27719"/>
          <a:stretch>
            <a:fillRect/>
          </a:stretch>
        </p:blipFill>
        <p:spPr bwMode="auto">
          <a:xfrm>
            <a:off x="5632452" y="5281623"/>
            <a:ext cx="2071702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8132782" y="6138879"/>
            <a:ext cx="19288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Юнармейцы  </a:t>
            </a:r>
          </a:p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МАОУСШ п.Парфино и </a:t>
            </a:r>
          </a:p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МАОУОШ </a:t>
            </a:r>
            <a:r>
              <a:rPr lang="ru-RU" sz="1200" b="1" dirty="0" err="1" smtClean="0">
                <a:latin typeface="Calibri" pitchFamily="34" charset="0"/>
                <a:cs typeface="Calibri" pitchFamily="34" charset="0"/>
              </a:rPr>
              <a:t>д.Федорково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478" y="1209657"/>
            <a:ext cx="7024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Приобщение к культурному наследию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6040" y="4638681"/>
            <a:ext cx="471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</a:rPr>
              <a:t>Мастер-классы в </a:t>
            </a:r>
            <a:r>
              <a:rPr lang="ru-RU" sz="1200" b="1" dirty="0" err="1" smtClean="0">
                <a:latin typeface="Calibri" panose="020F0502020204030204" pitchFamily="34" charset="0"/>
              </a:rPr>
              <a:t>Полавском</a:t>
            </a:r>
            <a:r>
              <a:rPr lang="ru-RU" sz="1200" b="1" dirty="0" smtClean="0">
                <a:latin typeface="Calibri" panose="020F0502020204030204" pitchFamily="34" charset="0"/>
              </a:rPr>
              <a:t> Доме ремесел и фольклора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75262" y="4638681"/>
            <a:ext cx="4929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Мероприятия по приобщению дошкольников к культурному наследию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88916" y="1852599"/>
            <a:ext cx="4414879" cy="30777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Проект «Культура школьникам»</a:t>
            </a:r>
          </a:p>
        </p:txBody>
      </p:sp>
      <p:pic>
        <p:nvPicPr>
          <p:cNvPr id="2051" name="Picture 3" descr="C:\Users\TTN\Desktop\на работу\7Sf7iH_H0RU.jpg"/>
          <p:cNvPicPr>
            <a:picLocks noChangeAspect="1" noChangeArrowheads="1"/>
          </p:cNvPicPr>
          <p:nvPr/>
        </p:nvPicPr>
        <p:blipFill>
          <a:blip r:embed="rId4" cstate="print"/>
          <a:srcRect l="5555" t="25729" r="3553" b="25052"/>
          <a:stretch>
            <a:fillRect/>
          </a:stretch>
        </p:blipFill>
        <p:spPr bwMode="auto">
          <a:xfrm>
            <a:off x="566812" y="2495540"/>
            <a:ext cx="2181089" cy="2000265"/>
          </a:xfrm>
          <a:prstGeom prst="rect">
            <a:avLst/>
          </a:prstGeom>
          <a:noFill/>
        </p:spPr>
      </p:pic>
      <p:pic>
        <p:nvPicPr>
          <p:cNvPr id="2052" name="Picture 4" descr="C:\Users\TTN\Desktop\на работу\D_g1cNr00zE.jpg"/>
          <p:cNvPicPr>
            <a:picLocks noChangeAspect="1" noChangeArrowheads="1"/>
          </p:cNvPicPr>
          <p:nvPr/>
        </p:nvPicPr>
        <p:blipFill>
          <a:blip r:embed="rId5" cstate="print"/>
          <a:srcRect r="690" b="13103"/>
          <a:stretch>
            <a:fillRect/>
          </a:stretch>
        </p:blipFill>
        <p:spPr bwMode="auto">
          <a:xfrm>
            <a:off x="2989246" y="2495541"/>
            <a:ext cx="2000264" cy="2000264"/>
          </a:xfrm>
          <a:prstGeom prst="rect">
            <a:avLst/>
          </a:prstGeom>
          <a:noFill/>
        </p:spPr>
      </p:pic>
      <p:pic>
        <p:nvPicPr>
          <p:cNvPr id="2053" name="Picture 5" descr="C:\Users\TTN\Desktop\на работу\MJIK8Dx2RB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5262" y="2495541"/>
            <a:ext cx="2214578" cy="2017582"/>
          </a:xfrm>
          <a:prstGeom prst="rect">
            <a:avLst/>
          </a:prstGeom>
          <a:noFill/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988982" y="5353061"/>
            <a:ext cx="8929750" cy="141577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С 1 сентября 2021 года стартует программа «Пушкинская карта».  Программа позволит подросткам и молодым людям в возрасте 14–22 лет приобретать билеты в театры, музеи, галереи, филармонии за государственный счёт.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endParaRPr 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6146" name="Picture 2" descr="https://sun9-22.userapi.com/impg/Dn8nujgNu_JuFi0-ErDDFYeCPnUT_pAgsavkyA/VWeAcS7JHP4.jpg?size=1280x960&amp;quality=96&amp;sign=4a08b8a5015e020a060780aaafa62b4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04154" y="2495541"/>
            <a:ext cx="2503553" cy="200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7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                              </a:t>
            </a:r>
            <a:endParaRPr lang="ru-RU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5000" dirty="0">
                <a:solidFill>
                  <a:srgbClr val="FF0000"/>
                </a:solidFill>
                <a:latin typeface="+mj-lt"/>
              </a:rPr>
              <a:t>3</a:t>
            </a:r>
            <a:endParaRPr lang="ru-RU" sz="5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602" y="1209657"/>
            <a:ext cx="95012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F0000"/>
                </a:solidFill>
                <a:ea typeface="+mj-ea"/>
                <a:cs typeface="+mj-cs"/>
              </a:rPr>
              <a:t>Развитие физической культуры и спорта </a:t>
            </a:r>
            <a:r>
              <a:rPr lang="ru-RU" sz="2800" kern="0" dirty="0">
                <a:solidFill>
                  <a:srgbClr val="CC0000"/>
                </a:solidFill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2800" kern="0" dirty="0">
                <a:solidFill>
                  <a:srgbClr val="CC0000"/>
                </a:solidFill>
                <a:latin typeface="Georgia" pitchFamily="18" charset="0"/>
                <a:ea typeface="+mj-ea"/>
                <a:cs typeface="+mj-cs"/>
              </a:rPr>
            </a:b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489840" y="2566979"/>
            <a:ext cx="2928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libri" pitchFamily="34" charset="0"/>
                <a:cs typeface="Calibri" pitchFamily="34" charset="0"/>
              </a:rPr>
              <a:t>Доля систематически занимающихся физической культурой и спортом</a:t>
            </a:r>
            <a:endParaRPr lang="ru-RU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60420" y="4281491"/>
            <a:ext cx="478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Универсальная спортивная площадка  д. </a:t>
            </a:r>
            <a:r>
              <a:rPr lang="ru-RU" sz="1400" b="1" dirty="0" err="1" smtClean="0">
                <a:latin typeface="Calibri" pitchFamily="34" charset="0"/>
                <a:cs typeface="Calibri" pitchFamily="34" charset="0"/>
              </a:rPr>
              <a:t>Сергеево</a:t>
            </a:r>
            <a:endParaRPr lang="ru-RU" sz="1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Рисунок 20" descr="https://sun9-2.userapi.com/impg/RGCj1HuX9UPEPVc1npQtKzDDbFKLfKgTPGZ8MQ/D-czJMWj_QM.jpg?size=1600x1600&amp;quality=96&amp;proxy=1&amp;sign=d1ffaad7b327f8ec3cb03b6d42e93fde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040" y="4924433"/>
            <a:ext cx="192882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https://sun9-50.userapi.com/impf/vbWS0eUdHe6AyRFe53uHcoKFpuRxcuOo3qW7xg/gfcF08UidBM.jpg?size=1600x1200&amp;quality=96&amp;proxy=1&amp;sign=0a0f244564ace8c74a8dccb4ce4c7b63&amp;type=album"/>
          <p:cNvPicPr/>
          <p:nvPr/>
        </p:nvPicPr>
        <p:blipFill>
          <a:blip r:embed="rId4" cstate="print"/>
          <a:srcRect r="8854" b="13194"/>
          <a:stretch>
            <a:fillRect/>
          </a:stretch>
        </p:blipFill>
        <p:spPr bwMode="auto">
          <a:xfrm>
            <a:off x="2703494" y="4924433"/>
            <a:ext cx="214314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Прямоугольник 25"/>
          <p:cNvSpPr/>
          <p:nvPr/>
        </p:nvSpPr>
        <p:spPr>
          <a:xfrm>
            <a:off x="0" y="6853259"/>
            <a:ext cx="2803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Сдача норм ФСК ГТО</a:t>
            </a:r>
          </a:p>
        </p:txBody>
      </p:sp>
      <p:graphicFrame>
        <p:nvGraphicFramePr>
          <p:cNvPr id="27" name="Диаграмма 26"/>
          <p:cNvGraphicFramePr/>
          <p:nvPr/>
        </p:nvGraphicFramePr>
        <p:xfrm>
          <a:off x="7918468" y="3567111"/>
          <a:ext cx="2232656" cy="2571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/>
          <a:stretch>
            <a:fillRect/>
          </a:stretch>
        </p:blipFill>
        <p:spPr>
          <a:xfrm>
            <a:off x="4775196" y="2066913"/>
            <a:ext cx="2069606" cy="2073323"/>
          </a:xfrm>
          <a:prstGeom prst="rect">
            <a:avLst/>
          </a:prstGeom>
        </p:spPr>
      </p:pic>
      <p:pic>
        <p:nvPicPr>
          <p:cNvPr id="1026" name="Picture 2" descr="C:\Users\TTN\Desktop\27bc61d5-63dc-4da7-ba9d-00d2a0cc12c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46304" y="2066913"/>
            <a:ext cx="1928826" cy="2071702"/>
          </a:xfrm>
          <a:prstGeom prst="rect">
            <a:avLst/>
          </a:prstGeom>
          <a:noFill/>
        </p:spPr>
      </p:pic>
      <p:pic>
        <p:nvPicPr>
          <p:cNvPr id="20481" name="Picture 1" descr="C:\Users\TTN\Desktop\на работу\0t0njeuv1520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6040" y="2495541"/>
            <a:ext cx="1724001" cy="1149159"/>
          </a:xfrm>
          <a:prstGeom prst="rect">
            <a:avLst/>
          </a:prstGeom>
          <a:noFill/>
        </p:spPr>
      </p:pic>
      <p:sp>
        <p:nvSpPr>
          <p:cNvPr id="28" name="Прямоугольник 27"/>
          <p:cNvSpPr/>
          <p:nvPr/>
        </p:nvSpPr>
        <p:spPr>
          <a:xfrm>
            <a:off x="2560618" y="6853259"/>
            <a:ext cx="2571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Занятия в Центре здоровья</a:t>
            </a:r>
          </a:p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«Атлет»</a:t>
            </a:r>
          </a:p>
        </p:txBody>
      </p:sp>
      <p:pic>
        <p:nvPicPr>
          <p:cNvPr id="20482" name="Picture 2" descr="C:\Users\TTN\Desktop\на работу\Pjh2XST-h5E.jpg"/>
          <p:cNvPicPr>
            <a:picLocks noChangeAspect="1" noChangeArrowheads="1"/>
          </p:cNvPicPr>
          <p:nvPr/>
        </p:nvPicPr>
        <p:blipFill>
          <a:blip r:embed="rId9"/>
          <a:srcRect t="18892" r="3778"/>
          <a:stretch>
            <a:fillRect/>
          </a:stretch>
        </p:blipFill>
        <p:spPr bwMode="auto">
          <a:xfrm>
            <a:off x="5203824" y="4924433"/>
            <a:ext cx="2214578" cy="1785951"/>
          </a:xfrm>
          <a:prstGeom prst="rect">
            <a:avLst/>
          </a:prstGeom>
          <a:noFill/>
        </p:spPr>
      </p:pic>
      <p:sp>
        <p:nvSpPr>
          <p:cNvPr id="29" name="Прямоугольник 28"/>
          <p:cNvSpPr/>
          <p:nvPr/>
        </p:nvSpPr>
        <p:spPr>
          <a:xfrm>
            <a:off x="5132386" y="6853259"/>
            <a:ext cx="2500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Спортивный клуб</a:t>
            </a:r>
          </a:p>
        </p:txBody>
      </p:sp>
    </p:spTree>
    <p:extLst>
      <p:ext uri="{BB962C8B-B14F-4D97-AF65-F5344CB8AC3E}">
        <p14:creationId xmlns:p14="http://schemas.microsoft.com/office/powerpoint/2010/main" val="35587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prstClr val="white">
                    <a:lumMod val="50000"/>
                  </a:prstClr>
                </a:solidFill>
              </a:rPr>
              <a:t>1</a:t>
            </a:r>
            <a:r>
              <a:rPr lang="ru-RU" sz="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478" y="1066781"/>
            <a:ext cx="4245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Классное руководство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4603" y="2807630"/>
            <a:ext cx="37039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ea typeface="Calibri"/>
            </a:endParaRPr>
          </a:p>
          <a:p>
            <a:pPr algn="ctr"/>
            <a:endParaRPr lang="ru-RU" sz="2000" b="1" dirty="0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4644025" y="2041203"/>
            <a:ext cx="5635730" cy="424731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«Воспитывать … самая трудная вещь. Думаешь: ну, все теперь кончилось! Не тут-то было: все только начинается!»</a:t>
            </a:r>
          </a:p>
          <a:p>
            <a:pPr algn="r" eaLnBrk="0" fontAlgn="base" hangingPunct="0">
              <a:spcAft>
                <a:spcPct val="0"/>
              </a:spcAft>
            </a:pP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fontAlgn="base" hangingPunct="0">
              <a:spcAft>
                <a:spcPct val="0"/>
              </a:spcAft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М.Ю. Лермонтов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Aft>
                <a:spcPct val="0"/>
              </a:spcAft>
            </a:pP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031" name="Picture 7" descr="https://im0-tub-ru.yandex.net/i?id=e74c4442fbd1654deabf4ba99bb9dbf3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1" y="2193764"/>
            <a:ext cx="4035931" cy="403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smtClean="0">
                <a:solidFill>
                  <a:prstClr val="white">
                    <a:lumMod val="50000"/>
                  </a:prstClr>
                </a:solidFill>
              </a:rPr>
              <a:t>1</a:t>
            </a:r>
            <a:r>
              <a:rPr lang="ru-RU" sz="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0618" y="2924169"/>
            <a:ext cx="5881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2852731"/>
            <a:ext cx="370394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ea typeface="Calibri"/>
            </a:endParaRPr>
          </a:p>
          <a:p>
            <a:pPr algn="ctr"/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300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602" y="1189137"/>
            <a:ext cx="1018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Национальный проект «Образование»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27294" y="4953539"/>
            <a:ext cx="31712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Calibri" pitchFamily="34" charset="0"/>
                <a:cs typeface="Calibri" pitchFamily="34" charset="0"/>
              </a:rPr>
              <a:t>«Точка роста» </a:t>
            </a:r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МАОУОШ </a:t>
            </a:r>
            <a:r>
              <a:rPr lang="ru-RU" sz="1400" b="1" dirty="0" err="1" smtClean="0">
                <a:latin typeface="Calibri" pitchFamily="34" charset="0"/>
                <a:cs typeface="Calibri" pitchFamily="34" charset="0"/>
              </a:rPr>
              <a:t>д.Федорково</a:t>
            </a:r>
            <a:endParaRPr lang="ru-RU" sz="14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351001" y="2094095"/>
            <a:ext cx="9807241" cy="125572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b="1" kern="0" dirty="0">
                <a:solidFill>
                  <a:schemeClr val="bg1"/>
                </a:solidFill>
                <a:latin typeface="+mj-lt"/>
              </a:rPr>
              <a:t>Н</a:t>
            </a: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а базе МАОУОШ </a:t>
            </a:r>
            <a:r>
              <a:rPr lang="ru-RU" b="1" kern="0" dirty="0" err="1" smtClean="0">
                <a:solidFill>
                  <a:schemeClr val="bg1"/>
                </a:solidFill>
                <a:latin typeface="+mj-lt"/>
              </a:rPr>
              <a:t>д.Федорково</a:t>
            </a: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 и МАОУСШ </a:t>
            </a:r>
            <a:r>
              <a:rPr lang="ru-RU" b="1" kern="0" dirty="0" err="1" smtClean="0">
                <a:solidFill>
                  <a:schemeClr val="bg1"/>
                </a:solidFill>
                <a:latin typeface="+mj-lt"/>
              </a:rPr>
              <a:t>п.Пола</a:t>
            </a: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 открыты Центры образования цифрового и гуманитарного профилей «Точка роста», на базе МАОУСШ </a:t>
            </a:r>
            <a:r>
              <a:rPr lang="ru-RU" b="1" kern="0" dirty="0" err="1" smtClean="0">
                <a:solidFill>
                  <a:schemeClr val="bg1"/>
                </a:solidFill>
                <a:latin typeface="+mj-lt"/>
              </a:rPr>
              <a:t>п.Парфино</a:t>
            </a: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 и </a:t>
            </a:r>
            <a:r>
              <a:rPr lang="ru-RU" b="1" kern="0" dirty="0" smtClean="0">
                <a:solidFill>
                  <a:schemeClr val="bg1"/>
                </a:solidFill>
              </a:rPr>
              <a:t>МАОУОШ </a:t>
            </a:r>
            <a:r>
              <a:rPr lang="ru-RU" b="1" kern="0" dirty="0" err="1">
                <a:solidFill>
                  <a:schemeClr val="bg1"/>
                </a:solidFill>
              </a:rPr>
              <a:t>д.Федорково</a:t>
            </a:r>
            <a:r>
              <a:rPr lang="ru-RU" b="1" kern="0" dirty="0">
                <a:solidFill>
                  <a:schemeClr val="bg1"/>
                </a:solidFill>
              </a:rPr>
              <a:t> </a:t>
            </a: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– Цифровая образовательная среда.</a:t>
            </a:r>
          </a:p>
          <a:p>
            <a:pPr marL="342900" lvl="0" indent="-34290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b="1" kern="0" dirty="0" smtClean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084934" y="7126832"/>
            <a:ext cx="2664296" cy="305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itchFamily="34" charset="0"/>
                <a:cs typeface="Calibri" pitchFamily="34" charset="0"/>
              </a:rPr>
              <a:t> «Точка роста» МАОУСШ </a:t>
            </a:r>
            <a:r>
              <a:rPr lang="ru-RU" sz="1400" b="1" dirty="0" err="1" smtClean="0">
                <a:latin typeface="Calibri" pitchFamily="34" charset="0"/>
                <a:cs typeface="Calibri" pitchFamily="34" charset="0"/>
              </a:rPr>
              <a:t>п.Пола</a:t>
            </a:r>
            <a:endParaRPr lang="ru-RU" sz="14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 descr="C:\Users\TTN\Desktop\фото к докладу\Точка Роста Федорко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738" y="3403032"/>
            <a:ext cx="2301546" cy="1560697"/>
          </a:xfrm>
          <a:prstGeom prst="rect">
            <a:avLst/>
          </a:prstGeom>
          <a:noFill/>
        </p:spPr>
      </p:pic>
      <p:pic>
        <p:nvPicPr>
          <p:cNvPr id="1027" name="Picture 3" descr="C:\Users\TTN\Desktop\фото к докладу\ТР Федорково.jpg"/>
          <p:cNvPicPr>
            <a:picLocks noChangeAspect="1" noChangeArrowheads="1"/>
          </p:cNvPicPr>
          <p:nvPr/>
        </p:nvPicPr>
        <p:blipFill rotWithShape="1">
          <a:blip r:embed="rId4" cstate="print"/>
          <a:srcRect l="3418" t="12499" r="23896" b="13050"/>
          <a:stretch/>
        </p:blipFill>
        <p:spPr bwMode="auto">
          <a:xfrm>
            <a:off x="3027783" y="3382387"/>
            <a:ext cx="2226838" cy="1581342"/>
          </a:xfrm>
          <a:prstGeom prst="rect">
            <a:avLst/>
          </a:prstGeom>
          <a:noFill/>
        </p:spPr>
      </p:pic>
      <p:pic>
        <p:nvPicPr>
          <p:cNvPr id="18" name="Picture 3" descr="C:\Users\TTN\Desktop\фото к докладу\ЦОС Парфин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27599" y="3404053"/>
            <a:ext cx="1971265" cy="1559675"/>
          </a:xfrm>
          <a:prstGeom prst="rect">
            <a:avLst/>
          </a:prstGeom>
          <a:noFill/>
        </p:spPr>
      </p:pic>
      <p:pic>
        <p:nvPicPr>
          <p:cNvPr id="21" name="Picture 2" descr="C:\Users\TTN\Desktop\фото к докладу\ЦОС Парф.jpg"/>
          <p:cNvPicPr>
            <a:picLocks noChangeAspect="1" noChangeArrowheads="1"/>
          </p:cNvPicPr>
          <p:nvPr/>
        </p:nvPicPr>
        <p:blipFill rotWithShape="1">
          <a:blip r:embed="rId6" cstate="print"/>
          <a:srcRect t="13922"/>
          <a:stretch/>
        </p:blipFill>
        <p:spPr bwMode="auto">
          <a:xfrm>
            <a:off x="7961457" y="3402607"/>
            <a:ext cx="2196785" cy="1561122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5484178" y="4982094"/>
            <a:ext cx="4674064" cy="392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Цифровая образовательная среда МАОУСШ п.Парфино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0" y="5377310"/>
            <a:ext cx="2158261" cy="15497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53" y="5391397"/>
            <a:ext cx="2171683" cy="1537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0" r="11439"/>
          <a:stretch/>
        </p:blipFill>
        <p:spPr>
          <a:xfrm>
            <a:off x="4454572" y="5374426"/>
            <a:ext cx="2081845" cy="15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8595" y="1141745"/>
            <a:ext cx="9172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Развитие новых образовательных компетенций обучающихся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54127" y="2052902"/>
            <a:ext cx="9835645" cy="92333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Обучающиеся в 2020-2021 году стали </a:t>
            </a:r>
            <a:r>
              <a:rPr lang="ru-RU" b="1" dirty="0">
                <a:solidFill>
                  <a:schemeClr val="bg1"/>
                </a:solidFill>
              </a:rPr>
              <a:t>дипломантами </a:t>
            </a:r>
            <a:r>
              <a:rPr lang="ru-RU" b="1" dirty="0" smtClean="0">
                <a:solidFill>
                  <a:schemeClr val="bg1"/>
                </a:solidFill>
              </a:rPr>
              <a:t>Всероссийских </a:t>
            </a:r>
            <a:r>
              <a:rPr lang="ru-RU" b="1" dirty="0">
                <a:solidFill>
                  <a:schemeClr val="bg1"/>
                </a:solidFill>
              </a:rPr>
              <a:t>мероприятий:  </a:t>
            </a:r>
            <a:r>
              <a:rPr lang="ru-RU" b="1" dirty="0" smtClean="0">
                <a:solidFill>
                  <a:schemeClr val="bg1"/>
                </a:solidFill>
              </a:rPr>
              <a:t>фестиваля </a:t>
            </a:r>
            <a:r>
              <a:rPr lang="ru-RU" b="1" dirty="0">
                <a:solidFill>
                  <a:schemeClr val="bg1"/>
                </a:solidFill>
              </a:rPr>
              <a:t>«</a:t>
            </a:r>
            <a:r>
              <a:rPr lang="en-US" b="1" dirty="0" err="1">
                <a:solidFill>
                  <a:schemeClr val="bg1"/>
                </a:solidFill>
              </a:rPr>
              <a:t>Rukami</a:t>
            </a:r>
            <a:r>
              <a:rPr lang="ru-RU" b="1" dirty="0">
                <a:solidFill>
                  <a:schemeClr val="bg1"/>
                </a:solidFill>
              </a:rPr>
              <a:t>»,  акции «Мастер в классе», </a:t>
            </a:r>
            <a:r>
              <a:rPr lang="ru-RU" b="1" dirty="0" smtClean="0">
                <a:solidFill>
                  <a:schemeClr val="bg1"/>
                </a:solidFill>
              </a:rPr>
              <a:t>образовательного проекта </a:t>
            </a:r>
            <a:r>
              <a:rPr lang="ru-RU" b="1" dirty="0">
                <a:solidFill>
                  <a:schemeClr val="bg1"/>
                </a:solidFill>
              </a:rPr>
              <a:t>«Урок цифры», </a:t>
            </a:r>
            <a:r>
              <a:rPr lang="ru-RU" b="1" dirty="0" smtClean="0">
                <a:solidFill>
                  <a:schemeClr val="bg1"/>
                </a:solidFill>
              </a:rPr>
              <a:t>конкурса «</a:t>
            </a:r>
            <a:r>
              <a:rPr lang="ru-RU" b="1" dirty="0" err="1" smtClean="0">
                <a:solidFill>
                  <a:schemeClr val="bg1"/>
                </a:solidFill>
              </a:rPr>
              <a:t>Тико</a:t>
            </a:r>
            <a:r>
              <a:rPr lang="ru-RU" b="1" dirty="0" smtClean="0">
                <a:solidFill>
                  <a:schemeClr val="bg1"/>
                </a:solidFill>
              </a:rPr>
              <a:t>-изобретатель</a:t>
            </a:r>
            <a:r>
              <a:rPr lang="ru-RU" b="1" dirty="0">
                <a:solidFill>
                  <a:schemeClr val="bg1"/>
                </a:solidFill>
              </a:rPr>
              <a:t>», </a:t>
            </a:r>
            <a:r>
              <a:rPr lang="ru-RU" b="1" dirty="0" smtClean="0">
                <a:solidFill>
                  <a:schemeClr val="bg1"/>
                </a:solidFill>
              </a:rPr>
              <a:t>онлайн-игры «Игры разума».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358453" y="7184788"/>
            <a:ext cx="2908351" cy="289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 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моделирование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22801" y="7194796"/>
            <a:ext cx="4620265" cy="279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Съемка беспилотным летательным аппаратом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35287" y="5281078"/>
            <a:ext cx="2087103" cy="266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«Урок цифры»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157" y="3135621"/>
            <a:ext cx="2109385" cy="20979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287" y="3134538"/>
            <a:ext cx="2087103" cy="2087103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052673" y="5233574"/>
            <a:ext cx="2908351" cy="36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Онлайн-игры «Игры разума»</a:t>
            </a:r>
          </a:p>
        </p:txBody>
      </p:sp>
      <p:pic>
        <p:nvPicPr>
          <p:cNvPr id="1026" name="Picture 2" descr="https://sun9-65.userapi.com/impf/a70UuwtnRtb2Mc0zZadFFJANdzCLKgS4IJ9StA/rb377Bsa-Rw.jpg?size=1280x1280&amp;quality=96&amp;sign=688d3ec9c4637f7246516ff3ff67547d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31" y="3149466"/>
            <a:ext cx="2111635" cy="207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917772" y="5261100"/>
            <a:ext cx="2908351" cy="361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Конкурс «</a:t>
            </a:r>
            <a:r>
              <a:rPr lang="ru-RU" sz="1600" b="1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Тико</a:t>
            </a:r>
            <a:r>
              <a:rPr lang="ru-RU" sz="16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-изобретатель»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73" y="5744922"/>
            <a:ext cx="1897229" cy="1348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76" y="5770579"/>
            <a:ext cx="2180596" cy="12659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06" y="5752616"/>
            <a:ext cx="1950565" cy="12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8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j-lt"/>
              </a:rPr>
              <a:t>                              </a:t>
            </a:r>
            <a:endParaRPr lang="ru-RU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601" y="1209658"/>
            <a:ext cx="10011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b="1" kern="0" dirty="0" smtClean="0">
                <a:solidFill>
                  <a:srgbClr val="FF0000"/>
                </a:solidFill>
                <a:ea typeface="+mj-ea"/>
                <a:cs typeface="+mj-cs"/>
              </a:rPr>
              <a:t>Развитие технического творчества. Мобильный </a:t>
            </a:r>
            <a:r>
              <a:rPr lang="ru-RU" sz="2800" b="1" kern="0" dirty="0" err="1">
                <a:solidFill>
                  <a:srgbClr val="FF0000"/>
                </a:solidFill>
                <a:ea typeface="+mj-ea"/>
                <a:cs typeface="+mj-cs"/>
              </a:rPr>
              <a:t>к</a:t>
            </a:r>
            <a:r>
              <a:rPr lang="ru-RU" sz="2800" b="1" kern="0" dirty="0" err="1" smtClean="0">
                <a:solidFill>
                  <a:srgbClr val="FF0000"/>
                </a:solidFill>
                <a:ea typeface="+mj-ea"/>
                <a:cs typeface="+mj-cs"/>
              </a:rPr>
              <a:t>ванториум</a:t>
            </a:r>
            <a:r>
              <a:rPr lang="ru-RU" sz="2800" b="1" kern="0" dirty="0" smtClean="0">
                <a:solidFill>
                  <a:srgbClr val="FF0000"/>
                </a:solidFill>
                <a:ea typeface="+mj-ea"/>
                <a:cs typeface="+mj-cs"/>
              </a:rPr>
              <a:t>.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/>
          </a:p>
        </p:txBody>
      </p:sp>
      <p:pic>
        <p:nvPicPr>
          <p:cNvPr id="18" name="Рисунок 17" descr="https://sun9-3.userapi.com/impf/lnCDK7-esupYsrdnPULYKL2O3YnTtnezkZdelw/IPkFRi27Gpw.jpg?size=1053x802&amp;quality=96&amp;proxy=1&amp;sign=8133dae5bbd4e6c47a43e986b4ccd149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4932" y="2304795"/>
            <a:ext cx="2689225" cy="199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4" y="2881253"/>
            <a:ext cx="2757077" cy="1831430"/>
          </a:xfrm>
          <a:prstGeom prst="rect">
            <a:avLst/>
          </a:prstGeom>
        </p:spPr>
      </p:pic>
      <p:pic>
        <p:nvPicPr>
          <p:cNvPr id="23" name="Рисунок 22" descr="https://sun9-30.userapi.com/impf/4q3OeOoV1XMwGprKbNT7dc4pN1autFASyyYDCA/1Ayvlg9ujco.jpg?size=1280x960&amp;quality=96&amp;proxy=1&amp;sign=59bbe3d11e1906c2e282fe299abe6adf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3541" y="2275196"/>
            <a:ext cx="2592357" cy="199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24" y="5430171"/>
            <a:ext cx="2952328" cy="14691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275526" y="4495805"/>
            <a:ext cx="2850868" cy="609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Занятия по информационным технологиям и виртуальной реальности</a:t>
            </a:r>
            <a:endParaRPr lang="ru-RU" sz="14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126506" y="4421902"/>
            <a:ext cx="2664156" cy="58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Занятия по промышленному дизайну и робототехнике</a:t>
            </a:r>
          </a:p>
        </p:txBody>
      </p:sp>
      <p:pic>
        <p:nvPicPr>
          <p:cNvPr id="19" name="Рисунок 18" descr="https://sun9-34.userapi.com/impg/C_vTwQWclLZLjnixVGXIxcpM5nar7WdP6eiAgw/Vv5_tSIfkis.jpg?size=2527x1611&amp;quality=96&amp;sign=b7b9afbc0c425cd262ecf0958c366bef&amp;type=album"/>
          <p:cNvPicPr/>
          <p:nvPr/>
        </p:nvPicPr>
        <p:blipFill>
          <a:blip r:embed="rId7" cstate="print">
            <a:lum bright="10000"/>
          </a:blip>
          <a:srcRect l="1452" t="4255" b="7903"/>
          <a:stretch>
            <a:fillRect/>
          </a:stretch>
        </p:blipFill>
        <p:spPr bwMode="auto">
          <a:xfrm>
            <a:off x="5418138" y="5281623"/>
            <a:ext cx="3429024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872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478" y="1209657"/>
            <a:ext cx="865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+mj-lt"/>
              </a:rPr>
              <a:t>Профориентационная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 работа с обучающимися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03824" y="3567111"/>
            <a:ext cx="4714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anose="020F0502020204030204" pitchFamily="34" charset="0"/>
              </a:rPr>
              <a:t>Реализация учебных программ «Швея» и «Плотник»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2" descr="C:\Users\TTN\Downloads\фотографич обучающихся проекта Моя будуцщая профессия.jpg"/>
          <p:cNvPicPr>
            <a:picLocks noChangeAspect="1" noChangeArrowheads="1"/>
          </p:cNvPicPr>
          <p:nvPr/>
        </p:nvPicPr>
        <p:blipFill>
          <a:blip r:embed="rId4" cstate="print"/>
          <a:srcRect t="17349"/>
          <a:stretch>
            <a:fillRect/>
          </a:stretch>
        </p:blipFill>
        <p:spPr bwMode="auto">
          <a:xfrm>
            <a:off x="5561014" y="4067177"/>
            <a:ext cx="1785950" cy="1928826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989510" y="6138879"/>
            <a:ext cx="2928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Обучение по программе «Оператор электронно-вычислительных и вычислительных машин»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918468" y="6424631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Вручение свидетельств </a:t>
            </a:r>
          </a:p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о профессии  в СПК </a:t>
            </a:r>
            <a:r>
              <a:rPr lang="ru-RU" sz="1200" b="1" dirty="0" err="1" smtClean="0">
                <a:latin typeface="Calibri" pitchFamily="34" charset="0"/>
                <a:cs typeface="Calibri" pitchFamily="34" charset="0"/>
              </a:rPr>
              <a:t>НовГУ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488750" y="1937022"/>
            <a:ext cx="4414879" cy="2031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Проект «Моя будущая профессия» и </a:t>
            </a:r>
            <a:r>
              <a:rPr lang="ru-RU" sz="1400" b="1" dirty="0" err="1" smtClean="0">
                <a:solidFill>
                  <a:schemeClr val="bg1"/>
                </a:solidFill>
              </a:rPr>
              <a:t>профориентационный</a:t>
            </a:r>
            <a:r>
              <a:rPr lang="ru-RU" sz="1400" b="1" dirty="0" smtClean="0">
                <a:solidFill>
                  <a:schemeClr val="bg1"/>
                </a:solidFill>
              </a:rPr>
              <a:t> курс 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ru-RU" sz="1400" b="1" dirty="0" smtClean="0">
                <a:solidFill>
                  <a:schemeClr val="bg1"/>
                </a:solidFill>
              </a:rPr>
              <a:t>«Школа-ВУЗ-Предприятие»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ru-RU" sz="1400" b="1" dirty="0">
                <a:solidFill>
                  <a:schemeClr val="bg1"/>
                </a:solidFill>
              </a:rPr>
              <a:t>н</a:t>
            </a:r>
            <a:r>
              <a:rPr lang="ru-RU" sz="1400" b="1" dirty="0" smtClean="0">
                <a:solidFill>
                  <a:schemeClr val="bg1"/>
                </a:solidFill>
              </a:rPr>
              <a:t>аправлены на </a:t>
            </a:r>
            <a:r>
              <a:rPr lang="ru-RU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профессионального самоопределения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обучающихся </a:t>
            </a:r>
            <a:r>
              <a:rPr lang="ru-RU" sz="14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через участие в мероприятиях, проводимых на базах профессиональных образовательных организации, </a:t>
            </a:r>
            <a:r>
              <a:rPr lang="ru-RU" sz="1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предприятий, высших учебных заведений</a:t>
            </a:r>
            <a:endParaRPr lang="ru-RU" sz="14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4390622"/>
            <a:ext cx="2078191" cy="161609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95992" y="6174774"/>
            <a:ext cx="47149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latin typeface="Calibri" panose="020F0502020204030204" pitchFamily="34" charset="0"/>
              </a:rPr>
              <a:t>Интенсив</a:t>
            </a:r>
            <a:r>
              <a:rPr lang="ru-RU" sz="1200" b="1" dirty="0" smtClean="0">
                <a:latin typeface="Calibri" panose="020F0502020204030204" pitchFamily="34" charset="0"/>
              </a:rPr>
              <a:t> (Комитета образования, образовательных организаций, ООО «ПФК», </a:t>
            </a:r>
            <a:r>
              <a:rPr lang="ru-RU" sz="1200" b="1" dirty="0" err="1" smtClean="0">
                <a:latin typeface="Calibri" panose="020F0502020204030204" pitchFamily="34" charset="0"/>
              </a:rPr>
              <a:t>СПбГЛТУ</a:t>
            </a:r>
            <a:r>
              <a:rPr lang="ru-RU" sz="1200" b="1" dirty="0" smtClean="0">
                <a:latin typeface="Calibri" panose="020F0502020204030204" pitchFamily="34" charset="0"/>
              </a:rPr>
              <a:t> </a:t>
            </a:r>
            <a:r>
              <a:rPr lang="ru-RU" sz="1200" b="1" dirty="0" err="1" smtClean="0">
                <a:latin typeface="Calibri" panose="020F0502020204030204" pitchFamily="34" charset="0"/>
              </a:rPr>
              <a:t>им.С.М.Кирова</a:t>
            </a:r>
            <a:r>
              <a:rPr lang="ru-RU" sz="1200" b="1" dirty="0" smtClean="0">
                <a:latin typeface="Calibri" panose="020F0502020204030204" pitchFamily="34" charset="0"/>
              </a:rPr>
              <a:t>)</a:t>
            </a:r>
          </a:p>
          <a:p>
            <a:pPr algn="ctr"/>
            <a:r>
              <a:rPr lang="ru-RU" sz="1200" b="1" dirty="0" smtClean="0">
                <a:latin typeface="Calibri" panose="020F0502020204030204" pitchFamily="34" charset="0"/>
              </a:rPr>
              <a:t> </a:t>
            </a:r>
            <a:r>
              <a:rPr lang="ru-RU" sz="1200" b="1" dirty="0" err="1" smtClean="0">
                <a:latin typeface="Calibri" panose="020F0502020204030204" pitchFamily="34" charset="0"/>
              </a:rPr>
              <a:t>профориентационной</a:t>
            </a:r>
            <a:r>
              <a:rPr lang="ru-RU" sz="1200" b="1" dirty="0" smtClean="0">
                <a:latin typeface="Calibri" panose="020F0502020204030204" pitchFamily="34" charset="0"/>
              </a:rPr>
              <a:t> направленности для старшеклассников района</a:t>
            </a:r>
          </a:p>
          <a:p>
            <a:pPr algn="ctr"/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" descr="G:\В.М. Михайлова\профориентац работа\p6uvNco1vo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7918"/>
          <a:stretch>
            <a:fillRect/>
          </a:stretch>
        </p:blipFill>
        <p:spPr bwMode="auto">
          <a:xfrm>
            <a:off x="5346700" y="2209789"/>
            <a:ext cx="2071702" cy="120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Кирилл\Downloads\CFsZSQymQn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9195" b="17245"/>
          <a:stretch>
            <a:fillRect/>
          </a:stretch>
        </p:blipFill>
        <p:spPr bwMode="auto">
          <a:xfrm>
            <a:off x="7989906" y="2209789"/>
            <a:ext cx="2071702" cy="1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:\В.М. Михайлова\профориентац работа\C14orxBAGX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" t="16430" r="5156" b="2645"/>
          <a:stretch>
            <a:fillRect/>
          </a:stretch>
        </p:blipFill>
        <p:spPr bwMode="auto">
          <a:xfrm>
            <a:off x="7989906" y="4067177"/>
            <a:ext cx="2000264" cy="223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adygvoice.ru/wp-content/uploads/2020/03/158712211523518134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46371" y="4390622"/>
            <a:ext cx="2164529" cy="1605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53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478" y="1209657"/>
            <a:ext cx="865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  <a:latin typeface="+mj-lt"/>
              </a:rPr>
              <a:t>Профориентационная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 работа с обучающимися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35155" y="2009735"/>
            <a:ext cx="4449951" cy="70788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взаимодействия </a:t>
            </a:r>
          </a:p>
          <a:p>
            <a:pPr algn="ctr"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 партнерами </a:t>
            </a:r>
            <a:endParaRPr lang="ru-RU" sz="2000" b="1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0228" y="3335213"/>
            <a:ext cx="4414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Старорусский агротехнический колледж </a:t>
            </a:r>
            <a:endParaRPr lang="ru-RU" dirty="0"/>
          </a:p>
        </p:txBody>
      </p:sp>
      <p:pic>
        <p:nvPicPr>
          <p:cNvPr id="1026" name="Picture 2" descr="https://sun9-31.userapi.com/c855124/v855124932/58fb8/DMo9PzpMF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6" y="3335213"/>
            <a:ext cx="528767" cy="5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5426355" y="2071290"/>
            <a:ext cx="4414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Новгородский строительный</a:t>
            </a:r>
          </a:p>
          <a:p>
            <a:pPr algn="ctr"/>
            <a:r>
              <a:rPr lang="ru-RU" dirty="0" smtClean="0"/>
              <a:t> колледж </a:t>
            </a:r>
            <a:endParaRPr lang="ru-RU" dirty="0"/>
          </a:p>
        </p:txBody>
      </p:sp>
      <p:pic>
        <p:nvPicPr>
          <p:cNvPr id="1028" name="Picture 4" descr="https://yt3.ggpht.com/ytc/AKedOLTVgMq9TdqUORWHsENmCIJhNgI0_QefiEpr0HnJww=s900-c-k-c0x00ffffff-no-r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19" y="2191776"/>
            <a:ext cx="533699" cy="5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37237" y="4733967"/>
            <a:ext cx="4414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Старорусский политехнический </a:t>
            </a:r>
          </a:p>
          <a:p>
            <a:pPr algn="ctr"/>
            <a:r>
              <a:rPr lang="ru-RU" dirty="0" smtClean="0"/>
              <a:t> колледж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5" y="4761456"/>
            <a:ext cx="459140" cy="74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3965" y="5939924"/>
            <a:ext cx="4626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   Новгородский химико-индустриальный техникум </a:t>
            </a:r>
          </a:p>
        </p:txBody>
      </p:sp>
      <p:pic>
        <p:nvPicPr>
          <p:cNvPr id="1033" name="Picture 9" descr="http://novhit.ru/wp-content/themes/novhit/_img/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5" y="5870048"/>
            <a:ext cx="786081" cy="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im0-tub-ru.yandex.net/i?id=933dbf6ebdcecb8a961a6d41707f15c1-l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4" y="3038568"/>
            <a:ext cx="3189747" cy="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un9-23.userapi.com/c845421/v845421667/10d6e5/60ME7bWlI9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240" y="4196574"/>
            <a:ext cx="3735269" cy="93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7" y="5576458"/>
            <a:ext cx="864016" cy="48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998625" y="5576458"/>
            <a:ext cx="35629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ООО «Северный лес»</a:t>
            </a:r>
          </a:p>
        </p:txBody>
      </p:sp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436" y="2807065"/>
            <a:ext cx="1364633" cy="128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95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677A92-C39D-F34D-ACC3-22509DFC4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03" t="6605" r="15957" b="5034"/>
          <a:stretch/>
        </p:blipFill>
        <p:spPr>
          <a:xfrm>
            <a:off x="6351053" y="2485281"/>
            <a:ext cx="4255018" cy="3600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4602" y="1189137"/>
            <a:ext cx="10184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Механизмы управления качеством. Управленческий цикл и его компоненты 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9FBCD01-15D4-9F46-93B1-2A63C84BE3EF}"/>
              </a:ext>
            </a:extLst>
          </p:cNvPr>
          <p:cNvSpPr/>
          <p:nvPr/>
        </p:nvSpPr>
        <p:spPr>
          <a:xfrm>
            <a:off x="362228" y="2335450"/>
            <a:ext cx="63526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70C0"/>
                </a:solidFill>
                <a:latin typeface="+mj-lt"/>
              </a:rPr>
              <a:t>«Механизмы управления качеством образовательных результатов»:</a:t>
            </a: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ru-RU" sz="1400" b="1" dirty="0">
                <a:latin typeface="+mj-lt"/>
              </a:rPr>
              <a:t>- «Система оценки качества подготовки обучающихся»;</a:t>
            </a:r>
          </a:p>
          <a:p>
            <a:r>
              <a:rPr lang="ru-RU" sz="1400" b="1" dirty="0">
                <a:latin typeface="+mj-lt"/>
              </a:rPr>
              <a:t>- «Система работы со школами с низкими результатами обучения и/или школами, функционирующими в неблагоприятных социальных условиях»;</a:t>
            </a:r>
          </a:p>
          <a:p>
            <a:r>
              <a:rPr lang="ru-RU" sz="1400" b="1" dirty="0">
                <a:latin typeface="+mj-lt"/>
              </a:rPr>
              <a:t>- «Система выявления, поддержки и развития способностей и талантов у детей и молодёжи»;</a:t>
            </a:r>
          </a:p>
          <a:p>
            <a:r>
              <a:rPr lang="ru-RU" sz="1400" b="1" dirty="0">
                <a:latin typeface="+mj-lt"/>
              </a:rPr>
              <a:t>- «Система работы по самоопределению и профессиональной ориентации обучающихся».</a:t>
            </a:r>
          </a:p>
          <a:p>
            <a:endParaRPr lang="ru-RU" sz="1400" b="1" dirty="0">
              <a:latin typeface="+mj-lt"/>
            </a:endParaRPr>
          </a:p>
          <a:p>
            <a:r>
              <a:rPr lang="ru-RU" sz="1400" b="1" dirty="0">
                <a:solidFill>
                  <a:srgbClr val="0070C0"/>
                </a:solidFill>
                <a:latin typeface="+mj-lt"/>
              </a:rPr>
              <a:t>«Механизмы управления качеством образовательной деятельности»:</a:t>
            </a:r>
          </a:p>
          <a:p>
            <a:endParaRPr lang="ru-RU" sz="14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ru-RU" sz="1400" b="1" dirty="0">
                <a:latin typeface="+mj-lt"/>
              </a:rPr>
              <a:t>- «Система объективности процедур оценки качества образования и олимпиад школьников»;</a:t>
            </a:r>
          </a:p>
          <a:p>
            <a:r>
              <a:rPr lang="ru-RU" sz="1400" b="1" dirty="0">
                <a:latin typeface="+mj-lt"/>
              </a:rPr>
              <a:t>- «Система мониторинга эффективности руководителей всех образовательных организаций региона»;</a:t>
            </a:r>
          </a:p>
          <a:p>
            <a:r>
              <a:rPr lang="ru-RU" sz="1400" b="1" dirty="0">
                <a:latin typeface="+mj-lt"/>
              </a:rPr>
              <a:t>- «Система мониторинга качества дополнительного профессионального образования педагогических работников»;</a:t>
            </a:r>
          </a:p>
          <a:p>
            <a:r>
              <a:rPr lang="ru-RU" sz="1400" b="1" dirty="0">
                <a:latin typeface="+mj-lt"/>
              </a:rPr>
              <a:t>- «Система методической работы»;</a:t>
            </a:r>
          </a:p>
          <a:p>
            <a:r>
              <a:rPr lang="ru-RU" sz="1400" b="1" dirty="0">
                <a:solidFill>
                  <a:srgbClr val="C00000"/>
                </a:solidFill>
                <a:latin typeface="+mj-lt"/>
              </a:rPr>
              <a:t>- «Система организации воспитания и социализации обучающихся</a:t>
            </a:r>
            <a:r>
              <a:rPr lang="ru-RU" sz="1400" b="1" dirty="0" smtClean="0">
                <a:solidFill>
                  <a:srgbClr val="C00000"/>
                </a:solidFill>
                <a:latin typeface="+mj-lt"/>
              </a:rPr>
              <a:t>»</a:t>
            </a:r>
            <a:endParaRPr lang="ru-RU" sz="1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prstClr val="white">
                    <a:lumMod val="50000"/>
                  </a:prstClr>
                </a:solidFill>
              </a:rPr>
              <a:t>0</a:t>
            </a:r>
            <a:r>
              <a:rPr lang="ru-RU" sz="50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00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602" y="1189137"/>
            <a:ext cx="10184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Оценка механизмов управления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B18A935-DF12-EE48-A232-072776B3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71" y="1915636"/>
            <a:ext cx="9296400" cy="523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prstClr val="white">
                    <a:lumMod val="50000"/>
                  </a:prstClr>
                </a:solidFill>
              </a:rPr>
              <a:t>0</a:t>
            </a:r>
            <a:r>
              <a:rPr lang="ru-RU" sz="50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0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46304" y="495277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                              </a:t>
            </a:r>
            <a:endParaRPr lang="ru-RU" dirty="0">
              <a:solidFill>
                <a:srgbClr val="C00000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46040" y="995343"/>
            <a:ext cx="10347360" cy="1588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74602" y="209525"/>
            <a:ext cx="896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000" dirty="0" smtClean="0">
                <a:solidFill>
                  <a:prstClr val="white">
                    <a:lumMod val="50000"/>
                  </a:prstClr>
                </a:solidFill>
              </a:rPr>
              <a:t>0</a:t>
            </a:r>
            <a:r>
              <a:rPr lang="en-US" sz="5000" dirty="0">
                <a:solidFill>
                  <a:srgbClr val="FF0000"/>
                </a:solidFill>
              </a:rPr>
              <a:t>9</a:t>
            </a:r>
            <a:endParaRPr lang="ru-RU" sz="5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478" y="1209657"/>
            <a:ext cx="850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Развитие социальных институтов воспитания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" name="Picture 2" descr="C:\Documents and Settings\User\Мои документы\Загрузки\Герб копи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61542" y="138087"/>
            <a:ext cx="724259" cy="85469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560618" y="566715"/>
            <a:ext cx="69294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46" dirty="0" smtClean="0">
                <a:solidFill>
                  <a:srgbClr val="F34840"/>
                </a:solidFill>
                <a:cs typeface="Arial" panose="020B0604020202020204" pitchFamily="34" charset="0"/>
                <a:sym typeface="Rasa Medium"/>
              </a:rPr>
              <a:t>АДМИНИСТРАЦИЯ ПАРФИНСКОГО МУНИЦИПАЛЬНОГО РАЙОНА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0347" y="5880689"/>
            <a:ext cx="29148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Calibri" panose="020F0502020204030204" pitchFamily="34" charset="0"/>
              </a:rPr>
              <a:t>Спортивные «веселые старты» с семьями </a:t>
            </a:r>
            <a:endParaRPr lang="ru-RU" sz="1200" b="1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58468" y="5896210"/>
            <a:ext cx="35570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Мастер-классы для родителей 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719268" y="2006488"/>
            <a:ext cx="4414879" cy="40011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ru-RU" sz="2000" b="1" dirty="0" smtClean="0">
                <a:solidFill>
                  <a:schemeClr val="bg1"/>
                </a:solidFill>
              </a:rPr>
              <a:t>Укрепление института семьи</a:t>
            </a:r>
          </a:p>
        </p:txBody>
      </p:sp>
      <p:pic>
        <p:nvPicPr>
          <p:cNvPr id="1026" name="Picture 2" descr="C:\Users\Администратор\Desktop\6kAv_vqECo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56" y="2841907"/>
            <a:ext cx="2071702" cy="283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esktop\tp4v68vjkv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5" y="2799149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DMDvPVsjrz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01" y="2820527"/>
            <a:ext cx="3744416" cy="285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426821" y="5803876"/>
            <a:ext cx="3858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Праздник для приемных семей </a:t>
            </a:r>
          </a:p>
          <a:p>
            <a:pPr algn="ctr"/>
            <a:r>
              <a:rPr lang="ru-RU" sz="1200" b="1" dirty="0" smtClean="0">
                <a:latin typeface="Calibri" pitchFamily="34" charset="0"/>
                <a:cs typeface="Calibri" pitchFamily="34" charset="0"/>
              </a:rPr>
              <a:t>«Добрый дом- приемная семья»</a:t>
            </a:r>
          </a:p>
        </p:txBody>
      </p:sp>
    </p:spTree>
    <p:extLst>
      <p:ext uri="{BB962C8B-B14F-4D97-AF65-F5344CB8AC3E}">
        <p14:creationId xmlns:p14="http://schemas.microsoft.com/office/powerpoint/2010/main" val="104852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13414</TotalTime>
  <Words>722</Words>
  <Application>Microsoft Office PowerPoint</Application>
  <PresentationFormat>Произвольный</PresentationFormat>
  <Paragraphs>143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Танечка</dc:creator>
  <cp:lastModifiedBy>XTreme.ws</cp:lastModifiedBy>
  <cp:revision>1459</cp:revision>
  <cp:lastPrinted>2021-08-27T12:31:59Z</cp:lastPrinted>
  <dcterms:created xsi:type="dcterms:W3CDTF">2017-03-10T15:25:40Z</dcterms:created>
  <dcterms:modified xsi:type="dcterms:W3CDTF">2021-08-27T12:32:12Z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reated">
    <vt:filetime>2017-03-03T00:00:00Z</vt:filetime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astSaved">
    <vt:filetime>2017-03-10T00:00:00Z</vt:filetime>
  </property>
  <property fmtid="{D5CDD505-2E9C-101B-9397-08002B2CF9AE}" pid="7" name="LinksUpToDate">
    <vt:bool>false</vt:bool>
  </property>
  <property fmtid="{D5CDD505-2E9C-101B-9397-08002B2CF9AE}" pid="8" name="MMClips">
    <vt:i4>0</vt:i4>
  </property>
  <property fmtid="{D5CDD505-2E9C-101B-9397-08002B2CF9AE}" pid="9" name="Notes">
    <vt:i4>17</vt:i4>
  </property>
  <property fmtid="{D5CDD505-2E9C-101B-9397-08002B2CF9AE}" pid="10" name="PresentationFormat">
    <vt:lpwstr>Произвольный</vt:lpwstr>
  </property>
  <property fmtid="{D5CDD505-2E9C-101B-9397-08002B2CF9AE}" pid="11" name="ScaleCrop">
    <vt:bool>false</vt:bool>
  </property>
  <property fmtid="{D5CDD505-2E9C-101B-9397-08002B2CF9AE}" pid="12" name="ShareDoc">
    <vt:bool>false</vt:bool>
  </property>
  <property fmtid="{D5CDD505-2E9C-101B-9397-08002B2CF9AE}" pid="13" name="Slides">
    <vt:i4>22</vt:i4>
  </property>
</Properties>
</file>