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411" r:id="rId2"/>
    <p:sldId id="447" r:id="rId3"/>
    <p:sldId id="433" r:id="rId4"/>
    <p:sldId id="466" r:id="rId5"/>
    <p:sldId id="465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57" r:id="rId15"/>
  </p:sldIdLst>
  <p:sldSz cx="10693400" cy="7562850"/>
  <p:notesSz cx="143525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478" autoAdjust="0"/>
  </p:normalViewPr>
  <p:slideViewPr>
    <p:cSldViewPr>
      <p:cViewPr>
        <p:scale>
          <a:sx n="81" d="100"/>
          <a:sy n="81" d="100"/>
        </p:scale>
        <p:origin x="-1104" y="-5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1014696" y="6665825"/>
            <a:ext cx="8117090" cy="631474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1" y="0"/>
            <a:ext cx="4403299" cy="70121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5743184" y="0"/>
            <a:ext cx="4403299" cy="701218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1" y="13332121"/>
            <a:ext cx="4403299" cy="70121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5743184" y="13332121"/>
            <a:ext cx="4403299" cy="701218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83C9B64-C3C0-45ED-B442-8DC92A03FA09}" type="slidenum"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3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4869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r>
              <a:rPr lang="ru-RU" baseline="0" dirty="0" smtClean="0"/>
              <a:t> проекта  и одна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11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987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r>
              <a:rPr lang="ru-RU" baseline="0" dirty="0" smtClean="0"/>
              <a:t> проекта  и одна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12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987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r>
              <a:rPr lang="ru-RU" baseline="0" dirty="0" smtClean="0"/>
              <a:t> проекта  и одна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13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987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14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83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r>
              <a:rPr lang="ru-RU" baseline="0" dirty="0" smtClean="0"/>
              <a:t> проекта  и одна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98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r>
              <a:rPr lang="ru-RU" baseline="0" dirty="0" smtClean="0"/>
              <a:t> проекта  и одна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98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r>
              <a:rPr lang="ru-RU" baseline="0" dirty="0" smtClean="0"/>
              <a:t> проекта  и одна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98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r>
              <a:rPr lang="ru-RU" baseline="0" dirty="0" smtClean="0"/>
              <a:t> проекта  и одна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98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r>
              <a:rPr lang="ru-RU" baseline="0" dirty="0" smtClean="0"/>
              <a:t> проекта  и одна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987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r>
              <a:rPr lang="ru-RU" baseline="0" dirty="0" smtClean="0"/>
              <a:t> проекта  и одна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98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r>
              <a:rPr lang="ru-RU" baseline="0" dirty="0" smtClean="0"/>
              <a:t> проекта  и одна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98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r>
              <a:rPr lang="ru-RU" baseline="0" dirty="0" smtClean="0"/>
              <a:t> проекта  и одна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9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10</a:t>
            </a:fld>
            <a:endParaRPr lang="ru-RU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98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100" y="1652250"/>
            <a:ext cx="101852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«Большие перемены сегодня –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новые возможности завтра»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+mj-lt"/>
            </a:endParaRPr>
          </a:p>
          <a:p>
            <a:pPr algn="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VM-OBR\Desktop\46fa4cb5ba255b7c95a82e4692a114d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04" y="3133353"/>
            <a:ext cx="616874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8594" y="1301492"/>
            <a:ext cx="10214691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2023 год – Год педагога и наставника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593" y="2197249"/>
            <a:ext cx="10214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/>
          </a:p>
          <a:p>
            <a:endParaRPr lang="ru-RU" b="1" dirty="0"/>
          </a:p>
        </p:txBody>
      </p:sp>
      <p:pic>
        <p:nvPicPr>
          <p:cNvPr id="9218" name="Picture 2" descr="C:\Users\MVM-OBR\Desktop\Get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3" y="1883242"/>
            <a:ext cx="406400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VM-OBR\Desktop\презентация к докладу\перечень документов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60" y="2053233"/>
            <a:ext cx="4711799" cy="484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488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8594" y="1301492"/>
            <a:ext cx="10214691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Дошкольное образование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593" y="2197249"/>
            <a:ext cx="10214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/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6040" y="1891316"/>
            <a:ext cx="10070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реемственность уровней дошкольного образования и начального общего образования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 descr="C:\Users\MVM-OBR\Desktop\novosti-obrazovaniya-v-2022-godu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5" y="3088958"/>
            <a:ext cx="4890101" cy="35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VM-OBR\Desktop\novosti-obrazovaniya-v-2022-godu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1" y="3091645"/>
            <a:ext cx="4781981" cy="357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6040" y="1086049"/>
            <a:ext cx="10214691" cy="95410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Единые механизмы управления качеством образования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593" y="2197249"/>
            <a:ext cx="10214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/>
          </a:p>
          <a:p>
            <a:endParaRPr lang="ru-RU" b="1" dirty="0"/>
          </a:p>
        </p:txBody>
      </p:sp>
      <p:pic>
        <p:nvPicPr>
          <p:cNvPr id="3074" name="Picture 2" descr="C:\Users\MVM-OBR\Desktop\презентация к докладу\механизм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13" y="2040156"/>
            <a:ext cx="6696744" cy="48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6040" y="1086049"/>
            <a:ext cx="10214691" cy="95410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Программа капитального ремонта школ 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«Модернизация </a:t>
            </a:r>
            <a:r>
              <a:rPr lang="ru-RU" sz="2800" b="1" dirty="0" smtClean="0">
                <a:solidFill>
                  <a:schemeClr val="bg1"/>
                </a:solidFill>
              </a:rPr>
              <a:t>школьных систем образования»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593" y="2197249"/>
            <a:ext cx="10214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/>
          </a:p>
          <a:p>
            <a:endParaRPr lang="ru-RU" b="1" dirty="0"/>
          </a:p>
        </p:txBody>
      </p:sp>
      <p:pic>
        <p:nvPicPr>
          <p:cNvPr id="4098" name="Picture 2" descr="C:\Users\MVM-OBR\Downloads\2022-08-24_17-43-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02" y="2197249"/>
            <a:ext cx="500008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VM-OBR\Downloads\2022-08-24_17-44-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50" y="2164699"/>
            <a:ext cx="5144234" cy="48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lang="ru-RU" sz="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0618" y="2924169"/>
            <a:ext cx="5881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2852731"/>
            <a:ext cx="37039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ea typeface="Calibri"/>
            </a:endParaRP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300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VM-OBR\Desktop\logo-1-1024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92" y="5469772"/>
            <a:ext cx="3652375" cy="198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</a:t>
            </a:r>
            <a:r>
              <a:rPr lang="ru-RU" sz="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46040" y="1231567"/>
            <a:ext cx="9807241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sz="2800" b="1" kern="0" dirty="0" smtClean="0">
                <a:solidFill>
                  <a:schemeClr val="bg1"/>
                </a:solidFill>
                <a:latin typeface="+mj-lt"/>
              </a:rPr>
              <a:t>Задачи национального проекта «Образование»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040" y="1891316"/>
            <a:ext cx="100706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хождение Российской Федерации в число 10 ведущих стран мира по качеству общего образования;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беспечение и сохранение 100% доступности качественного дошкольного образования;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величение доли выпускников образовательных организаций, реализующих программы среднего профессионального образования;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ормирование эффективной системы выявления, поддержки и развития способностей и талантов у детей и молодежи;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азвитие системы кадрового обеспечения сферы образования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44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03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8594" y="1301492"/>
            <a:ext cx="9835645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Проект «Школа </a:t>
            </a:r>
            <a:r>
              <a:rPr lang="ru-RU" sz="2800" b="1" dirty="0" err="1" smtClean="0">
                <a:solidFill>
                  <a:schemeClr val="bg1"/>
                </a:solidFill>
              </a:rPr>
              <a:t>Минпросвещения</a:t>
            </a:r>
            <a:r>
              <a:rPr lang="ru-RU" sz="2800" b="1" dirty="0" smtClean="0">
                <a:solidFill>
                  <a:schemeClr val="bg1"/>
                </a:solidFill>
              </a:rPr>
              <a:t> России»</a:t>
            </a:r>
          </a:p>
        </p:txBody>
      </p:sp>
      <p:pic>
        <p:nvPicPr>
          <p:cNvPr id="3074" name="Picture 2" descr="C:\Users\MVM-OBR\Desktop\презентация к докладу\школа минпросв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3" y="1909217"/>
            <a:ext cx="983564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04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8594" y="1301492"/>
            <a:ext cx="9835645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Проект «Школа </a:t>
            </a:r>
            <a:r>
              <a:rPr lang="ru-RU" sz="2800" b="1" dirty="0" err="1" smtClean="0">
                <a:solidFill>
                  <a:schemeClr val="bg1"/>
                </a:solidFill>
              </a:rPr>
              <a:t>Минпросвещения</a:t>
            </a:r>
            <a:r>
              <a:rPr lang="ru-RU" sz="2800" b="1" dirty="0" smtClean="0">
                <a:solidFill>
                  <a:schemeClr val="bg1"/>
                </a:solidFill>
              </a:rPr>
              <a:t> России»</a:t>
            </a:r>
          </a:p>
        </p:txBody>
      </p:sp>
      <p:pic>
        <p:nvPicPr>
          <p:cNvPr id="5122" name="Picture 2" descr="C:\Users\MVM-OBR\Desktop\презентация к докладу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2" y="1909217"/>
            <a:ext cx="9792439" cy="54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05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8594" y="1301492"/>
            <a:ext cx="10214691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ФГИС «Моя школа»</a:t>
            </a:r>
          </a:p>
        </p:txBody>
      </p:sp>
      <p:pic>
        <p:nvPicPr>
          <p:cNvPr id="4098" name="Picture 2" descr="C:\Users\MVM-OBR\Desktop\презентация к докладу\фгис Моя школ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32" y="2197249"/>
            <a:ext cx="684076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06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8594" y="1301492"/>
            <a:ext cx="10214691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Воспитательная работа с обучающимися и молодежью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602" y="1981225"/>
            <a:ext cx="100706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нормативные документы: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пункт 2 Перечня поручений Президента РФ по итогам заседания наблюдательного совета АНО «Россия – страна возможностей» от 20.04.2022 г. о введении должности советника директора по воспитанию;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РФ № 261-ФЗ от 14.07.2022 «О российском движении детей и молодежи»;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Стандарт Церемонии поднятия (спуска) Государственного флага Российской Федерации, утвержденный Министром просвещения РФ 06.06.2022 г.;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 descr="C:\Users\MVM-OBR\Desktop\1614846251_65-p-fon-flag-rossii-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0" y="5634143"/>
            <a:ext cx="3672408" cy="156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VM-OBR\Desktop\1623395098general_pages_11_June_2021_i47022_studenty_sgau_prinyali_uchas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5688769"/>
            <a:ext cx="4043591" cy="1510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07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8594" y="1301492"/>
            <a:ext cx="10214691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Воспитательная работа с обучающимися и молодежью</a:t>
            </a:r>
          </a:p>
        </p:txBody>
      </p:sp>
      <p:pic>
        <p:nvPicPr>
          <p:cNvPr id="6146" name="Picture 2" descr="C:\Users\MVM-OBR\Desktop\презентация к докладу\раз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0" y="2125241"/>
            <a:ext cx="8889092" cy="464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08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8594" y="1301492"/>
            <a:ext cx="10214691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Воспитательная работа с обучающимися и молодежью</a:t>
            </a:r>
          </a:p>
        </p:txBody>
      </p:sp>
      <p:pic>
        <p:nvPicPr>
          <p:cNvPr id="7171" name="Picture 3" descr="C:\Users\MVM-OBR\Desktop\2022-08-24_15-36-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2053233"/>
            <a:ext cx="9505056" cy="48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09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8594" y="1086049"/>
            <a:ext cx="10214691" cy="95410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Обновленный ФГОС начального общего и основного общего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593" y="2197249"/>
            <a:ext cx="102146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приказ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Министерства просвещения РФ от 31 мая 2021 г. № 286 “Об утверждении федерального государственного образовательного стандарта начального общего образования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приказ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Министерства просвещения РФ от 31 мая 2021 г. №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287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“Об утверждении федерального государственного образовательного стандарта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общего образования”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8196" name="Picture 4" descr="C:\Users\MVM-OBR\Desktop\презентация к докладу\2022-08-24_15-29-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0" y="3655728"/>
            <a:ext cx="7344816" cy="3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13681</TotalTime>
  <Words>379</Words>
  <Application>Microsoft Office PowerPoint</Application>
  <PresentationFormat>Произвольный</PresentationFormat>
  <Paragraphs>107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MVM-OBR</cp:lastModifiedBy>
  <cp:revision>1487</cp:revision>
  <cp:lastPrinted>2022-08-24T12:21:23Z</cp:lastPrinted>
  <dcterms:created xsi:type="dcterms:W3CDTF">2017-03-10T15:25:40Z</dcterms:created>
  <dcterms:modified xsi:type="dcterms:W3CDTF">2022-08-24T15:25:35Z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