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9" r:id="rId2"/>
    <p:sldId id="276" r:id="rId3"/>
    <p:sldId id="291" r:id="rId4"/>
    <p:sldId id="292" r:id="rId5"/>
    <p:sldId id="285" r:id="rId6"/>
    <p:sldId id="295" r:id="rId7"/>
    <p:sldId id="280" r:id="rId8"/>
    <p:sldId id="283" r:id="rId9"/>
    <p:sldId id="288" r:id="rId10"/>
    <p:sldId id="296" r:id="rId11"/>
    <p:sldId id="286" r:id="rId12"/>
    <p:sldId id="297" r:id="rId13"/>
    <p:sldId id="274" r:id="rId14"/>
    <p:sldId id="278" r:id="rId15"/>
    <p:sldId id="28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CC99FF"/>
    <a:srgbClr val="004E90"/>
    <a:srgbClr val="C0D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405"/>
  </p:normalViewPr>
  <p:slideViewPr>
    <p:cSldViewPr snapToGrid="0" snapToObjects="1">
      <p:cViewPr>
        <p:scale>
          <a:sx n="96" d="100"/>
          <a:sy n="96" d="100"/>
        </p:scale>
        <p:origin x="-149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D1C2B-5E77-4A94-9E76-9FD6813DDD2F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B57FA-ED7B-4111-98BD-3195E9B959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144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708C87-A8D8-68FC-547E-C00937D433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3DC00A6-6C0B-8F75-98C4-85B0200F3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CE3A96-C202-A2E1-BE6D-DC30D7720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9758A-4647-7BFF-1870-AF822E94A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1C4897-E7B8-1274-50B0-AD5744E8D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681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F3BB50-554F-B869-C03E-29742263A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62A2E5B-8C07-BF4E-0C2D-ADF053E8D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27D23F5-3382-62DA-0848-D75269FE6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5C68D8-21ED-B4C9-3D91-74FD236FC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75F6513-B93B-DA16-7FB7-2C15682BE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841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1B986B3-3A52-EE9E-BEEF-F55D94F3A8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0FF02F7-55E3-80BF-2211-9CA0D2D98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CB0E158-369A-2191-118E-3B4A2603E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81129EE-FE23-92F4-BEE2-37510450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298AA51-3BBE-1087-9858-A73B9DBD4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54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FF8E61-7E0E-C337-761E-85B3962D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A2D82C8-DF5D-C2F2-23F0-CAF1B479B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E2AB069-A835-D87D-61B2-68959D7D0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90C8C7-519C-5C39-70CE-9D860E589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2E9BD96-1EC4-750D-85BA-99EF8AA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4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8C2FE1-86C9-3677-6961-51D8EE7A0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EF64C4A-6BFB-276D-F9C3-442F6B70A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771BB9-BDD2-3B4C-2649-057EF8820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43F7DD2-DB61-2773-7351-BBE448E6A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411CD4D-B96B-A796-DCA4-77BFE0C0A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59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F1469A-6085-BE0F-ED5B-A3FF80610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A71EA4E-7C41-B492-88EE-883BA9DE3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A0485BD-903C-BBC8-652E-DCA6471F4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56FE0DD-C006-558A-C7F0-D666BA853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9D7FB16-C569-0A2E-C488-D5EA70E8E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6CAD2AE-B5CF-15A7-5D5E-979C4DD9C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28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F4C184-33BE-9F05-635B-B1C96435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DF29DE0-4B6A-C29D-C9A4-C73F2F507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4CD41F6-34C2-BE3C-4A66-16421233B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CB6100D-0604-F3A8-9972-6FB022D58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18D0CE4-384C-DF6F-F1F8-50F660E4B9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C28ACBB-1CC8-59F4-F816-83848A6F7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E6A564F-EE17-6DD4-C417-03BED6B1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CA994DF-CBF7-FB80-77F9-01DE8F37F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064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BDF18D-D993-A5C5-36F2-E70D983F3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32D3A68-20DF-A8F7-28CE-788A55F69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4E9834D-F582-5758-C98E-DC2EFB498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8117706-FBF9-B438-9EF2-6CBD42637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66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598CFCB-0778-6920-CB89-C74EB53C0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1D27231-B564-5A9F-3BBD-4DE71DA9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916E6E8-270B-1636-FDBF-56A33F255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24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89901B-F2E6-42ED-B8EB-612A7F8A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5F38F16-8CE5-AF3C-660D-54B131D28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E754B9C-935B-8CF2-6A1E-48AAAE582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C0BD326-7CDA-497F-EBFD-3123D67F5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505CD0A-72E0-5BD3-1F92-FFF754AC0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15FEAF7-54B0-A2AC-E4C1-117EE32A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24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CA5881-E920-606B-19C5-9711C94FC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FF51A67-495B-BE5E-6826-AE7730959E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8094434-04D5-E91D-3B7D-B778C73BE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D9E6159-5F1A-E480-9540-B35981E0B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A325A5F-BCE5-36C3-47F6-6C2E2B9B2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9DFF83-428F-E2D0-C18B-0B304003F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36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4A5E01-CFDF-B548-39D7-6F83A947D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6C9A5FC-E3CF-635F-87C0-FAD93274C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558A87E-1B2C-4AE0-2CB4-CCB8FA8F15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1532A-9397-0046-9E00-25C70066BA02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538C25B-A899-0E71-E322-444A5E775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318BA67-9791-D491-2E8A-89B9A1C34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11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openxmlformats.org/officeDocument/2006/relationships/image" Target="../media/image5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microsoft.com/office/2007/relationships/hdphoto" Target="../media/hdphoto7.wdp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microsoft.com/office/2007/relationships/hdphoto" Target="../media/hdphoto6.wdp"/><Relationship Id="rId4" Type="http://schemas.openxmlformats.org/officeDocument/2006/relationships/image" Target="../media/image33.jpe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HelveticaNeueCyr" pitchFamily="2" charset="-52"/>
              </a:rPr>
              <a:t>Администрация </a:t>
            </a:r>
            <a:r>
              <a:rPr lang="ru-RU" sz="2000" dirty="0" err="1">
                <a:latin typeface="HelveticaNeueCyr" pitchFamily="2" charset="-52"/>
              </a:rPr>
              <a:t>Парфинского</a:t>
            </a:r>
            <a:r>
              <a:rPr lang="ru-RU" sz="2000" dirty="0">
                <a:latin typeface="HelveticaNeueCyr" pitchFamily="2" charset="-52"/>
              </a:rPr>
              <a:t> муниципального района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004E90"/>
              </a:solidFill>
              <a:latin typeface="Helvetica" pitchFamily="2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31379" y="1232907"/>
            <a:ext cx="109747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4000" b="1" dirty="0" smtClean="0">
                <a:solidFill>
                  <a:schemeClr val="accent1"/>
                </a:solidFill>
                <a:latin typeface="HelveticaNeueCyr" pitchFamily="2" charset="-52"/>
              </a:rPr>
              <a:t>Система образования </a:t>
            </a:r>
          </a:p>
          <a:p>
            <a:pPr indent="457200" algn="ctr"/>
            <a:r>
              <a:rPr lang="ru-RU" sz="4000" b="1" dirty="0" smtClean="0">
                <a:solidFill>
                  <a:schemeClr val="accent1"/>
                </a:solidFill>
                <a:latin typeface="HelveticaNeueCyr" pitchFamily="2" charset="-52"/>
              </a:rPr>
              <a:t>в современных условиях</a:t>
            </a:r>
            <a:endParaRPr lang="ru-RU" sz="4000" b="1" dirty="0">
              <a:solidFill>
                <a:schemeClr val="accent1"/>
              </a:solidFill>
              <a:latin typeface="HelveticaNeueCyr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D8419E7-2CEF-402B-BFD6-5E554FA4993B}"/>
              </a:ext>
            </a:extLst>
          </p:cNvPr>
          <p:cNvSpPr txBox="1"/>
          <p:nvPr/>
        </p:nvSpPr>
        <p:spPr>
          <a:xfrm>
            <a:off x="6860592" y="5744585"/>
            <a:ext cx="49862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HelveticaNeueCyr" pitchFamily="2" charset="-52"/>
              </a:rPr>
              <a:t>Матвеева Наталья Николаевна, председатель комитета образования и спорта Администрации </a:t>
            </a:r>
            <a:r>
              <a:rPr lang="ru-RU" sz="1400" b="1" dirty="0" err="1" smtClean="0">
                <a:latin typeface="HelveticaNeueCyr" pitchFamily="2" charset="-52"/>
              </a:rPr>
              <a:t>Парфинского</a:t>
            </a:r>
            <a:r>
              <a:rPr lang="ru-RU" sz="1400" b="1" dirty="0" smtClean="0">
                <a:latin typeface="HelveticaNeueCyr" pitchFamily="2" charset="-52"/>
              </a:rPr>
              <a:t> муниципального района</a:t>
            </a:r>
            <a:endParaRPr lang="ru-RU" sz="1400" b="1" dirty="0">
              <a:latin typeface="HelveticaNeueCyr" pitchFamily="2" charset="-52"/>
            </a:endParaRPr>
          </a:p>
        </p:txBody>
      </p:sp>
      <p:sp>
        <p:nvSpPr>
          <p:cNvPr id="5" name="AutoShape 4" descr="https://top-fon.com/uploads/posts/2023-01/1674905027_top-fon-com-p-fon-dlya-prezentatsii-informatsionnaya-kul-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top-fon.com/uploads/posts/2023-01/1674905027_top-fon-com-p-fon-dlya-prezentatsii-informatsionnaya-kul-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top-fon.com/uploads/posts/2023-01/1674905027_top-fon-com-p-fon-dlya-prezentatsii-informatsionnaya-kul-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1" descr="https://avatars.mds.yandex.net/get-images-cbir/3125087/MKrKwhu4K6HnnEU9B_H_nA6589/oc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kartinkin.net/pics/uploads/posts/2022-08/1660684492_53-kartinkin-net-p-fon-dopolnitelnoe-obrazovanie-krasivo-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845" y="2833748"/>
            <a:ext cx="6457692" cy="252400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8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HelveticaNeueCyr" pitchFamily="2" charset="-52"/>
              </a:rPr>
              <a:t>Администрация </a:t>
            </a:r>
            <a:r>
              <a:rPr lang="ru-RU" sz="2000" dirty="0" err="1">
                <a:latin typeface="HelveticaNeueCyr" pitchFamily="2" charset="-52"/>
              </a:rPr>
              <a:t>Парфинского</a:t>
            </a:r>
            <a:r>
              <a:rPr lang="ru-RU" sz="2000" dirty="0">
                <a:latin typeface="HelveticaNeueCyr" pitchFamily="2" charset="-52"/>
              </a:rPr>
              <a:t> муниципального района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280449" y="261430"/>
            <a:ext cx="628747" cy="323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4E90"/>
                </a:solidFill>
                <a:latin typeface="Helvetica" pitchFamily="2" charset="0"/>
              </a:rPr>
              <a:t>10</a:t>
            </a:r>
            <a:endParaRPr lang="ru-RU" sz="2800" b="1" dirty="0">
              <a:solidFill>
                <a:srgbClr val="004E90"/>
              </a:solidFill>
              <a:latin typeface="Helvetica" pitchFamily="2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CC79A19-C125-4EC3-8C5B-CA0D04DF959E}"/>
              </a:ext>
            </a:extLst>
          </p:cNvPr>
          <p:cNvSpPr/>
          <p:nvPr/>
        </p:nvSpPr>
        <p:spPr>
          <a:xfrm>
            <a:off x="324159" y="667535"/>
            <a:ext cx="1152269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HelveticaNeueCyr" pitchFamily="2" charset="-52"/>
                <a:cs typeface="Arial" panose="020B0604020202020204" pitchFamily="34" charset="0"/>
              </a:rPr>
              <a:t>Сетевое взаимодействие</a:t>
            </a:r>
            <a:endParaRPr lang="ru-RU" sz="2400" b="1" dirty="0">
              <a:latin typeface="HelveticaNeueCyr" pitchFamily="2" charset="-52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58353" y="4365726"/>
            <a:ext cx="2196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HelveticaNeueCyr" pitchFamily="2" charset="-52"/>
              </a:rPr>
              <a:t>Старорусский</a:t>
            </a:r>
          </a:p>
          <a:p>
            <a:pPr algn="ctr"/>
            <a:r>
              <a:rPr lang="ru-RU" sz="1200" b="1" dirty="0" smtClean="0">
                <a:latin typeface="HelveticaNeueCyr" pitchFamily="2" charset="-52"/>
              </a:rPr>
              <a:t>политехнический колледж</a:t>
            </a:r>
            <a:r>
              <a:rPr lang="ru-RU" sz="1200" b="1" dirty="0">
                <a:latin typeface="HelveticaNeueCyr" pitchFamily="2" charset="-52"/>
              </a:rPr>
              <a:t> 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158501" y="4518909"/>
            <a:ext cx="1515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latin typeface="HelveticaNeueCyr" pitchFamily="2" charset="-52"/>
              </a:rPr>
              <a:t>Новгородский </a:t>
            </a:r>
          </a:p>
          <a:p>
            <a:pPr algn="ctr"/>
            <a:r>
              <a:rPr lang="ru-RU" sz="1200" b="1" dirty="0" smtClean="0">
                <a:latin typeface="HelveticaNeueCyr" pitchFamily="2" charset="-52"/>
              </a:rPr>
              <a:t>агротехнический</a:t>
            </a:r>
          </a:p>
          <a:p>
            <a:pPr algn="ctr"/>
            <a:r>
              <a:rPr lang="ru-RU" sz="1200" b="1" dirty="0" smtClean="0">
                <a:latin typeface="HelveticaNeueCyr" pitchFamily="2" charset="-52"/>
              </a:rPr>
              <a:t> техникум</a:t>
            </a:r>
            <a:r>
              <a:rPr lang="ru-RU" sz="1200" b="1" dirty="0">
                <a:latin typeface="HelveticaNeueCyr" pitchFamily="2" charset="-52"/>
              </a:rPr>
              <a:t> </a:t>
            </a:r>
          </a:p>
        </p:txBody>
      </p:sp>
      <p:sp>
        <p:nvSpPr>
          <p:cNvPr id="7" name="AutoShape 2" descr="Стартовала электронная запись детей в «Новгородский кванториум» - «Великий  Новгород.ру»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652" y="4712080"/>
            <a:ext cx="1940294" cy="194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s://sun9-40.userapi.com/impg/ikJtc078HF5_PA9MDNMG63xHeQDY07YPmrFMVQ/6ezJqCnUB9Y.jpg?size=2090x2160&amp;quality=96&amp;sign=2bcaaa83b7c5df6c80bef846f84b6444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r="9384" b="12409"/>
          <a:stretch/>
        </p:blipFill>
        <p:spPr bwMode="auto">
          <a:xfrm>
            <a:off x="1017587" y="2340531"/>
            <a:ext cx="1947804" cy="202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7" descr="Новгородский государственный университет имени Ярослава Мудрого | Velikiy  Novgorod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919" y="1383064"/>
            <a:ext cx="1940294" cy="194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0" descr="Основные сведения"/>
          <p:cNvSpPr>
            <a:spLocks noChangeAspect="1" noChangeArrowheads="1"/>
          </p:cNvSpPr>
          <p:nvPr/>
        </p:nvSpPr>
        <p:spPr bwMode="auto">
          <a:xfrm>
            <a:off x="155575" y="-822325"/>
            <a:ext cx="17240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617" y="4842075"/>
            <a:ext cx="1649783" cy="164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 descr="https://sun9-49.userapi.com/impg/CN3N5A_kkqpoo_9RmXxeicpZkAetyJLJb0iWCQ/3067p4wkm10.jpg?size=1080x600&amp;quality=95&amp;sign=e835d03e575271e80ce796cb00a254d8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506" y="1666542"/>
            <a:ext cx="2472007" cy="13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https://sun9-24.userapi.com/impg/VHr_rT5HrMLR5WqA_zmGjTiglpAaqvz5QK4JRg/Yzk7dXuVEHI.jpg?size=507x479&amp;quality=95&amp;sign=a5840312aa428a62a8b08ca493618aff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195" y="2703039"/>
            <a:ext cx="1825771" cy="172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489" y="3239812"/>
            <a:ext cx="2691925" cy="13459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63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HelveticaNeueCyr" pitchFamily="2" charset="-52"/>
              </a:rPr>
              <a:t>Администрация </a:t>
            </a:r>
            <a:r>
              <a:rPr lang="ru-RU" sz="2000" dirty="0" err="1">
                <a:latin typeface="HelveticaNeueCyr" pitchFamily="2" charset="-52"/>
              </a:rPr>
              <a:t>Парфинского</a:t>
            </a:r>
            <a:r>
              <a:rPr lang="ru-RU" sz="2000" dirty="0">
                <a:latin typeface="HelveticaNeueCyr" pitchFamily="2" charset="-52"/>
              </a:rPr>
              <a:t> муниципального района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237720" y="179462"/>
            <a:ext cx="671477" cy="40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4E90"/>
                </a:solidFill>
                <a:latin typeface="Helvetica" pitchFamily="2" charset="0"/>
              </a:rPr>
              <a:t>11</a:t>
            </a:r>
            <a:endParaRPr lang="ru-RU" sz="2800" b="1" dirty="0">
              <a:solidFill>
                <a:srgbClr val="004E90"/>
              </a:solidFill>
              <a:latin typeface="Helvetica" pitchFamily="2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CC79A19-C125-4EC3-8C5B-CA0D04DF959E}"/>
              </a:ext>
            </a:extLst>
          </p:cNvPr>
          <p:cNvSpPr/>
          <p:nvPr/>
        </p:nvSpPr>
        <p:spPr>
          <a:xfrm>
            <a:off x="324160" y="667536"/>
            <a:ext cx="1152269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HelveticaNeueCyr" pitchFamily="2" charset="-52"/>
                <a:cs typeface="Arial" panose="020B0604020202020204" pitchFamily="34" charset="0"/>
              </a:rPr>
              <a:t>Переход на Федеральные образовательные программы</a:t>
            </a:r>
            <a:endParaRPr lang="ru-RU" sz="2400" b="1" dirty="0">
              <a:latin typeface="HelveticaNeueCyr" pitchFamily="2" charset="-52"/>
              <a:cs typeface="Arial" panose="020B0604020202020204" pitchFamily="34" charset="0"/>
            </a:endParaRPr>
          </a:p>
        </p:txBody>
      </p:sp>
      <p:pic>
        <p:nvPicPr>
          <p:cNvPr id="6146" name="Picture 2" descr="https://sun6-23.userapi.com/impg/gFpQ-IlCvVbOwP8ee0zTwvl8vD2ueRyKbkyT_g/8CNuisak6JQ.jpg?size=604x403&amp;quality=96&amp;sign=008358b1f955c47c3f54b3032894bc72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93" y="1436302"/>
            <a:ext cx="5131007" cy="342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173286"/>
              </p:ext>
            </p:extLst>
          </p:nvPr>
        </p:nvGraphicFramePr>
        <p:xfrm>
          <a:off x="6617865" y="1504060"/>
          <a:ext cx="4768554" cy="4643886"/>
        </p:xfrm>
        <a:graphic>
          <a:graphicData uri="http://schemas.openxmlformats.org/drawingml/2006/table">
            <a:tbl>
              <a:tblPr/>
              <a:tblGrid>
                <a:gridCol w="1909572"/>
                <a:gridCol w="2858982"/>
              </a:tblGrid>
              <a:tr h="13119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dirty="0">
                          <a:solidFill>
                            <a:srgbClr val="131313"/>
                          </a:solidFill>
                          <a:effectLst/>
                          <a:latin typeface="Lato"/>
                        </a:rPr>
                        <a:t>Что такое ФОП (ФООП)</a:t>
                      </a:r>
                    </a:p>
                  </a:txBody>
                  <a:tcPr marL="65929" marR="65929" marT="32965" marB="32965" anchor="ctr">
                    <a:lnL>
                      <a:noFill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dirty="0">
                          <a:effectLst/>
                          <a:latin typeface="inherit"/>
                        </a:rPr>
                        <a:t>ФОП (или ФООП) – федеральные образовательные программы. Такие программы разработали для каждого уровня образования: начального общего, основного общего и среднего общего</a:t>
                      </a: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904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>
                          <a:solidFill>
                            <a:srgbClr val="131313"/>
                          </a:solidFill>
                          <a:effectLst/>
                          <a:latin typeface="Lato"/>
                        </a:rPr>
                        <a:t>Какая цель у внедрения  ФОП</a:t>
                      </a:r>
                    </a:p>
                  </a:txBody>
                  <a:tcPr marL="65929" marR="65929" marT="32965" marB="32965" anchor="ctr">
                    <a:lnL>
                      <a:noFill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>
                          <a:effectLst/>
                          <a:latin typeface="inherit"/>
                        </a:rPr>
                        <a:t>Создание единого образовательного пространства во всей стране</a:t>
                      </a: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25549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>
                          <a:solidFill>
                            <a:srgbClr val="131313"/>
                          </a:solidFill>
                          <a:effectLst/>
                          <a:latin typeface="Lato"/>
                        </a:rPr>
                        <a:t>Что входит в ФОП</a:t>
                      </a:r>
                    </a:p>
                  </a:txBody>
                  <a:tcPr marL="65929" marR="65929" marT="32965" marB="32965" anchor="ctr">
                    <a:lnL>
                      <a:noFill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dirty="0">
                          <a:effectLst/>
                          <a:latin typeface="inherit"/>
                        </a:rPr>
                        <a:t>Учебно-методическая документация: федеральные учебные планы; федеральный план внеурочной деятельности; федеральный календарный учебный график; федеральный календарный план воспитательной работы; федеральная рабочая программа воспитания; федеральные рабочие программы учебных предметов; программа формирования УУД; программа коррекционной работы</a:t>
                      </a:r>
                    </a:p>
                  </a:txBody>
                  <a:tcPr marL="65929" marR="65929" marT="32965" marB="32965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21866" y="5172150"/>
            <a:ext cx="51141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>
                <a:latin typeface="HelveticaNeueCyr" pitchFamily="2" charset="-52"/>
              </a:rPr>
              <a:t>Все педагоги района прошли </a:t>
            </a:r>
            <a:r>
              <a:rPr lang="ru-RU" sz="1600" b="1" dirty="0" smtClean="0">
                <a:latin typeface="HelveticaNeueCyr" pitchFamily="2" charset="-52"/>
              </a:rPr>
              <a:t>обучение</a:t>
            </a:r>
            <a:r>
              <a:rPr lang="ru-RU" sz="1600" b="1" dirty="0">
                <a:latin typeface="HelveticaNeueCyr" pitchFamily="2" charset="-52"/>
              </a:rPr>
              <a:t>, </a:t>
            </a:r>
            <a:r>
              <a:rPr lang="ru-RU" sz="1600" b="1" dirty="0" smtClean="0">
                <a:latin typeface="HelveticaNeueCyr" pitchFamily="2" charset="-52"/>
              </a:rPr>
              <a:t>приняли участие </a:t>
            </a:r>
            <a:r>
              <a:rPr lang="ru-RU" sz="1600" b="1" dirty="0">
                <a:latin typeface="HelveticaNeueCyr" pitchFamily="2" charset="-52"/>
              </a:rPr>
              <a:t>в </a:t>
            </a:r>
            <a:r>
              <a:rPr lang="ru-RU" sz="1600" b="1" dirty="0" err="1">
                <a:latin typeface="HelveticaNeueCyr" pitchFamily="2" charset="-52"/>
              </a:rPr>
              <a:t>вебинарах</a:t>
            </a:r>
            <a:r>
              <a:rPr lang="ru-RU" sz="1600" b="1" dirty="0">
                <a:latin typeface="HelveticaNeueCyr" pitchFamily="2" charset="-52"/>
              </a:rPr>
              <a:t>, </a:t>
            </a:r>
            <a:r>
              <a:rPr lang="ru-RU" sz="1600" b="1" dirty="0" smtClean="0">
                <a:latin typeface="HelveticaNeueCyr" pitchFamily="2" charset="-52"/>
              </a:rPr>
              <a:t>семинарах</a:t>
            </a:r>
            <a:r>
              <a:rPr lang="ru-RU" sz="1600" b="1" dirty="0">
                <a:latin typeface="HelveticaNeueCyr" pitchFamily="2" charset="-52"/>
              </a:rPr>
              <a:t> </a:t>
            </a:r>
            <a:endParaRPr lang="ru-RU" sz="1600" b="1" dirty="0" smtClean="0">
              <a:latin typeface="HelveticaNeueCyr" pitchFamily="2" charset="-52"/>
            </a:endParaRPr>
          </a:p>
          <a:p>
            <a:pPr indent="457200" algn="ctr"/>
            <a:r>
              <a:rPr lang="ru-RU" sz="1600" b="1" dirty="0" smtClean="0">
                <a:latin typeface="HelveticaNeueCyr" pitchFamily="2" charset="-52"/>
              </a:rPr>
              <a:t>по реализации ФООП</a:t>
            </a:r>
            <a:endParaRPr lang="ru-RU" sz="1600" b="1" dirty="0">
              <a:latin typeface="HelveticaNeueCyr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2821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HelveticaNeueCyr" pitchFamily="2" charset="-52"/>
              </a:rPr>
              <a:t>Администрация </a:t>
            </a:r>
            <a:r>
              <a:rPr lang="ru-RU" sz="2000" dirty="0" err="1">
                <a:latin typeface="HelveticaNeueCyr" pitchFamily="2" charset="-52"/>
              </a:rPr>
              <a:t>Парфинского</a:t>
            </a:r>
            <a:r>
              <a:rPr lang="ru-RU" sz="2000" dirty="0">
                <a:latin typeface="HelveticaNeueCyr" pitchFamily="2" charset="-52"/>
              </a:rPr>
              <a:t> муниципального района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378317" y="103368"/>
            <a:ext cx="723568" cy="386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4E90"/>
                </a:solidFill>
                <a:latin typeface="Helvetica" pitchFamily="2" charset="0"/>
              </a:rPr>
              <a:t>12</a:t>
            </a:r>
            <a:endParaRPr lang="ru-RU" sz="2800" b="1" dirty="0">
              <a:solidFill>
                <a:srgbClr val="004E90"/>
              </a:solidFill>
              <a:latin typeface="Helvetica" pitchFamily="2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sun9-65.userapi.com/impg/9jetB2AgCkn1BBd_3hc_F_Ze9LMaiSMBO3zNww/QC8Hqtg_JEk.jpg?size=1600x1174&amp;quality=95&amp;sign=841469127f6e6f340a87f153429433e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2" y="1421685"/>
            <a:ext cx="4083803" cy="29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0.userapi.com/impg/2p2K28cjMFfuQEy5F6eaw7LGiqEYb4FY3rabsw/1Wl7NTL25E8.jpg?size=1600x1164&amp;quality=95&amp;sign=90863dceee16ba240def428712d3378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771" y="1421685"/>
            <a:ext cx="4345908" cy="29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CC79A19-C125-4EC3-8C5B-CA0D04DF959E}"/>
              </a:ext>
            </a:extLst>
          </p:cNvPr>
          <p:cNvSpPr/>
          <p:nvPr/>
        </p:nvSpPr>
        <p:spPr>
          <a:xfrm>
            <a:off x="386499" y="657951"/>
            <a:ext cx="1152269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HelveticaNeueCyr" pitchFamily="2" charset="-52"/>
                <a:cs typeface="Arial" panose="020B0604020202020204" pitchFamily="34" charset="0"/>
              </a:rPr>
              <a:t>Историческое образование</a:t>
            </a:r>
            <a:endParaRPr lang="ru-RU" sz="2400" b="1" dirty="0">
              <a:solidFill>
                <a:srgbClr val="FF0000"/>
              </a:solidFill>
              <a:latin typeface="HelveticaNeueCyr" pitchFamily="2" charset="-52"/>
              <a:cs typeface="Arial" panose="020B0604020202020204" pitchFamily="34" charset="0"/>
            </a:endParaRPr>
          </a:p>
        </p:txBody>
      </p:sp>
      <p:pic>
        <p:nvPicPr>
          <p:cNvPr id="1032" name="Picture 8" descr="https://forpost-sevastopol.ru/outimg/aHR0cHM6Ly91c2VyNjc5MDIuY2xpZW50cy1jZG5ub3cucnUvbG9jYWxTdG9yYWdlL25ld3MvNjUvN2MvYWEvNzkvNjU3Y2FhNzlfcmVzaXplZFNjYWxlZF8xMDIwdG81NzQucG5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038" y="3503894"/>
            <a:ext cx="4946629" cy="278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93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HelveticaNeueCyr" pitchFamily="2" charset="-52"/>
              </a:rPr>
              <a:t>Администрация </a:t>
            </a:r>
            <a:r>
              <a:rPr lang="ru-RU" sz="2000" dirty="0" err="1">
                <a:latin typeface="HelveticaNeueCyr" pitchFamily="2" charset="-52"/>
              </a:rPr>
              <a:t>Парфинского</a:t>
            </a:r>
            <a:r>
              <a:rPr lang="ru-RU" sz="2000" dirty="0">
                <a:latin typeface="HelveticaNeueCyr" pitchFamily="2" charset="-52"/>
              </a:rPr>
              <a:t> муниципального района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477003" y="76912"/>
            <a:ext cx="623842" cy="413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 smtClean="0">
              <a:solidFill>
                <a:srgbClr val="004E90"/>
              </a:solidFill>
              <a:latin typeface="Helvetica" pitchFamily="2" charset="0"/>
            </a:endParaRPr>
          </a:p>
          <a:p>
            <a:r>
              <a:rPr lang="ru-RU" sz="2800" b="1" dirty="0" smtClean="0">
                <a:solidFill>
                  <a:srgbClr val="004E90"/>
                </a:solidFill>
                <a:latin typeface="Helvetica" pitchFamily="2" charset="0"/>
              </a:rPr>
              <a:t>13</a:t>
            </a:r>
            <a:endParaRPr lang="ru-RU" sz="2800" b="1" dirty="0">
              <a:solidFill>
                <a:srgbClr val="004E90"/>
              </a:solidFill>
              <a:latin typeface="Helvetica" pitchFamily="2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CC79A19-C125-4EC3-8C5B-CA0D04DF959E}"/>
              </a:ext>
            </a:extLst>
          </p:cNvPr>
          <p:cNvSpPr/>
          <p:nvPr/>
        </p:nvSpPr>
        <p:spPr>
          <a:xfrm>
            <a:off x="324160" y="667536"/>
            <a:ext cx="1152269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HelveticaNeueCyr" pitchFamily="2" charset="-52"/>
                <a:cs typeface="Arial" panose="020B0604020202020204" pitchFamily="34" charset="0"/>
              </a:rPr>
              <a:t>Развитие цифровых технологий</a:t>
            </a:r>
            <a:endParaRPr lang="ru-RU" sz="2400" b="1" dirty="0">
              <a:latin typeface="HelveticaNeueCyr" pitchFamily="2" charset="-52"/>
              <a:cs typeface="Arial" panose="020B0604020202020204" pitchFamily="34" charset="0"/>
            </a:endParaRPr>
          </a:p>
        </p:txBody>
      </p:sp>
      <p:pic>
        <p:nvPicPr>
          <p:cNvPr id="2053" name="Picture 5" descr="C:\Users\TTN\Desktop\M6ZUiG_90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476" y="4194917"/>
            <a:ext cx="2830056" cy="196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TTN\Desktop\Z6fr_ayqBPQ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3" r="18054"/>
          <a:stretch/>
        </p:blipFill>
        <p:spPr bwMode="auto">
          <a:xfrm>
            <a:off x="9210869" y="4204473"/>
            <a:ext cx="2484573" cy="196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6672866" y="6248242"/>
            <a:ext cx="44537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HelveticaNeueCyr" pitchFamily="2" charset="-52"/>
                <a:cs typeface="Calibri" pitchFamily="34" charset="0"/>
              </a:rPr>
              <a:t>Видеоролики Академии </a:t>
            </a:r>
            <a:r>
              <a:rPr lang="ru-RU" sz="1200" b="1" dirty="0" err="1" smtClean="0">
                <a:latin typeface="HelveticaNeueCyr" pitchFamily="2" charset="-52"/>
                <a:cs typeface="Calibri" pitchFamily="34" charset="0"/>
              </a:rPr>
              <a:t>Роскачества</a:t>
            </a:r>
            <a:r>
              <a:rPr lang="ru-RU" sz="1200" b="1" dirty="0" smtClean="0">
                <a:latin typeface="HelveticaNeueCyr" pitchFamily="2" charset="-52"/>
                <a:cs typeface="Calibri" pitchFamily="34" charset="0"/>
              </a:rPr>
              <a:t> Всероссийского проекта «Уроки качества»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9385" y="6250542"/>
            <a:ext cx="1359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latin typeface="HelveticaNeueCyr" pitchFamily="2" charset="-52"/>
              </a:rPr>
              <a:t>«Уроки цифры»</a:t>
            </a:r>
            <a:endParaRPr lang="ru-RU" sz="1200" b="1" dirty="0">
              <a:latin typeface="HelveticaNeueCyr" pitchFamily="2" charset="-52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24" y="4194917"/>
            <a:ext cx="2401168" cy="196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 descr="C:\Users\TTN\Desktop\lqaRwxlYlJ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1" b="5768"/>
          <a:stretch/>
        </p:blipFill>
        <p:spPr bwMode="auto">
          <a:xfrm>
            <a:off x="3394845" y="4194917"/>
            <a:ext cx="2043868" cy="197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tatic.wixstatic.com/media/667ec0_d2a8aa10f21c4bff92e92a393fcfd5c3~mv2.png/v1/fill/w_600,h_468,al_c,lg_1,q_85/667ec0_d2a8aa10f21c4bff92e92a393fcfd5c3~mv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0" y="1402087"/>
            <a:ext cx="3324894" cy="2535252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pr1.zoon.ru/u8f1yuj1GonqQxNRm0Nujg/1919x1080,q90/4px-BW84_n0cLcP1l88gvWrIKrhVBZuj08qi3i3prNEJzOOPeGdsMrczj9uVpCkt0QIGEc_iKc4KoZm8-ieg0IoQAP4O_Im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05" y="1581370"/>
            <a:ext cx="3687484" cy="207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gazetaingush.ru/sites/default/files/news/2022/11/220801goswe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970" y="1452785"/>
            <a:ext cx="3396954" cy="2433857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14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HelveticaNeueCyr" pitchFamily="2" charset="-52"/>
              </a:rPr>
              <a:t>Администрация </a:t>
            </a:r>
            <a:r>
              <a:rPr lang="ru-RU" sz="2000" dirty="0" err="1">
                <a:latin typeface="HelveticaNeueCyr" pitchFamily="2" charset="-52"/>
              </a:rPr>
              <a:t>Парфинского</a:t>
            </a:r>
            <a:r>
              <a:rPr lang="ru-RU" sz="2000" dirty="0">
                <a:latin typeface="HelveticaNeueCyr" pitchFamily="2" charset="-52"/>
              </a:rPr>
              <a:t> муниципального района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323179" y="261430"/>
            <a:ext cx="586018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4E90"/>
                </a:solidFill>
                <a:latin typeface="Helvetica" pitchFamily="2" charset="0"/>
              </a:rPr>
              <a:t>14</a:t>
            </a:r>
            <a:endParaRPr lang="ru-RU" sz="2800" b="1" dirty="0">
              <a:solidFill>
                <a:srgbClr val="004E90"/>
              </a:solidFill>
              <a:latin typeface="Helvetica" pitchFamily="2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CC79A19-C125-4EC3-8C5B-CA0D04DF959E}"/>
              </a:ext>
            </a:extLst>
          </p:cNvPr>
          <p:cNvSpPr/>
          <p:nvPr/>
        </p:nvSpPr>
        <p:spPr>
          <a:xfrm>
            <a:off x="324160" y="667536"/>
            <a:ext cx="1152269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HelveticaNeueCyr" pitchFamily="2" charset="-52"/>
                <a:cs typeface="Arial" panose="020B0604020202020204" pitchFamily="34" charset="0"/>
              </a:rPr>
              <a:t>Образование</a:t>
            </a:r>
            <a:endParaRPr lang="ru-RU" sz="2400" b="1" dirty="0">
              <a:latin typeface="HelveticaNeueCyr" pitchFamily="2" charset="-52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090F5A1-B5A5-4A27-B9D8-218797CA9DD2}"/>
              </a:ext>
            </a:extLst>
          </p:cNvPr>
          <p:cNvSpPr txBox="1"/>
          <p:nvPr/>
        </p:nvSpPr>
        <p:spPr>
          <a:xfrm>
            <a:off x="5906058" y="2246969"/>
            <a:ext cx="2472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HelveticaNeueCyr" pitchFamily="2" charset="-52"/>
              </a:rPr>
              <a:t>В </a:t>
            </a:r>
            <a:r>
              <a:rPr lang="ru-RU" dirty="0" smtClean="0">
                <a:latin typeface="HelveticaNeueCyr" pitchFamily="2" charset="-52"/>
              </a:rPr>
              <a:t> 2023 году</a:t>
            </a:r>
            <a:endParaRPr lang="ru-RU" dirty="0">
              <a:latin typeface="HelveticaNeueCyr" pitchFamily="2" charset="-52"/>
            </a:endParaRPr>
          </a:p>
        </p:txBody>
      </p: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xmlns="" id="{429A12F6-195F-4A41-88CA-22F87FA6FC35}"/>
              </a:ext>
            </a:extLst>
          </p:cNvPr>
          <p:cNvSpPr/>
          <p:nvPr/>
        </p:nvSpPr>
        <p:spPr>
          <a:xfrm>
            <a:off x="7003987" y="2776091"/>
            <a:ext cx="276447" cy="3432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D8419E7-2CEF-402B-BFD6-5E554FA4993B}"/>
              </a:ext>
            </a:extLst>
          </p:cNvPr>
          <p:cNvSpPr txBox="1"/>
          <p:nvPr/>
        </p:nvSpPr>
        <p:spPr>
          <a:xfrm>
            <a:off x="5710070" y="3205338"/>
            <a:ext cx="2820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ru-RU" sz="1600" dirty="0">
                <a:latin typeface="HelveticaNeueCyr" pitchFamily="2" charset="-52"/>
              </a:rPr>
              <a:t>проведение капитальных </a:t>
            </a:r>
            <a:r>
              <a:rPr lang="ru-RU" sz="1600" dirty="0" smtClean="0">
                <a:latin typeface="HelveticaNeueCyr" pitchFamily="2" charset="-52"/>
              </a:rPr>
              <a:t>ремонтов и оборудование </a:t>
            </a:r>
            <a:r>
              <a:rPr lang="ru-RU" sz="1600" dirty="0">
                <a:latin typeface="HelveticaNeueCyr" pitchFamily="2" charset="-52"/>
              </a:rPr>
              <a:t>в МАОУСШ п. Парфино и МАОУСШ п. Пола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1380" y="1155995"/>
            <a:ext cx="11515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b="1" dirty="0">
                <a:latin typeface="HelveticaNeueCyr" pitchFamily="2" charset="-52"/>
              </a:rPr>
              <a:t>Одна из важнейших задач системы образования района -  предоставление качественного образования путем создания современных условий организации образовательного процесса </a:t>
            </a:r>
            <a:endParaRPr lang="ru-RU" b="1" dirty="0" smtClean="0">
              <a:latin typeface="HelveticaNeueCyr" pitchFamily="2" charset="-52"/>
            </a:endParaRPr>
          </a:p>
          <a:p>
            <a:pPr indent="457200" algn="ctr"/>
            <a:r>
              <a:rPr lang="ru-RU" b="1" dirty="0" smtClean="0">
                <a:latin typeface="HelveticaNeueCyr" pitchFamily="2" charset="-52"/>
              </a:rPr>
              <a:t>на </a:t>
            </a:r>
            <a:r>
              <a:rPr lang="ru-RU" b="1" dirty="0">
                <a:latin typeface="HelveticaNeueCyr" pitchFamily="2" charset="-52"/>
              </a:rPr>
              <a:t>всех уровнях общего образования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29" y="2616300"/>
            <a:ext cx="4301365" cy="288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D8419E7-2CEF-402B-BFD6-5E554FA4993B}"/>
              </a:ext>
            </a:extLst>
          </p:cNvPr>
          <p:cNvSpPr txBox="1"/>
          <p:nvPr/>
        </p:nvSpPr>
        <p:spPr>
          <a:xfrm>
            <a:off x="5641923" y="5161659"/>
            <a:ext cx="3232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ru-RU" sz="1600" dirty="0" smtClean="0">
                <a:latin typeface="HelveticaNeueCyr" pitchFamily="2" charset="-52"/>
              </a:rPr>
              <a:t>Создание «</a:t>
            </a:r>
            <a:r>
              <a:rPr lang="ru-RU" sz="1600" dirty="0">
                <a:latin typeface="HelveticaNeueCyr" pitchFamily="2" charset="-52"/>
              </a:rPr>
              <a:t>Т</a:t>
            </a:r>
            <a:r>
              <a:rPr lang="ru-RU" sz="1600" dirty="0" smtClean="0">
                <a:latin typeface="HelveticaNeueCyr" pitchFamily="2" charset="-52"/>
              </a:rPr>
              <a:t>очки роста» в филиале МАОУСШ п</a:t>
            </a:r>
            <a:r>
              <a:rPr lang="ru-RU" sz="1600" dirty="0" smtClean="0">
                <a:latin typeface="HelveticaNeueCyr" pitchFamily="2" charset="-52"/>
              </a:rPr>
              <a:t>. Пола </a:t>
            </a:r>
            <a:r>
              <a:rPr lang="ru-RU" sz="1600" dirty="0" smtClean="0">
                <a:latin typeface="HelveticaNeueCyr" pitchFamily="2" charset="-52"/>
              </a:rPr>
              <a:t>в д</a:t>
            </a:r>
            <a:r>
              <a:rPr lang="ru-RU" sz="1600" dirty="0" smtClean="0">
                <a:latin typeface="HelveticaNeueCyr" pitchFamily="2" charset="-52"/>
              </a:rPr>
              <a:t>. Новая </a:t>
            </a:r>
            <a:r>
              <a:rPr lang="ru-RU" sz="1600" dirty="0" smtClean="0">
                <a:latin typeface="HelveticaNeueCyr" pitchFamily="2" charset="-52"/>
              </a:rPr>
              <a:t>Деревня</a:t>
            </a:r>
            <a:endParaRPr lang="ru-RU" sz="1600" dirty="0">
              <a:latin typeface="HelveticaNeueCyr" pitchFamily="2" charset="-52"/>
            </a:endParaRPr>
          </a:p>
        </p:txBody>
      </p:sp>
      <p:sp>
        <p:nvSpPr>
          <p:cNvPr id="20" name="Стрелка: вниз 25">
            <a:extLst>
              <a:ext uri="{FF2B5EF4-FFF2-40B4-BE49-F238E27FC236}">
                <a16:creationId xmlns:a16="http://schemas.microsoft.com/office/drawing/2014/main" xmlns="" id="{429A12F6-195F-4A41-88CA-22F87FA6FC35}"/>
              </a:ext>
            </a:extLst>
          </p:cNvPr>
          <p:cNvSpPr/>
          <p:nvPr/>
        </p:nvSpPr>
        <p:spPr>
          <a:xfrm>
            <a:off x="7120126" y="4642658"/>
            <a:ext cx="276447" cy="3432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090F5A1-B5A5-4A27-B9D8-218797CA9DD2}"/>
              </a:ext>
            </a:extLst>
          </p:cNvPr>
          <p:cNvSpPr txBox="1"/>
          <p:nvPr/>
        </p:nvSpPr>
        <p:spPr>
          <a:xfrm>
            <a:off x="9240362" y="2256857"/>
            <a:ext cx="2472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HelveticaNeueCyr" pitchFamily="2" charset="-52"/>
              </a:rPr>
              <a:t>В </a:t>
            </a:r>
            <a:r>
              <a:rPr lang="ru-RU" dirty="0" smtClean="0">
                <a:latin typeface="HelveticaNeueCyr" pitchFamily="2" charset="-52"/>
              </a:rPr>
              <a:t> 2024 году</a:t>
            </a:r>
            <a:endParaRPr lang="ru-RU" dirty="0">
              <a:latin typeface="HelveticaNeueCyr" pitchFamily="2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D8419E7-2CEF-402B-BFD6-5E554FA4993B}"/>
              </a:ext>
            </a:extLst>
          </p:cNvPr>
          <p:cNvSpPr txBox="1"/>
          <p:nvPr/>
        </p:nvSpPr>
        <p:spPr>
          <a:xfrm>
            <a:off x="8928237" y="3205338"/>
            <a:ext cx="2820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ru-RU" sz="1600" dirty="0">
                <a:latin typeface="HelveticaNeueCyr" pitchFamily="2" charset="-52"/>
              </a:rPr>
              <a:t>проведение капитальных </a:t>
            </a:r>
            <a:r>
              <a:rPr lang="ru-RU" sz="1600" dirty="0" smtClean="0">
                <a:latin typeface="HelveticaNeueCyr" pitchFamily="2" charset="-52"/>
              </a:rPr>
              <a:t>ремонтов и оборудование </a:t>
            </a:r>
            <a:r>
              <a:rPr lang="ru-RU" sz="1600" dirty="0">
                <a:latin typeface="HelveticaNeueCyr" pitchFamily="2" charset="-52"/>
              </a:rPr>
              <a:t>в </a:t>
            </a:r>
            <a:r>
              <a:rPr lang="ru-RU" sz="1600" dirty="0" smtClean="0">
                <a:latin typeface="HelveticaNeueCyr" pitchFamily="2" charset="-52"/>
              </a:rPr>
              <a:t>МАОУОШ д</a:t>
            </a:r>
            <a:r>
              <a:rPr lang="ru-RU" sz="1600" dirty="0" smtClean="0">
                <a:latin typeface="HelveticaNeueCyr" pitchFamily="2" charset="-52"/>
              </a:rPr>
              <a:t>. </a:t>
            </a:r>
            <a:r>
              <a:rPr lang="ru-RU" sz="1600" dirty="0" err="1" smtClean="0">
                <a:latin typeface="HelveticaNeueCyr" pitchFamily="2" charset="-52"/>
              </a:rPr>
              <a:t>Федорково</a:t>
            </a:r>
            <a:endParaRPr lang="ru-RU" sz="1600" dirty="0">
              <a:latin typeface="HelveticaNeueCyr" pitchFamily="2" charset="-52"/>
            </a:endParaRPr>
          </a:p>
        </p:txBody>
      </p:sp>
      <p:sp>
        <p:nvSpPr>
          <p:cNvPr id="23" name="Стрелка: вниз 25">
            <a:extLst>
              <a:ext uri="{FF2B5EF4-FFF2-40B4-BE49-F238E27FC236}">
                <a16:creationId xmlns:a16="http://schemas.microsoft.com/office/drawing/2014/main" xmlns="" id="{429A12F6-195F-4A41-88CA-22F87FA6FC35}"/>
              </a:ext>
            </a:extLst>
          </p:cNvPr>
          <p:cNvSpPr/>
          <p:nvPr/>
        </p:nvSpPr>
        <p:spPr>
          <a:xfrm>
            <a:off x="10376268" y="2801101"/>
            <a:ext cx="276447" cy="3432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низ 25">
            <a:extLst>
              <a:ext uri="{FF2B5EF4-FFF2-40B4-BE49-F238E27FC236}">
                <a16:creationId xmlns:a16="http://schemas.microsoft.com/office/drawing/2014/main" xmlns="" id="{429A12F6-195F-4A41-88CA-22F87FA6FC35}"/>
              </a:ext>
            </a:extLst>
          </p:cNvPr>
          <p:cNvSpPr/>
          <p:nvPr/>
        </p:nvSpPr>
        <p:spPr>
          <a:xfrm>
            <a:off x="10368351" y="4642658"/>
            <a:ext cx="276447" cy="3432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D8419E7-2CEF-402B-BFD6-5E554FA4993B}"/>
              </a:ext>
            </a:extLst>
          </p:cNvPr>
          <p:cNvSpPr txBox="1"/>
          <p:nvPr/>
        </p:nvSpPr>
        <p:spPr>
          <a:xfrm>
            <a:off x="8898065" y="5161659"/>
            <a:ext cx="3232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ru-RU" sz="1600" dirty="0" smtClean="0">
                <a:latin typeface="HelveticaNeueCyr" pitchFamily="2" charset="-52"/>
              </a:rPr>
              <a:t>Создание «</a:t>
            </a:r>
            <a:r>
              <a:rPr lang="ru-RU" sz="1600" dirty="0">
                <a:latin typeface="HelveticaNeueCyr" pitchFamily="2" charset="-52"/>
              </a:rPr>
              <a:t>Т</a:t>
            </a:r>
            <a:r>
              <a:rPr lang="ru-RU" sz="1600" dirty="0" smtClean="0">
                <a:latin typeface="HelveticaNeueCyr" pitchFamily="2" charset="-52"/>
              </a:rPr>
              <a:t>очки роста» в филиале МАОУОШ д. </a:t>
            </a:r>
            <a:r>
              <a:rPr lang="ru-RU" sz="1600" dirty="0" err="1" smtClean="0">
                <a:latin typeface="HelveticaNeueCyr" pitchFamily="2" charset="-52"/>
              </a:rPr>
              <a:t>Федорково</a:t>
            </a:r>
            <a:r>
              <a:rPr lang="ru-RU" sz="1600" dirty="0" smtClean="0">
                <a:latin typeface="HelveticaNeueCyr" pitchFamily="2" charset="-52"/>
              </a:rPr>
              <a:t> в д</a:t>
            </a:r>
            <a:r>
              <a:rPr lang="ru-RU" sz="1600" dirty="0" smtClean="0">
                <a:latin typeface="HelveticaNeueCyr" pitchFamily="2" charset="-52"/>
              </a:rPr>
              <a:t>. </a:t>
            </a:r>
            <a:r>
              <a:rPr lang="ru-RU" sz="1600" dirty="0" err="1" smtClean="0">
                <a:latin typeface="HelveticaNeueCyr" pitchFamily="2" charset="-52"/>
              </a:rPr>
              <a:t>Сергеево</a:t>
            </a:r>
            <a:endParaRPr lang="ru-RU" sz="1600" dirty="0">
              <a:latin typeface="HelveticaNeueCyr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9757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tsagangimnasium.ucoz.ru/11/dd85b241cdd21959c417f071b6fb0a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87" y="640577"/>
            <a:ext cx="7590326" cy="526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05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HelveticaNeueCyr" pitchFamily="2" charset="-52"/>
              </a:rPr>
              <a:t>Администрация </a:t>
            </a:r>
            <a:r>
              <a:rPr lang="ru-RU" sz="2000" dirty="0" err="1">
                <a:latin typeface="HelveticaNeueCyr" pitchFamily="2" charset="-52"/>
              </a:rPr>
              <a:t>Парфинского</a:t>
            </a:r>
            <a:r>
              <a:rPr lang="ru-RU" sz="2000" dirty="0">
                <a:latin typeface="HelveticaNeueCyr" pitchFamily="2" charset="-52"/>
              </a:rPr>
              <a:t> муниципального района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4E90"/>
                </a:solidFill>
                <a:latin typeface="Helvetica" pitchFamily="2" charset="0"/>
              </a:rPr>
              <a:t>2</a:t>
            </a:r>
            <a:endParaRPr lang="ru-RU" sz="2800" b="1" dirty="0">
              <a:solidFill>
                <a:srgbClr val="004E90"/>
              </a:solidFill>
              <a:latin typeface="Helvetica" pitchFamily="2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CC79A19-C125-4EC3-8C5B-CA0D04DF959E}"/>
              </a:ext>
            </a:extLst>
          </p:cNvPr>
          <p:cNvSpPr/>
          <p:nvPr/>
        </p:nvSpPr>
        <p:spPr>
          <a:xfrm>
            <a:off x="324160" y="667536"/>
            <a:ext cx="1152269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HelveticaNeueCyr" pitchFamily="2" charset="-52"/>
                <a:cs typeface="Arial" panose="020B0604020202020204" pitchFamily="34" charset="0"/>
              </a:rPr>
              <a:t>Достижения системы образования</a:t>
            </a:r>
            <a:endParaRPr lang="ru-RU" sz="2400" b="1" dirty="0">
              <a:latin typeface="HelveticaNeueCyr" pitchFamily="2" charset="-5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6140" y="2073980"/>
            <a:ext cx="50400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457200" algn="just">
              <a:buFont typeface="Arial" pitchFamily="34" charset="0"/>
              <a:buChar char="•"/>
            </a:pPr>
            <a:r>
              <a:rPr lang="ru-RU" b="1" dirty="0" smtClean="0">
                <a:latin typeface="HelveticaNeueCyr" pitchFamily="2" charset="-52"/>
              </a:rPr>
              <a:t>3 </a:t>
            </a:r>
            <a:r>
              <a:rPr lang="ru-RU" b="1" dirty="0">
                <a:latin typeface="HelveticaNeueCyr" pitchFamily="2" charset="-52"/>
              </a:rPr>
              <a:t>место </a:t>
            </a:r>
            <a:r>
              <a:rPr lang="ru-RU" b="1" dirty="0" smtClean="0">
                <a:latin typeface="HelveticaNeueCyr" pitchFamily="2" charset="-52"/>
              </a:rPr>
              <a:t>по </a:t>
            </a:r>
            <a:r>
              <a:rPr lang="ru-RU" b="1" dirty="0">
                <a:latin typeface="HelveticaNeueCyr" pitchFamily="2" charset="-52"/>
              </a:rPr>
              <a:t>оценке эффективности механизмов управления качеством образования за 2022 </a:t>
            </a:r>
            <a:r>
              <a:rPr lang="ru-RU" b="1" dirty="0" smtClean="0">
                <a:latin typeface="HelveticaNeueCyr" pitchFamily="2" charset="-52"/>
              </a:rPr>
              <a:t>год;</a:t>
            </a:r>
          </a:p>
          <a:p>
            <a:pPr indent="457200" algn="just"/>
            <a:endParaRPr lang="ru-RU" b="1" dirty="0" smtClean="0">
              <a:latin typeface="HelveticaNeueCyr" pitchFamily="2" charset="-52"/>
            </a:endParaRPr>
          </a:p>
          <a:p>
            <a:pPr marL="285750" indent="457200" algn="just">
              <a:buFont typeface="Arial" pitchFamily="34" charset="0"/>
              <a:buChar char="•"/>
            </a:pPr>
            <a:r>
              <a:rPr lang="ru-RU" b="1" dirty="0" smtClean="0">
                <a:latin typeface="HelveticaNeueCyr" pitchFamily="2" charset="-52"/>
              </a:rPr>
              <a:t>3 </a:t>
            </a:r>
            <a:r>
              <a:rPr lang="ru-RU" b="1" dirty="0">
                <a:latin typeface="HelveticaNeueCyr" pitchFamily="2" charset="-52"/>
              </a:rPr>
              <a:t>место </a:t>
            </a:r>
            <a:r>
              <a:rPr lang="ru-RU" b="1" dirty="0" smtClean="0">
                <a:latin typeface="HelveticaNeueCyr" pitchFamily="2" charset="-52"/>
              </a:rPr>
              <a:t>по </a:t>
            </a:r>
            <a:r>
              <a:rPr lang="ru-RU" b="1" dirty="0">
                <a:latin typeface="HelveticaNeueCyr" pitchFamily="2" charset="-52"/>
              </a:rPr>
              <a:t>итогам областного конкурса на лучшую организацию деятельности в сфере дополнительного образования детей.</a:t>
            </a:r>
          </a:p>
        </p:txBody>
      </p:sp>
      <p:pic>
        <p:nvPicPr>
          <p:cNvPr id="7" name="Picture 2" descr="https://sun9-49.userapi.com/impg/XL2fV2A3Lco09Wll85kRErdz702Am0ep5V5fmA/KpWrdhzrEys.jpg?size=807x561&amp;quality=95&amp;sign=3bce3b8b510eaf1ed7c549200f72a586&amp;c_uniq_tag=bjf0BK5flMHKjH7cfmo3PVGvjqfTwJGj_O02nBFzhQg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r="4388" b="9365"/>
          <a:stretch/>
        </p:blipFill>
        <p:spPr bwMode="auto">
          <a:xfrm>
            <a:off x="6147847" y="1733206"/>
            <a:ext cx="5131834" cy="353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47847" y="5435928"/>
            <a:ext cx="5131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HelveticaNeueCyr" pitchFamily="2" charset="-52"/>
              </a:rPr>
              <a:t>Областной</a:t>
            </a:r>
            <a:r>
              <a:rPr lang="ru-RU" sz="1400" b="1" dirty="0">
                <a:latin typeface="HelveticaNeueCyr" pitchFamily="2" charset="-52"/>
              </a:rPr>
              <a:t> </a:t>
            </a:r>
            <a:r>
              <a:rPr lang="ru-RU" sz="1400" b="1" dirty="0" smtClean="0">
                <a:latin typeface="HelveticaNeueCyr" pitchFamily="2" charset="-52"/>
              </a:rPr>
              <a:t>конкурс </a:t>
            </a:r>
            <a:r>
              <a:rPr lang="ru-RU" sz="1400" b="1" dirty="0">
                <a:latin typeface="HelveticaNeueCyr" pitchFamily="2" charset="-52"/>
              </a:rPr>
              <a:t>органов местного самоуправления в сфере дополнительного образования детей</a:t>
            </a:r>
          </a:p>
        </p:txBody>
      </p:sp>
    </p:spTree>
    <p:extLst>
      <p:ext uri="{BB962C8B-B14F-4D97-AF65-F5344CB8AC3E}">
        <p14:creationId xmlns:p14="http://schemas.microsoft.com/office/powerpoint/2010/main" val="349757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HelveticaNeueCyr" pitchFamily="2" charset="-52"/>
              </a:rPr>
              <a:t>Администрация </a:t>
            </a:r>
            <a:r>
              <a:rPr lang="ru-RU" sz="2000" dirty="0" err="1">
                <a:latin typeface="HelveticaNeueCyr" pitchFamily="2" charset="-52"/>
              </a:rPr>
              <a:t>Парфинского</a:t>
            </a:r>
            <a:r>
              <a:rPr lang="ru-RU" sz="2000" dirty="0">
                <a:latin typeface="HelveticaNeueCyr" pitchFamily="2" charset="-52"/>
              </a:rPr>
              <a:t> муниципального района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3</a:t>
            </a:r>
            <a:endParaRPr lang="ru-RU" sz="2800" b="1" dirty="0">
              <a:solidFill>
                <a:srgbClr val="004E90"/>
              </a:solidFill>
              <a:latin typeface="Helvetica" pitchFamily="2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CC79A19-C125-4EC3-8C5B-CA0D04DF959E}"/>
              </a:ext>
            </a:extLst>
          </p:cNvPr>
          <p:cNvSpPr/>
          <p:nvPr/>
        </p:nvSpPr>
        <p:spPr>
          <a:xfrm>
            <a:off x="324160" y="667536"/>
            <a:ext cx="1152269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HelveticaNeueCyr" pitchFamily="2" charset="-52"/>
                <a:cs typeface="Arial" panose="020B0604020202020204" pitchFamily="34" charset="0"/>
              </a:rPr>
              <a:t>Год педагога и наставника</a:t>
            </a:r>
            <a:endParaRPr lang="ru-RU" sz="2400" b="1" dirty="0">
              <a:latin typeface="HelveticaNeueCyr" pitchFamily="2" charset="-52"/>
              <a:cs typeface="Arial" panose="020B0604020202020204" pitchFamily="34" charset="0"/>
            </a:endParaRPr>
          </a:p>
        </p:txBody>
      </p:sp>
      <p:pic>
        <p:nvPicPr>
          <p:cNvPr id="1026" name="Picture 2" descr="https://sun9-43.userapi.com/impg/NQOP2SJLFoN9tvwp7G66c8vAwf3nCiiNrQNWnw/j5aYNmnhx5A.jpg?size=1080x660&amp;quality=95&amp;sign=ef59f7462642e20f90d73138c4bbac5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61" y="1405391"/>
            <a:ext cx="3295727" cy="20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58.userapi.com/impg/PhZPNVkfyFPSTcbU5mvJ3E3VMQV8Ka_CCzmRYg/s4UPgfdJaBs.jpg?size=1600x1067&amp;quality=95&amp;sign=ee417959524281e987e83fa7b5c72668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61" y="1405392"/>
            <a:ext cx="3382197" cy="20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24.userapi.com/impg/CFeeT8C8vXAijHKyqwHu_jy_iN-GvL1uWLSmjA/uNvaebqHjd4.jpg?size=923x616&amp;quality=95&amp;sign=4c239351bcbd7669f4324f81e82c519b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293" y="3987254"/>
            <a:ext cx="3263695" cy="22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72.userapi.com/impg/YnTBs4VfCvjukbwvgI8sqWxU69LTsHhlLYLx4w/T-X_qErHodM.jpg?size=976x746&amp;quality=95&amp;sign=6abd70fa414da8c149be4c1164d8ed59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0" r="10272"/>
          <a:stretch/>
        </p:blipFill>
        <p:spPr bwMode="auto">
          <a:xfrm>
            <a:off x="1779461" y="3987254"/>
            <a:ext cx="3382197" cy="22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526390" y="3543955"/>
            <a:ext cx="38883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HelveticaNeueCyr" pitchFamily="2" charset="-52"/>
              </a:rPr>
              <a:t>И.А</a:t>
            </a:r>
            <a:r>
              <a:rPr lang="ru-RU" sz="1200" b="1" dirty="0" smtClean="0">
                <a:latin typeface="HelveticaNeueCyr" pitchFamily="2" charset="-52"/>
              </a:rPr>
              <a:t>. Сергеева</a:t>
            </a:r>
            <a:r>
              <a:rPr lang="ru-RU" sz="1200" b="1" dirty="0" smtClean="0">
                <a:latin typeface="HelveticaNeueCyr" pitchFamily="2" charset="-52"/>
              </a:rPr>
              <a:t>, учитель МАОУСШ п</a:t>
            </a:r>
            <a:r>
              <a:rPr lang="ru-RU" sz="1200" b="1" dirty="0" smtClean="0">
                <a:latin typeface="HelveticaNeueCyr" pitchFamily="2" charset="-52"/>
              </a:rPr>
              <a:t>. Парфино</a:t>
            </a:r>
            <a:endParaRPr lang="ru-RU" sz="1200" b="1" dirty="0">
              <a:latin typeface="HelveticaNeueCyr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47847" y="3543955"/>
            <a:ext cx="38883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HelveticaNeueCyr" pitchFamily="2" charset="-52"/>
              </a:rPr>
              <a:t>В.В</a:t>
            </a:r>
            <a:r>
              <a:rPr lang="ru-RU" sz="1200" b="1" dirty="0" smtClean="0">
                <a:latin typeface="HelveticaNeueCyr" pitchFamily="2" charset="-52"/>
              </a:rPr>
              <a:t>. Осипов</a:t>
            </a:r>
            <a:r>
              <a:rPr lang="ru-RU" sz="1200" b="1" dirty="0" smtClean="0">
                <a:latin typeface="HelveticaNeueCyr" pitchFamily="2" charset="-52"/>
              </a:rPr>
              <a:t>, учитель МАОУСШ п</a:t>
            </a:r>
            <a:r>
              <a:rPr lang="ru-RU" sz="1200" b="1" dirty="0" smtClean="0">
                <a:latin typeface="HelveticaNeueCyr" pitchFamily="2" charset="-52"/>
              </a:rPr>
              <a:t>. Пола</a:t>
            </a:r>
            <a:endParaRPr lang="ru-RU" sz="1200" b="1" dirty="0">
              <a:latin typeface="HelveticaNeueCyr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47847" y="6343256"/>
            <a:ext cx="34918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HelveticaNeueCyr" pitchFamily="2" charset="-52"/>
              </a:rPr>
              <a:t>Т.Н. Михайлова, учитель МАОУСШ п</a:t>
            </a:r>
            <a:r>
              <a:rPr lang="ru-RU" sz="1200" b="1" dirty="0" smtClean="0">
                <a:latin typeface="HelveticaNeueCyr" pitchFamily="2" charset="-52"/>
              </a:rPr>
              <a:t>. Пола</a:t>
            </a:r>
            <a:endParaRPr lang="ru-RU" sz="1200" b="1" dirty="0">
              <a:latin typeface="HelveticaNeueCyr" pitchFamily="2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15156" y="6343257"/>
            <a:ext cx="36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HelveticaNeueCyr" pitchFamily="2" charset="-52"/>
              </a:rPr>
              <a:t>Победители и призеры областных конкурсов</a:t>
            </a:r>
            <a:endParaRPr lang="ru-RU" sz="1200" b="1" dirty="0">
              <a:latin typeface="HelveticaNeueCyr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2905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HelveticaNeueCyr" pitchFamily="2" charset="-52"/>
              </a:rPr>
              <a:t>Администрация </a:t>
            </a:r>
            <a:r>
              <a:rPr lang="ru-RU" sz="2000" dirty="0" err="1">
                <a:latin typeface="HelveticaNeueCyr" pitchFamily="2" charset="-52"/>
              </a:rPr>
              <a:t>Парфинского</a:t>
            </a:r>
            <a:r>
              <a:rPr lang="ru-RU" sz="2000" dirty="0">
                <a:latin typeface="HelveticaNeueCyr" pitchFamily="2" charset="-52"/>
              </a:rPr>
              <a:t> муниципального района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4</a:t>
            </a:r>
            <a:endParaRPr lang="ru-RU" sz="2800" b="1" dirty="0">
              <a:solidFill>
                <a:srgbClr val="004E90"/>
              </a:solidFill>
              <a:latin typeface="Helvetica" pitchFamily="2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CC79A19-C125-4EC3-8C5B-CA0D04DF959E}"/>
              </a:ext>
            </a:extLst>
          </p:cNvPr>
          <p:cNvSpPr/>
          <p:nvPr/>
        </p:nvSpPr>
        <p:spPr>
          <a:xfrm>
            <a:off x="324160" y="667536"/>
            <a:ext cx="1152269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HelveticaNeueCyr" pitchFamily="2" charset="-52"/>
                <a:cs typeface="Arial" panose="020B0604020202020204" pitchFamily="34" charset="0"/>
              </a:rPr>
              <a:t>Достижения системы образования</a:t>
            </a:r>
            <a:endParaRPr lang="ru-RU" sz="2400" b="1" dirty="0">
              <a:latin typeface="HelveticaNeueCyr" pitchFamily="2" charset="-52"/>
              <a:cs typeface="Arial" panose="020B0604020202020204" pitchFamily="34" charset="0"/>
            </a:endParaRPr>
          </a:p>
        </p:txBody>
      </p:sp>
      <p:pic>
        <p:nvPicPr>
          <p:cNvPr id="2050" name="Picture 2" descr="https://sun9-28.userapi.com/impg/cBt3lb5KUr-IFfPKPkGuS14HJEXee2kPhyCJuA/2UBVXZm8-UM.jpg?size=1600x1200&amp;quality=95&amp;sign=ee73ffabc8e99fb975e28040c3c1e4bb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t="4220" r="5017" b="2729"/>
          <a:stretch/>
        </p:blipFill>
        <p:spPr bwMode="auto">
          <a:xfrm>
            <a:off x="4607784" y="1445302"/>
            <a:ext cx="2801623" cy="21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828275" y="3682456"/>
            <a:ext cx="40185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HelveticaNeueCyr" pitchFamily="2" charset="-52"/>
              </a:rPr>
              <a:t>Победители, призеры олимпиад, конкурсов</a:t>
            </a:r>
            <a:endParaRPr lang="ru-RU" sz="1200" b="1" dirty="0">
              <a:latin typeface="HelveticaNeueCyr" pitchFamily="2" charset="-52"/>
            </a:endParaRPr>
          </a:p>
        </p:txBody>
      </p:sp>
      <p:pic>
        <p:nvPicPr>
          <p:cNvPr id="2052" name="Picture 4" descr="https://sun9-29.userapi.com/impg/dyyF2WEGmaG8mqqN30Lab5UakF45OBo98p8DEA/5o6qm0OeXUA.jpg?size=2560x1920&amp;quality=95&amp;sign=cf3dc330686217017217a1d088325a47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7" r="2805" b="14011"/>
          <a:stretch/>
        </p:blipFill>
        <p:spPr bwMode="auto">
          <a:xfrm>
            <a:off x="324161" y="1445302"/>
            <a:ext cx="3654102" cy="21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42053" y="3636289"/>
            <a:ext cx="34183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HelveticaNeueCyr" pitchFamily="2" charset="-52"/>
              </a:rPr>
              <a:t>Выпускники - </a:t>
            </a:r>
            <a:r>
              <a:rPr lang="ru-RU" sz="1200" b="1" dirty="0" smtClean="0">
                <a:latin typeface="HelveticaNeueCyr" pitchFamily="2" charset="-52"/>
              </a:rPr>
              <a:t>2023</a:t>
            </a:r>
            <a:endParaRPr lang="ru-RU" sz="1200" b="1" dirty="0">
              <a:latin typeface="HelveticaNeueCyr" pitchFamily="2" charset="-52"/>
            </a:endParaRPr>
          </a:p>
        </p:txBody>
      </p:sp>
      <p:pic>
        <p:nvPicPr>
          <p:cNvPr id="2054" name="Picture 6" descr="https://sun9-37.userapi.com/impg/uUdyF8E_KGNSNIRLiQ6SVL0PJtM_yQ1_cgQitg/GC7fxXpAzwo.jpg?size=2560x1920&amp;quality=95&amp;sign=d27b65424657373a8df7ae54142ead73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7" r="12381" b="23488"/>
          <a:stretch/>
        </p:blipFill>
        <p:spPr bwMode="auto">
          <a:xfrm>
            <a:off x="7965835" y="1445302"/>
            <a:ext cx="3881022" cy="215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607784" y="3636289"/>
            <a:ext cx="29762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HelveticaNeueCyr" pitchFamily="2" charset="-52"/>
              </a:rPr>
              <a:t>Медали за особые успехи в учении</a:t>
            </a:r>
            <a:endParaRPr lang="ru-RU" sz="1200" b="1" dirty="0">
              <a:latin typeface="HelveticaNeueCyr" pitchFamily="2" charset="-52"/>
            </a:endParaRPr>
          </a:p>
        </p:txBody>
      </p:sp>
      <p:pic>
        <p:nvPicPr>
          <p:cNvPr id="2056" name="Picture 8" descr="https://sun9-25.userapi.com/impg/wuDDztNlt6964Get3glq8qqx1JXIVn3am4u7aA/aDAyttEC518.jpg?size=604x453&amp;quality=95&amp;sign=e4741b649fc11f24bd1b77968721ecb2&amp;c_uniq_tag=z2QAG2C5uQGZDkvxvGDDtH6OWDSznZzv6w7CsZYIi7M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18" y="4144121"/>
            <a:ext cx="2789446" cy="212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662246" y="6364068"/>
            <a:ext cx="42441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HelveticaNeueCyr" pitchFamily="2" charset="-52"/>
              </a:rPr>
              <a:t>Региональный этап «Президентских состязаний»</a:t>
            </a:r>
            <a:endParaRPr lang="ru-RU" sz="1200" b="1" dirty="0">
              <a:latin typeface="HelveticaNeueCyr" pitchFamily="2" charset="-52"/>
            </a:endParaRPr>
          </a:p>
        </p:txBody>
      </p:sp>
      <p:pic>
        <p:nvPicPr>
          <p:cNvPr id="2058" name="Picture 10" descr="https://sun9-34.userapi.com/impg/NvE1Ra55PVsrGp77nakIZPPGDlgo-0kU9qbgrg/QqkzyBQwwRU.jpg?size=604x453&amp;quality=95&amp;sign=9bc3d38d1b771056cd38b997365d3d57&amp;c_uniq_tag=BqjcQZPI4JBO5BLZThEBhXnQMNdUK52blKe8-DEPfbY&amp;type=albu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" t="13604" b="9109"/>
          <a:stretch/>
        </p:blipFill>
        <p:spPr bwMode="auto">
          <a:xfrm>
            <a:off x="1846383" y="4179651"/>
            <a:ext cx="3648807" cy="209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45180" y="6225569"/>
            <a:ext cx="32512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1200" b="1" dirty="0" smtClean="0">
                <a:latin typeface="HelveticaNeueCyr" pitchFamily="2" charset="-52"/>
              </a:rPr>
              <a:t>3 место по мини-футболу</a:t>
            </a:r>
            <a:r>
              <a:rPr lang="ru-RU" sz="1200" b="1" dirty="0">
                <a:latin typeface="HelveticaNeueCyr" pitchFamily="2" charset="-52"/>
              </a:rPr>
              <a:t> </a:t>
            </a:r>
            <a:endParaRPr lang="ru-RU" sz="1200" b="1" dirty="0" smtClean="0">
              <a:latin typeface="HelveticaNeueCyr" pitchFamily="2" charset="-52"/>
            </a:endParaRPr>
          </a:p>
          <a:p>
            <a:pPr algn="ctr"/>
            <a:r>
              <a:rPr lang="ru-RU" sz="1200" b="1" dirty="0" smtClean="0">
                <a:latin typeface="HelveticaNeueCyr" pitchFamily="2" charset="-52"/>
              </a:rPr>
              <a:t>в рамках 59</a:t>
            </a:r>
            <a:r>
              <a:rPr lang="ru-RU" sz="1200" b="1" dirty="0">
                <a:latin typeface="HelveticaNeueCyr" pitchFamily="2" charset="-52"/>
              </a:rPr>
              <a:t> Спартакиады </a:t>
            </a:r>
            <a:r>
              <a:rPr lang="ru-RU" sz="1200" b="1" dirty="0" smtClean="0">
                <a:latin typeface="HelveticaNeueCyr" pitchFamily="2" charset="-52"/>
              </a:rPr>
              <a:t>обучающихся</a:t>
            </a:r>
            <a:endParaRPr lang="ru-RU" sz="1200" b="1" dirty="0">
              <a:latin typeface="HelveticaNeueCyr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2905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HelveticaNeueCyr" pitchFamily="2" charset="-52"/>
              </a:rPr>
              <a:t>Администрация </a:t>
            </a:r>
            <a:r>
              <a:rPr lang="ru-RU" sz="2000" dirty="0" err="1">
                <a:latin typeface="HelveticaNeueCyr" pitchFamily="2" charset="-52"/>
              </a:rPr>
              <a:t>Парфинского</a:t>
            </a:r>
            <a:r>
              <a:rPr lang="ru-RU" sz="2000" dirty="0">
                <a:latin typeface="HelveticaNeueCyr" pitchFamily="2" charset="-52"/>
              </a:rPr>
              <a:t> муниципального района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5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https://sun9-4.userapi.com/impg/JgxsEMj69HRSnqEoillKScZorOONWWCvhNg_KQ/M5mY7sju2Oo.jpg?size=807x512&amp;quality=95&amp;sign=00a992225fd041a8a6b920f3157b90ba&amp;c_uniq_tag=3aWDDG0RbbCxn8SEuJ7jZC2rpqul-4XlRICJwxLHm18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9" t="-10358" r="4349" b="10358"/>
          <a:stretch/>
        </p:blipFill>
        <p:spPr bwMode="auto">
          <a:xfrm>
            <a:off x="828943" y="3069023"/>
            <a:ext cx="4375446" cy="2775997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97597" y="5956814"/>
            <a:ext cx="53753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HelveticaNeueCyr" pitchFamily="2" charset="-52"/>
                <a:cs typeface="Calibri" pitchFamily="34" charset="0"/>
              </a:rPr>
              <a:t>Встреча выпускников, молодых-специалистов, победителя проекта «Земский учитель» с Главой района  Александром </a:t>
            </a:r>
            <a:r>
              <a:rPr lang="ru-RU" sz="1200" b="1" dirty="0" err="1" smtClean="0">
                <a:latin typeface="HelveticaNeueCyr" pitchFamily="2" charset="-52"/>
                <a:cs typeface="Calibri" pitchFamily="34" charset="0"/>
              </a:rPr>
              <a:t>Залогиным</a:t>
            </a:r>
            <a:endParaRPr lang="ru-RU" sz="1200" b="1" dirty="0">
              <a:latin typeface="HelveticaNeueCyr" pitchFamily="2" charset="-52"/>
              <a:cs typeface="Calibri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CC79A19-C125-4EC3-8C5B-CA0D04DF959E}"/>
              </a:ext>
            </a:extLst>
          </p:cNvPr>
          <p:cNvSpPr/>
          <p:nvPr/>
        </p:nvSpPr>
        <p:spPr>
          <a:xfrm>
            <a:off x="386498" y="724504"/>
            <a:ext cx="1152269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HelveticaNeueCyr" pitchFamily="2" charset="-52"/>
                <a:cs typeface="Arial" panose="020B0604020202020204" pitchFamily="34" charset="0"/>
              </a:rPr>
              <a:t>Год педагога и наставника</a:t>
            </a:r>
            <a:endParaRPr lang="ru-RU" sz="2400" b="1" dirty="0">
              <a:latin typeface="HelveticaNeueCyr" pitchFamily="2" charset="-52"/>
              <a:cs typeface="Arial" panose="020B0604020202020204" pitchFamily="34" charset="0"/>
            </a:endParaRPr>
          </a:p>
        </p:txBody>
      </p:sp>
      <p:pic>
        <p:nvPicPr>
          <p:cNvPr id="8" name="Picture 4" descr="https://sun9-44.userapi.com/impg/PeVZpuHxURyIGOOS8lWfyVmbfroyWcX01ohLDQ/e677YU9Ec6k.jpg?size=340x604&amp;quality=95&amp;sign=3ca0106ebf030747817f6a3c180d5826&amp;c_uniq_tag=VDMpqpF6rERcBr4A7PaLwnZUJ4O3eQs65w_JzEKZnMI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" t="12597" r="347" b="12059"/>
          <a:stretch/>
        </p:blipFill>
        <p:spPr bwMode="auto">
          <a:xfrm>
            <a:off x="9363766" y="1476760"/>
            <a:ext cx="2253199" cy="270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44.userapi.com/impg/MbyCN5F12OjGJEZYlifDp04glBTiv-UKuzCSkg/PMB0s17WMgc.jpg?size=2560x1920&amp;quality=95&amp;sign=a973e77db9cc403297a1e3bd2e9278e2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" t="31526" r="4152"/>
          <a:stretch/>
        </p:blipFill>
        <p:spPr bwMode="auto">
          <a:xfrm>
            <a:off x="7387093" y="4457022"/>
            <a:ext cx="3298276" cy="193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56.userapi.com/impg/YhBCGBGcgDc3FEnsC87pQ18D3T-Hc_Y6VR1Duw/HhIqkusF2BM.jpg?size=2560x1441&amp;quality=95&amp;sign=402ffd210075abbe504e2718454557f6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106"/>
          <a:stretch/>
        </p:blipFill>
        <p:spPr bwMode="auto">
          <a:xfrm>
            <a:off x="6016239" y="1501092"/>
            <a:ext cx="2512463" cy="265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380972" y="4179828"/>
            <a:ext cx="35616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HelveticaNeueCyr" pitchFamily="2" charset="-52"/>
                <a:cs typeface="Calibri" pitchFamily="34" charset="0"/>
              </a:rPr>
              <a:t>Педагогическая практика студентов</a:t>
            </a:r>
            <a:endParaRPr lang="ru-RU" sz="1200" b="1" dirty="0">
              <a:latin typeface="HelveticaNeueCyr" pitchFamily="2" charset="-52"/>
              <a:cs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6320" y="1736952"/>
            <a:ext cx="537530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HelveticaNeueCyr" pitchFamily="2" charset="-52"/>
                <a:cs typeface="Calibri" pitchFamily="34" charset="0"/>
              </a:rPr>
              <a:t>Социальная поддержка молодых специалистов:</a:t>
            </a:r>
          </a:p>
          <a:p>
            <a:pPr algn="ctr"/>
            <a:endParaRPr lang="ru-RU" sz="1600" b="1" dirty="0" smtClean="0">
              <a:latin typeface="HelveticaNeueCyr" pitchFamily="2" charset="-52"/>
              <a:cs typeface="Calibri" pitchFamily="34" charset="0"/>
            </a:endParaRPr>
          </a:p>
          <a:p>
            <a:pPr algn="ctr"/>
            <a:r>
              <a:rPr lang="ru-RU" sz="1600" b="1" dirty="0" smtClean="0">
                <a:latin typeface="HelveticaNeueCyr" pitchFamily="2" charset="-52"/>
                <a:cs typeface="Calibri" pitchFamily="34" charset="0"/>
              </a:rPr>
              <a:t>-ежемесячная выплата в первые три </a:t>
            </a:r>
            <a:r>
              <a:rPr lang="ru-RU" sz="1600" b="1" dirty="0" smtClean="0">
                <a:latin typeface="HelveticaNeueCyr" pitchFamily="2" charset="-52"/>
                <a:cs typeface="Calibri" pitchFamily="34" charset="0"/>
              </a:rPr>
              <a:t>года работы;</a:t>
            </a:r>
            <a:endParaRPr lang="ru-RU" sz="1600" b="1" dirty="0" smtClean="0">
              <a:latin typeface="HelveticaNeueCyr" pitchFamily="2" charset="-52"/>
              <a:cs typeface="Calibri" pitchFamily="34" charset="0"/>
            </a:endParaRPr>
          </a:p>
          <a:p>
            <a:pPr algn="ctr"/>
            <a:r>
              <a:rPr lang="ru-RU" sz="1600" b="1" dirty="0" smtClean="0">
                <a:latin typeface="HelveticaNeueCyr" pitchFamily="2" charset="-52"/>
                <a:cs typeface="Calibri" pitchFamily="34" charset="0"/>
              </a:rPr>
              <a:t>-«муниципальная стипендия» студентам-</a:t>
            </a:r>
            <a:r>
              <a:rPr lang="ru-RU" sz="1600" b="1" dirty="0" err="1" smtClean="0">
                <a:latin typeface="HelveticaNeueCyr" pitchFamily="2" charset="-52"/>
                <a:cs typeface="Calibri" pitchFamily="34" charset="0"/>
              </a:rPr>
              <a:t>целевикам</a:t>
            </a:r>
            <a:endParaRPr lang="ru-RU" sz="1600" b="1" dirty="0" smtClean="0">
              <a:latin typeface="HelveticaNeueCyr" pitchFamily="2" charset="-52"/>
              <a:cs typeface="Calibri" pitchFamily="34" charset="0"/>
            </a:endParaRPr>
          </a:p>
          <a:p>
            <a:pPr algn="ctr"/>
            <a:endParaRPr lang="ru-RU" sz="1200" b="1" dirty="0">
              <a:latin typeface="HelveticaNeueCyr" pitchFamily="2" charset="-5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1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HelveticaNeueCyr" pitchFamily="2" charset="-52"/>
              </a:rPr>
              <a:t>Администрация </a:t>
            </a:r>
            <a:r>
              <a:rPr lang="ru-RU" sz="2000" dirty="0" err="1">
                <a:latin typeface="HelveticaNeueCyr" pitchFamily="2" charset="-52"/>
              </a:rPr>
              <a:t>Парфинского</a:t>
            </a:r>
            <a:r>
              <a:rPr lang="ru-RU" sz="2000" dirty="0">
                <a:latin typeface="HelveticaNeueCyr" pitchFamily="2" charset="-52"/>
              </a:rPr>
              <a:t> муниципального района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6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4163020" y="3908563"/>
            <a:ext cx="3527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HelveticaNeueCyr" pitchFamily="2" charset="-52"/>
                <a:cs typeface="Calibri" pitchFamily="34" charset="0"/>
              </a:rPr>
              <a:t>Школьные музеи</a:t>
            </a:r>
            <a:endParaRPr lang="ru-RU" sz="1200" b="1" dirty="0">
              <a:latin typeface="HelveticaNeueCyr" pitchFamily="2" charset="-52"/>
              <a:cs typeface="Calibri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CC79A19-C125-4EC3-8C5B-CA0D04DF959E}"/>
              </a:ext>
            </a:extLst>
          </p:cNvPr>
          <p:cNvSpPr/>
          <p:nvPr/>
        </p:nvSpPr>
        <p:spPr>
          <a:xfrm>
            <a:off x="386498" y="724504"/>
            <a:ext cx="1152269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HelveticaNeueCyr" pitchFamily="2" charset="-52"/>
                <a:cs typeface="Arial" panose="020B0604020202020204" pitchFamily="34" charset="0"/>
              </a:rPr>
              <a:t>Воспитание</a:t>
            </a:r>
            <a:endParaRPr lang="ru-RU" sz="2400" b="1" dirty="0">
              <a:latin typeface="HelveticaNeueCyr" pitchFamily="2" charset="-52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01422" y="6183142"/>
            <a:ext cx="35616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HelveticaNeueCyr" pitchFamily="2" charset="-52"/>
                <a:cs typeface="Calibri" pitchFamily="34" charset="0"/>
              </a:rPr>
              <a:t>Школьные спортивные клубы</a:t>
            </a:r>
            <a:endParaRPr lang="ru-RU" sz="1200" b="1" dirty="0">
              <a:latin typeface="HelveticaNeueCyr" pitchFamily="2" charset="-52"/>
              <a:cs typeface="Calibri" pitchFamily="34" charset="0"/>
            </a:endParaRPr>
          </a:p>
        </p:txBody>
      </p:sp>
      <p:pic>
        <p:nvPicPr>
          <p:cNvPr id="1026" name="Picture 2" descr="https://sun9-71.userapi.com/impg/jtVYrnjfIy9ygwZFaFHEUH_1lGXMe_DBfQaPGA/NDpoTYKqKkQ.jpg?size=721x1280&amp;quality=95&amp;sign=531875af543c2dc370bd7b4ed4a3628c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6" b="9973"/>
          <a:stretch/>
        </p:blipFill>
        <p:spPr bwMode="auto">
          <a:xfrm>
            <a:off x="4713264" y="1494543"/>
            <a:ext cx="2356702" cy="23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3.userapi.com/impg/5pK3lzuPADJ4ij21hf_erOYBaZREtiSJaKIBVQ/_fVht4qtQXs.jpg?size=604x453&amp;quality=95&amp;sign=23c0c166bd9f3062b7783c2ef7c53be0&amp;c_uniq_tag=BafpHbhUuhR01KQjn7erPnFYiY3HKP8ryVxoBuvXpMQ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4609" r="6876" b="3007"/>
          <a:stretch/>
        </p:blipFill>
        <p:spPr bwMode="auto">
          <a:xfrm>
            <a:off x="944311" y="1434183"/>
            <a:ext cx="2503917" cy="23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1.userapi.com/impg/EIvNfo9g_5ZtCehjyHJdLRY8d5aC4N2t5t8N6A/9oBuF3gDjwI.jpg?size=2560x1920&amp;quality=95&amp;sign=fbfffc16f26c0de96c4981436e4e76dd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9" t="21902" r="10370"/>
          <a:stretch/>
        </p:blipFill>
        <p:spPr bwMode="auto">
          <a:xfrm>
            <a:off x="7836494" y="1494543"/>
            <a:ext cx="2666287" cy="23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TTN\Desktop\RvEHXkYX4kU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3" r="6265" b="15531"/>
          <a:stretch/>
        </p:blipFill>
        <p:spPr bwMode="auto">
          <a:xfrm>
            <a:off x="607285" y="4185562"/>
            <a:ext cx="3363401" cy="191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80778" y="6208299"/>
            <a:ext cx="5379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HelveticaNeueCyr" pitchFamily="2" charset="-52"/>
              </a:rPr>
              <a:t>Центр </a:t>
            </a:r>
            <a:r>
              <a:rPr lang="ru-RU" sz="1200" b="1" dirty="0">
                <a:latin typeface="HelveticaNeueCyr" pitchFamily="2" charset="-52"/>
              </a:rPr>
              <a:t>естественнонаучного образования МАОУСШ п</a:t>
            </a:r>
            <a:r>
              <a:rPr lang="ru-RU" sz="1200" b="1" dirty="0" smtClean="0">
                <a:latin typeface="HelveticaNeueCyr" pitchFamily="2" charset="-52"/>
              </a:rPr>
              <a:t>. Парфино </a:t>
            </a:r>
            <a:endParaRPr lang="ru-RU" sz="1200" dirty="0"/>
          </a:p>
        </p:txBody>
      </p:sp>
      <p:pic>
        <p:nvPicPr>
          <p:cNvPr id="19" name="Picture 4" descr="C:\Users\TTN\Desktop\3gYAlaiHfZ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3" t="6856"/>
          <a:stretch/>
        </p:blipFill>
        <p:spPr bwMode="auto">
          <a:xfrm>
            <a:off x="4914767" y="4185562"/>
            <a:ext cx="2466158" cy="191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52.userapi.com/impg/6QbJohr900MyeSFJSgnWW9ZFp3v8L7g0yzDJFA/0VUOimPy4ng.jpg?size=604x393&amp;quality=95&amp;sign=3e034586793599854a262aac12e865a6&amp;c_uniq_tag=ii73DJ79EZdVF0mD4olzrppSN2-WlLSYbKyXpSEeWCo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359" y="4185562"/>
            <a:ext cx="2758540" cy="191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47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HelveticaNeueCyr" pitchFamily="2" charset="-52"/>
              </a:rPr>
              <a:t>Администрация </a:t>
            </a:r>
            <a:r>
              <a:rPr lang="ru-RU" sz="2000" dirty="0" err="1">
                <a:latin typeface="HelveticaNeueCyr" pitchFamily="2" charset="-52"/>
              </a:rPr>
              <a:t>Парфинского</a:t>
            </a:r>
            <a:r>
              <a:rPr lang="ru-RU" sz="2000" dirty="0">
                <a:latin typeface="HelveticaNeueCyr" pitchFamily="2" charset="-52"/>
              </a:rPr>
              <a:t> муниципального района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7</a:t>
            </a:r>
            <a:endParaRPr lang="ru-RU" sz="2800" b="1" dirty="0">
              <a:solidFill>
                <a:srgbClr val="004E90"/>
              </a:solidFill>
              <a:latin typeface="Helvetica" pitchFamily="2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CC79A19-C125-4EC3-8C5B-CA0D04DF959E}"/>
              </a:ext>
            </a:extLst>
          </p:cNvPr>
          <p:cNvSpPr/>
          <p:nvPr/>
        </p:nvSpPr>
        <p:spPr>
          <a:xfrm>
            <a:off x="324160" y="667536"/>
            <a:ext cx="1152269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HelveticaNeueCyr" pitchFamily="2" charset="-52"/>
                <a:cs typeface="Arial" panose="020B0604020202020204" pitchFamily="34" charset="0"/>
              </a:rPr>
              <a:t>Российское движение детей и молодежи</a:t>
            </a:r>
            <a:endParaRPr lang="ru-RU" sz="2400" b="1" dirty="0">
              <a:latin typeface="HelveticaNeueCyr" pitchFamily="2" charset="-52"/>
              <a:cs typeface="Arial" panose="020B0604020202020204" pitchFamily="34" charset="0"/>
            </a:endParaRPr>
          </a:p>
        </p:txBody>
      </p:sp>
      <p:pic>
        <p:nvPicPr>
          <p:cNvPr id="2050" name="Picture 2" descr="https://sun9-22.userapi.com/impg/3AqXcmvOtoU-EagjVYLgMe6DVGN-npjbOPlRJw/jSHSpJ9iqog.jpg?size=1600x1600&amp;quality=95&amp;sign=9470d4469d8255e36e5197911dc292e0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841" y="1337007"/>
            <a:ext cx="2555109" cy="228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80.userapi.com/impg/Lv3kvzyjWUWMPHgLjqodaOeeHWSTEKNyOPii5Q/mnIEgepau3Y.jpg?size=807x538&amp;quality=95&amp;sign=6d180e6996174f834326bb01a69200bf&amp;c_uniq_tag=osnHJZG-YFauTB39LTyQV6i_8ncbks92UfTfGeyShj8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7" t="11581" r="3187" b="11640"/>
          <a:stretch/>
        </p:blipFill>
        <p:spPr bwMode="auto">
          <a:xfrm>
            <a:off x="5098718" y="4059715"/>
            <a:ext cx="3998130" cy="236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98718" y="3716165"/>
            <a:ext cx="32631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HelveticaNeueCyr" pitchFamily="2" charset="-52"/>
              </a:rPr>
              <a:t>Конференция </a:t>
            </a:r>
            <a:r>
              <a:rPr lang="ru-RU" sz="1200" b="1" dirty="0">
                <a:latin typeface="HelveticaNeueCyr" pitchFamily="2" charset="-52"/>
              </a:rPr>
              <a:t>"Навигаторы детства 3.0"</a:t>
            </a:r>
          </a:p>
        </p:txBody>
      </p:sp>
      <p:pic>
        <p:nvPicPr>
          <p:cNvPr id="3074" name="Picture 2" descr="https://sun9-20.userapi.com/impg/ukHsnEkd5x52oqivzk0Ykra3E7EE5wSSN15KXg/4oaE-NtqBlg.jpg?size=1920x1284&amp;quality=95&amp;sign=cb86a8d5429120c4affce10a27c51a2b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830" y="1330106"/>
            <a:ext cx="3429250" cy="229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63842" y="6443547"/>
            <a:ext cx="47564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HelveticaNeueCyr" pitchFamily="2" charset="-52"/>
              </a:rPr>
              <a:t> </a:t>
            </a:r>
            <a:r>
              <a:rPr lang="ru-RU" sz="1200" b="1" dirty="0" smtClean="0">
                <a:latin typeface="HelveticaNeueCyr" pitchFamily="2" charset="-52"/>
              </a:rPr>
              <a:t>Региональный экологический фестиваль </a:t>
            </a:r>
            <a:r>
              <a:rPr lang="ru-RU" sz="1200" b="1" dirty="0">
                <a:latin typeface="HelveticaNeueCyr" pitchFamily="2" charset="-52"/>
              </a:rPr>
              <a:t>«Береги планету</a:t>
            </a:r>
            <a:r>
              <a:rPr lang="ru-RU" sz="1200" b="1" dirty="0" smtClean="0">
                <a:latin typeface="HelveticaNeueCyr" pitchFamily="2" charset="-52"/>
              </a:rPr>
              <a:t>»</a:t>
            </a:r>
            <a:endParaRPr lang="ru-RU" sz="1200" b="1" dirty="0">
              <a:latin typeface="HelveticaNeueCyr" pitchFamily="2" charset="-52"/>
            </a:endParaRPr>
          </a:p>
        </p:txBody>
      </p:sp>
      <p:pic>
        <p:nvPicPr>
          <p:cNvPr id="3076" name="Picture 4" descr="https://sun9-59.userapi.com/impg/3D4UcbWxvJZNgVu6lgPbDM6F0WE_Hj3DMxd-4Q/rLG_VG4zrIY.jpg?size=2560x1279&amp;quality=95&amp;sign=a52cda9b832abfba3cb18c381d1a7800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0" y="2373923"/>
            <a:ext cx="4529194" cy="31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50.userapi.com/impg/DUr1PQjGI4GdH4LvhnLF7eopZqTc812PHBlD8Q/tbPyWYmEScw.jpg?size=2400x1600&amp;quality=95&amp;sign=b00c7be53d70a4ee0e4405aedecee45d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3" t="5671" r="5446"/>
          <a:stretch/>
        </p:blipFill>
        <p:spPr bwMode="auto">
          <a:xfrm>
            <a:off x="9578852" y="4074689"/>
            <a:ext cx="2184227" cy="233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93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HelveticaNeueCyr" pitchFamily="2" charset="-52"/>
              </a:rPr>
              <a:t>Администрация </a:t>
            </a:r>
            <a:r>
              <a:rPr lang="ru-RU" sz="2000" dirty="0" err="1">
                <a:latin typeface="HelveticaNeueCyr" pitchFamily="2" charset="-52"/>
              </a:rPr>
              <a:t>Парфинского</a:t>
            </a:r>
            <a:r>
              <a:rPr lang="ru-RU" sz="2000" dirty="0">
                <a:latin typeface="HelveticaNeueCyr" pitchFamily="2" charset="-52"/>
              </a:rPr>
              <a:t> муниципального района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118079" y="169196"/>
            <a:ext cx="750841" cy="320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8</a:t>
            </a:r>
            <a:endParaRPr lang="ru-RU" sz="2800" b="1" dirty="0">
              <a:solidFill>
                <a:srgbClr val="004E90"/>
              </a:solidFill>
              <a:latin typeface="Helvetica" pitchFamily="2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CC79A19-C125-4EC3-8C5B-CA0D04DF959E}"/>
              </a:ext>
            </a:extLst>
          </p:cNvPr>
          <p:cNvSpPr/>
          <p:nvPr/>
        </p:nvSpPr>
        <p:spPr>
          <a:xfrm>
            <a:off x="324159" y="667535"/>
            <a:ext cx="1152269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HelveticaNeueCyr" pitchFamily="2" charset="-52"/>
                <a:cs typeface="Arial" panose="020B0604020202020204" pitchFamily="34" charset="0"/>
              </a:rPr>
              <a:t>Профориентационная</a:t>
            </a:r>
            <a:r>
              <a:rPr lang="ru-RU" sz="2400" b="1" dirty="0" smtClean="0">
                <a:latin typeface="HelveticaNeueCyr" pitchFamily="2" charset="-52"/>
                <a:cs typeface="Arial" panose="020B0604020202020204" pitchFamily="34" charset="0"/>
              </a:rPr>
              <a:t> работа с обучающимися</a:t>
            </a:r>
            <a:endParaRPr lang="ru-RU" sz="2400" b="1" dirty="0">
              <a:latin typeface="HelveticaNeueCyr" pitchFamily="2" charset="-5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1666" y="1502215"/>
            <a:ext cx="65151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dirty="0"/>
              <a:t> </a:t>
            </a:r>
            <a:r>
              <a:rPr lang="ru-RU" sz="1400" dirty="0">
                <a:latin typeface="HelveticaNeueCyr" pitchFamily="2" charset="-52"/>
              </a:rPr>
              <a:t>1 сентября 2023 года во всех школах страны будет введен </a:t>
            </a:r>
            <a:r>
              <a:rPr lang="ru-RU" sz="1400" dirty="0" err="1">
                <a:latin typeface="HelveticaNeueCyr" pitchFamily="2" charset="-52"/>
              </a:rPr>
              <a:t>профориентационный</a:t>
            </a:r>
            <a:r>
              <a:rPr lang="ru-RU" sz="1400" dirty="0">
                <a:latin typeface="HelveticaNeueCyr" pitchFamily="2" charset="-52"/>
              </a:rPr>
              <a:t> минимум.</a:t>
            </a:r>
          </a:p>
          <a:p>
            <a:pPr indent="457200" algn="just"/>
            <a:r>
              <a:rPr lang="ru-RU" sz="1400" dirty="0" err="1">
                <a:latin typeface="HelveticaNeueCyr" pitchFamily="2" charset="-52"/>
              </a:rPr>
              <a:t>Профориентационный</a:t>
            </a:r>
            <a:r>
              <a:rPr lang="ru-RU" sz="1400" dirty="0">
                <a:latin typeface="HelveticaNeueCyr" pitchFamily="2" charset="-52"/>
              </a:rPr>
              <a:t> минимум – комплекс мер по формированию готовности к профессиональному самоопределению обучающихся.</a:t>
            </a:r>
          </a:p>
          <a:p>
            <a:pPr indent="457200" algn="just"/>
            <a:r>
              <a:rPr lang="ru-RU" sz="1400" dirty="0">
                <a:latin typeface="HelveticaNeueCyr" pitchFamily="2" charset="-52"/>
              </a:rPr>
              <a:t>Программа рассчитана на обучающихся 6 – 11 классов общеобразовательных учреждений, включая детей с ограниченными возможностями здоровья и детей-инвалидов, родителей и педагогов, обучающихся среднего профессионального и высшего образования, представителей работодателей региона.</a:t>
            </a:r>
          </a:p>
        </p:txBody>
      </p:sp>
      <p:pic>
        <p:nvPicPr>
          <p:cNvPr id="4098" name="Picture 2" descr="https://t926153.sch.obrazovanie33.ru/upload/iblock/5e2/ppv6se6qsz4tmiqbgrdql0ao55t83hmw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81" y="1333572"/>
            <a:ext cx="3708627" cy="236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sun9-41.userapi.com/impg/QH0Mb9pFQmdUncCbGXkpc2QMH3EZ-yxek8SV9A/gtB6HIFyrCQ.jpg?size=604x392&amp;quality=95&amp;sign=f823e0b4efa1ff603f1b705034ce2538&amp;c_uniq_tag=4Dpx3YG0gYsxjoBEdBq3qB5VkELq0Is9uEjvrSiZvM0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20" y="4279744"/>
            <a:ext cx="2986485" cy="202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sun9-2.userapi.com/impg/Ps_RsjuOLLVoB9RaN_5tvuifLbdlCBFQYKsDqg/SozvnCkdW00.jpg?size=604x327&amp;quality=95&amp;sign=b4adcd1bc7402b839104bda04d5ae59c&amp;c_uniq_tag=5c7mgsMO0dYOFWn0KIlO-mdwdVDi0fuBa0M_LFkh2jM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4" b="6458"/>
          <a:stretch/>
        </p:blipFill>
        <p:spPr bwMode="auto">
          <a:xfrm>
            <a:off x="454866" y="4279744"/>
            <a:ext cx="2440941" cy="202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sun9-21.userapi.com/impg/tYtlyXaNMozaaFslnNvIbOBhv2SmptN57OYzuA/nfxUbHgNRus.jpg?size=453x604&amp;quality=95&amp;sign=b9d15186aac773490b5fc8cfcaef2b27&amp;c_uniq_tag=KDVkK9hD0WUb2Jn2PxAWWiDtcc65wTRtXnzWGzWgyk4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6" b="5893"/>
          <a:stretch/>
        </p:blipFill>
        <p:spPr bwMode="auto">
          <a:xfrm>
            <a:off x="9294829" y="3918398"/>
            <a:ext cx="2210349" cy="262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sun9-21.userapi.com/impg/84NqDkL28ttNWJ5-bgBcWMhVRjufGkVoHFTosw/bMnL1_NY8Tk.jpg?size=583x604&amp;quality=95&amp;sign=7c7c9a9eb3da6a9ae551d4774df02147&amp;c_uniq_tag=uK2qy_8-TtWEkwlUW1c6C-SiDE6HF8ZNWAs13f2uoec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93" y="3918398"/>
            <a:ext cx="2303947" cy="262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58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HelveticaNeueCyr" pitchFamily="2" charset="-52"/>
              </a:rPr>
              <a:t>Администрация </a:t>
            </a:r>
            <a:r>
              <a:rPr lang="ru-RU" sz="2000" dirty="0" err="1">
                <a:latin typeface="HelveticaNeueCyr" pitchFamily="2" charset="-52"/>
              </a:rPr>
              <a:t>Парфинского</a:t>
            </a:r>
            <a:r>
              <a:rPr lang="ru-RU" sz="2000" dirty="0">
                <a:latin typeface="HelveticaNeueCyr" pitchFamily="2" charset="-52"/>
              </a:rPr>
              <a:t> муниципального района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280449" y="261430"/>
            <a:ext cx="628747" cy="323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9</a:t>
            </a:r>
            <a:endParaRPr lang="ru-RU" sz="2800" b="1" dirty="0">
              <a:solidFill>
                <a:srgbClr val="004E90"/>
              </a:solidFill>
              <a:latin typeface="Helvetica" pitchFamily="2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CC79A19-C125-4EC3-8C5B-CA0D04DF959E}"/>
              </a:ext>
            </a:extLst>
          </p:cNvPr>
          <p:cNvSpPr/>
          <p:nvPr/>
        </p:nvSpPr>
        <p:spPr>
          <a:xfrm>
            <a:off x="324159" y="667535"/>
            <a:ext cx="1152269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HelveticaNeueCyr" pitchFamily="2" charset="-52"/>
                <a:cs typeface="Arial" panose="020B0604020202020204" pitchFamily="34" charset="0"/>
              </a:rPr>
              <a:t>Профориентационная</a:t>
            </a:r>
            <a:r>
              <a:rPr lang="ru-RU" sz="2400" b="1" dirty="0" smtClean="0">
                <a:latin typeface="HelveticaNeueCyr" pitchFamily="2" charset="-52"/>
                <a:cs typeface="Arial" panose="020B0604020202020204" pitchFamily="34" charset="0"/>
              </a:rPr>
              <a:t> работа с обучающимися</a:t>
            </a:r>
            <a:endParaRPr lang="ru-RU" sz="2400" b="1" dirty="0">
              <a:latin typeface="HelveticaNeueCyr" pitchFamily="2" charset="-52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54013" y="6539428"/>
            <a:ext cx="13067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latin typeface="HelveticaNeueCyr" pitchFamily="2" charset="-52"/>
              </a:rPr>
              <a:t>«</a:t>
            </a:r>
            <a:r>
              <a:rPr lang="ru-RU" sz="1200" b="1" dirty="0" err="1" smtClean="0">
                <a:latin typeface="HelveticaNeueCyr" pitchFamily="2" charset="-52"/>
              </a:rPr>
              <a:t>Абилимпикс</a:t>
            </a:r>
            <a:r>
              <a:rPr lang="ru-RU" sz="1200" b="1" dirty="0" smtClean="0">
                <a:latin typeface="HelveticaNeueCyr" pitchFamily="2" charset="-52"/>
              </a:rPr>
              <a:t>»</a:t>
            </a:r>
            <a:r>
              <a:rPr lang="ru-RU" sz="1200" b="1" dirty="0">
                <a:latin typeface="HelveticaNeueCyr" pitchFamily="2" charset="-52"/>
              </a:rPr>
              <a:t> </a:t>
            </a:r>
          </a:p>
        </p:txBody>
      </p:sp>
      <p:pic>
        <p:nvPicPr>
          <p:cNvPr id="5124" name="Picture 4" descr="https://sun9-78.userapi.com/impg/RrxXKiOAXcT6ZSnDgleAQOWiPNbWU_RIbG5org/P58tFutAwuI.jpg?size=1620x2160&amp;quality=96&amp;sign=9b5ec7fc0ca10eee729c1d3694231699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050" y="4201976"/>
            <a:ext cx="1682568" cy="230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72.userapi.com/impg/3LwVefAI_gAJbQ4uLi87oKstiQYjE4m4A89_UQ/p4Xytrd9yzk.jpg?size=779x1307&amp;quality=95&amp;sign=c992a180e0fe2a70154548edda037ae1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30" y="4198479"/>
            <a:ext cx="1504060" cy="230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un9-3.userapi.com/impg/-GkzbkrJM0Rfv4-qsOhU10V-oE1_VixSI3uRZQ/j2WAz5nWAVs.jpg?size=2560x1707&amp;quality=95&amp;sign=c7b98bc651bb8ef4d57abd6de5bd4fe4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8" r="28239" b="17701"/>
          <a:stretch/>
        </p:blipFill>
        <p:spPr bwMode="auto">
          <a:xfrm>
            <a:off x="1400664" y="1284924"/>
            <a:ext cx="2142825" cy="252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69074" y="3813190"/>
            <a:ext cx="36182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HelveticaNeueCyr" pitchFamily="2" charset="-52"/>
              </a:rPr>
              <a:t>Е.В. Козлова, учитель МАОУСШ п</a:t>
            </a:r>
            <a:r>
              <a:rPr lang="ru-RU" sz="1200" b="1" dirty="0" smtClean="0">
                <a:latin typeface="HelveticaNeueCyr" pitchFamily="2" charset="-52"/>
              </a:rPr>
              <a:t>. Парфино</a:t>
            </a:r>
            <a:r>
              <a:rPr lang="ru-RU" sz="1200" b="1" dirty="0">
                <a:latin typeface="HelveticaNeueCyr" pitchFamily="2" charset="-52"/>
              </a:rPr>
              <a:t> </a:t>
            </a:r>
          </a:p>
        </p:txBody>
      </p:sp>
      <p:pic>
        <p:nvPicPr>
          <p:cNvPr id="16" name="Picture 10" descr="https://sun9-15.userapi.com/impg/MBDhgM7bpGPiRuDvu5SR9gcQQyrfN-CsP-WD2Q/j1jlFh1DD5A.jpg?size=2560x1920&amp;quality=95&amp;sign=a39eb4329753d6ac00c0cdfe42b919e1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6" t="19924" b="8153"/>
          <a:stretch/>
        </p:blipFill>
        <p:spPr bwMode="auto">
          <a:xfrm>
            <a:off x="2320099" y="4198479"/>
            <a:ext cx="3335538" cy="230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811103" y="6539428"/>
            <a:ext cx="23535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latin typeface="HelveticaNeueCyr" pitchFamily="2" charset="-52"/>
              </a:rPr>
              <a:t>«Встреча с Университетом»</a:t>
            </a:r>
            <a:r>
              <a:rPr lang="ru-RU" sz="1200" b="1" dirty="0">
                <a:latin typeface="HelveticaNeueCyr" pitchFamily="2" charset="-52"/>
              </a:rPr>
              <a:t> 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054380" y="3811424"/>
            <a:ext cx="42723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err="1" smtClean="0">
                <a:latin typeface="HelveticaNeueCyr" pitchFamily="2" charset="-52"/>
              </a:rPr>
              <a:t>Профориентационное</a:t>
            </a:r>
            <a:r>
              <a:rPr lang="ru-RU" sz="1200" b="1" dirty="0" smtClean="0">
                <a:latin typeface="HelveticaNeueCyr" pitchFamily="2" charset="-52"/>
              </a:rPr>
              <a:t> </a:t>
            </a:r>
            <a:r>
              <a:rPr lang="ru-RU" sz="1200" b="1" dirty="0" smtClean="0">
                <a:latin typeface="HelveticaNeueCyr" pitchFamily="2" charset="-52"/>
              </a:rPr>
              <a:t>мероприятие </a:t>
            </a:r>
            <a:r>
              <a:rPr lang="ru-RU" sz="1200" b="1" dirty="0">
                <a:latin typeface="HelveticaNeueCyr" pitchFamily="2" charset="-52"/>
              </a:rPr>
              <a:t>"Школьный тур</a:t>
            </a:r>
            <a:r>
              <a:rPr lang="ru-RU" sz="1200" b="1" dirty="0" smtClean="0">
                <a:latin typeface="HelveticaNeueCyr" pitchFamily="2" charset="-52"/>
              </a:rPr>
              <a:t>"</a:t>
            </a:r>
            <a:r>
              <a:rPr lang="ru-RU" sz="1200" b="1" dirty="0">
                <a:latin typeface="HelveticaNeueCyr" pitchFamily="2" charset="-52"/>
              </a:rPr>
              <a:t> </a:t>
            </a:r>
          </a:p>
        </p:txBody>
      </p:sp>
      <p:pic>
        <p:nvPicPr>
          <p:cNvPr id="19" name="Picture 6" descr="https://sun9-48.userapi.com/impg/a4Mvwob3iRDltySCUSJKK_ex6YIZ8iJciHzUCg/2O6R1NhYhMw.jpg?size=738x1600&amp;quality=95&amp;sign=961285c887a7985f38d420baadd49ea8&amp;type=alb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t="24480" r="8359" b="20524"/>
          <a:stretch/>
        </p:blipFill>
        <p:spPr bwMode="auto">
          <a:xfrm>
            <a:off x="4507849" y="1304857"/>
            <a:ext cx="1799800" cy="250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s://sun9-78.userapi.com/impg/JgJioCjz4TOVDT-m8rlejX9GsQf4mv3jeYaMiQ/6mDCfFdcWnk.jpg?size=1600x987&amp;quality=95&amp;sign=164ed4ae4a096ff9bbb3ddfd4052c3c2&amp;type=albu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2" t="4338" r="9311" b="5861"/>
          <a:stretch/>
        </p:blipFill>
        <p:spPr bwMode="auto">
          <a:xfrm>
            <a:off x="7104976" y="1324788"/>
            <a:ext cx="3884916" cy="248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45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2463</TotalTime>
  <Words>476</Words>
  <Application>Microsoft Office PowerPoint</Application>
  <PresentationFormat>Произвольный</PresentationFormat>
  <Paragraphs>99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Администрация Парфинского муниципального района</vt:lpstr>
      <vt:lpstr>Администрация Парфинского муниципального района</vt:lpstr>
      <vt:lpstr>Администрация Парфинского муниципального района</vt:lpstr>
      <vt:lpstr>Администрация Парфинского муниципального района</vt:lpstr>
      <vt:lpstr>Администрация Парфинского муниципального района</vt:lpstr>
      <vt:lpstr>Администрация Парфинского муниципального района</vt:lpstr>
      <vt:lpstr>Администрация Парфинского муниципального района</vt:lpstr>
      <vt:lpstr>Администрация Парфинского муниципального района</vt:lpstr>
      <vt:lpstr>Администрация Парфинского муниципального района</vt:lpstr>
      <vt:lpstr>Администрация Парфинского муниципального района</vt:lpstr>
      <vt:lpstr>Администрация Парфинского муниципального района</vt:lpstr>
      <vt:lpstr>Администрация Парфинского муниципального района</vt:lpstr>
      <vt:lpstr>Администрация Парфинского муниципального района</vt:lpstr>
      <vt:lpstr>Администрация Парфинского муниципального района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MVM-OBR</cp:lastModifiedBy>
  <cp:revision>396</cp:revision>
  <cp:lastPrinted>2022-08-19T13:45:02Z</cp:lastPrinted>
  <dcterms:created xsi:type="dcterms:W3CDTF">2022-06-28T08:05:40Z</dcterms:created>
  <dcterms:modified xsi:type="dcterms:W3CDTF">2023-08-24T06:03:13Z</dcterms:modified>
</cp:coreProperties>
</file>