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1" r:id="rId2"/>
    <p:sldId id="433" r:id="rId3"/>
    <p:sldId id="429" r:id="rId4"/>
    <p:sldId id="440" r:id="rId5"/>
    <p:sldId id="438" r:id="rId6"/>
    <p:sldId id="426" r:id="rId7"/>
    <p:sldId id="424" r:id="rId8"/>
    <p:sldId id="442" r:id="rId9"/>
    <p:sldId id="443" r:id="rId10"/>
  </p:sldIdLst>
  <p:sldSz cx="10693400" cy="756285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78" autoAdjust="0"/>
  </p:normalViewPr>
  <p:slideViewPr>
    <p:cSldViewPr>
      <p:cViewPr varScale="1">
        <p:scale>
          <a:sx n="65" d="100"/>
          <a:sy n="65" d="100"/>
        </p:scale>
        <p:origin x="-1002" y="-12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697527" y="4523124"/>
            <a:ext cx="5579882" cy="42848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26934" cy="47581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3948001" y="0"/>
            <a:ext cx="3026934" cy="475815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046568"/>
            <a:ext cx="3026934" cy="475815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3948001" y="9046568"/>
            <a:ext cx="3026934" cy="47581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r>
              <a:rPr lang="ru-RU" baseline="0" dirty="0" smtClean="0"/>
              <a:t> – вхождение Российской Федерации в 10 мировых лидеров по качеству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998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МАОУСШ п. Пола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85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МАОУСШ п. Пола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85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32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М.б. тоже картинку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69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М.б. тоже картинку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6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6425" y="504825"/>
            <a:ext cx="35734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М.б. тоже картинку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69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ru-RU" sz="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801" y="1693193"/>
            <a:ext cx="9200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«Неделя образования – 2020»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«Стратегические цели и актуальные задачи обновления содержания и повышения качества образования 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err="1">
                <a:solidFill>
                  <a:srgbClr val="FF0000"/>
                </a:solidFill>
              </a:rPr>
              <a:t>Парфинском</a:t>
            </a:r>
            <a:r>
              <a:rPr lang="ru-RU" sz="3200" b="1" dirty="0">
                <a:solidFill>
                  <a:srgbClr val="FF0000"/>
                </a:solidFill>
              </a:rPr>
              <a:t> муниципальном районе»</a:t>
            </a:r>
            <a:endParaRPr lang="ru-RU" sz="3200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ru-RU" sz="5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Администратор\Desktop\документы В.М. Михайловой восст\АВГУСТОВСКАЯ КОНФЕРЕНЦИЯ\2018 г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" y="1103166"/>
            <a:ext cx="10524645" cy="60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040" y="1981225"/>
            <a:ext cx="9939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Цель – вхождение Российской Федерации в 10 мировых лидеров по качеству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674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en-US" sz="5000" dirty="0">
                <a:solidFill>
                  <a:srgbClr val="FF0000"/>
                </a:solidFill>
                <a:latin typeface="+mj-lt"/>
              </a:rPr>
              <a:t>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668" y="1209657"/>
            <a:ext cx="9396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Развитие инфраструктуры</a:t>
            </a:r>
          </a:p>
          <a:p>
            <a:pPr lvl="0">
              <a:defRPr/>
            </a:pPr>
            <a:endParaRPr lang="ru-RU" sz="2800" b="1" kern="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&gt; 17</a:t>
            </a:r>
            <a:r>
              <a:rPr lang="ru-RU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 млн. руб. выделено на проведение ремонтных работ, в том числе </a:t>
            </a: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&gt;</a:t>
            </a:r>
            <a:r>
              <a:rPr lang="ru-RU" sz="2800" b="1" kern="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5 млн. руб. из средств бюджета муниципального района</a:t>
            </a:r>
            <a: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pic>
        <p:nvPicPr>
          <p:cNvPr id="3074" name="Picture 2" descr="E:\16.08.20 школа\IMG_20200812_112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0" y="3421385"/>
            <a:ext cx="2806647" cy="37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E:\16.08.20 школа\IMG_20200812_1303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3431588"/>
            <a:ext cx="2664297" cy="374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E:\16.08.20 школа\IMG_20200812_1407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76" y="3421385"/>
            <a:ext cx="2630666" cy="3749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6040" y="7206419"/>
            <a:ext cx="216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МАОУСШ п. Пола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62524" y="7206419"/>
            <a:ext cx="265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МАОУСШ п. </a:t>
            </a:r>
            <a:r>
              <a:rPr lang="ru-RU" b="1" dirty="0" smtClean="0"/>
              <a:t>Парфино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30876" y="7206419"/>
            <a:ext cx="385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Дошкольная группа </a:t>
            </a:r>
            <a:r>
              <a:rPr lang="ru-RU" b="1" dirty="0" err="1" smtClean="0"/>
              <a:t>п.Парфино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87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en-US" sz="5000" dirty="0">
                <a:solidFill>
                  <a:srgbClr val="FF0000"/>
                </a:solidFill>
                <a:latin typeface="+mj-lt"/>
              </a:rPr>
              <a:t>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436" y="1086644"/>
            <a:ext cx="9396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Развитие инфраструктуры</a:t>
            </a:r>
          </a:p>
          <a:p>
            <a:pPr lvl="0">
              <a:defRPr/>
            </a:pPr>
            <a:endParaRPr lang="ru-RU" sz="2800" b="1" kern="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>
              <a:defRPr/>
            </a:pPr>
            <a: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03136"/>
              </p:ext>
            </p:extLst>
          </p:nvPr>
        </p:nvGraphicFramePr>
        <p:xfrm>
          <a:off x="1055224" y="1742202"/>
          <a:ext cx="8928992" cy="568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352"/>
                <a:gridCol w="4485640"/>
              </a:tblGrid>
              <a:tr h="23888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 школы</a:t>
                      </a:r>
                    </a:p>
                    <a:p>
                      <a:pPr marL="285750" indent="-285750">
                        <a:buFont typeface="Wingdings"/>
                        <a:buChar char="Ø"/>
                      </a:pPr>
                      <a:r>
                        <a:rPr lang="ru-RU" dirty="0" smtClean="0"/>
                        <a:t>140 единиц оборудования</a:t>
                      </a:r>
                    </a:p>
                    <a:p>
                      <a:pPr marL="285750" indent="-285750">
                        <a:buFont typeface="Wingdings"/>
                        <a:buChar char="Ø"/>
                      </a:pPr>
                      <a:r>
                        <a:rPr lang="ru-RU" dirty="0" smtClean="0"/>
                        <a:t>100 % сельских школ к 2022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2 школы</a:t>
                      </a:r>
                    </a:p>
                    <a:p>
                      <a:pPr marL="285750" indent="-285750">
                        <a:buFont typeface="Wingdings"/>
                        <a:buChar char="Ø"/>
                      </a:pPr>
                      <a:r>
                        <a:rPr lang="ru-RU" baseline="0" dirty="0" smtClean="0"/>
                        <a:t>80 Единиц оборудования</a:t>
                      </a:r>
                    </a:p>
                    <a:p>
                      <a:pPr marL="285750" indent="-285750">
                        <a:buFont typeface="Wingdings"/>
                        <a:buChar char="Ø"/>
                      </a:pPr>
                      <a:r>
                        <a:rPr lang="ru-RU" baseline="0" dirty="0" smtClean="0"/>
                        <a:t>100% школ будут подключены к высокоскоростному интернету</a:t>
                      </a:r>
                    </a:p>
                  </a:txBody>
                  <a:tcPr/>
                </a:tc>
              </a:tr>
              <a:tr h="3019932">
                <a:tc>
                  <a:txBody>
                    <a:bodyPr/>
                    <a:lstStyle/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Согласовано посещение мобильного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кванториума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 образовательных учреждений муниципального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района</a:t>
                      </a:r>
                    </a:p>
                    <a:p>
                      <a:endParaRPr lang="ru-RU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Охвачено 216 обучающихся 6-8 классов, 100% школ района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Партнерские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программы</a:t>
                      </a:r>
                    </a:p>
                    <a:p>
                      <a:endParaRPr lang="ru-RU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-ЦОПП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Новгородской области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-СПО г. Старая Русса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-Новгородский государственный объединенный музей-заповедник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-Институт мировой литературы им. А.М. Горького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НовГУ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им. </a:t>
                      </a:r>
                      <a:r>
                        <a:rPr lang="ru-RU" b="1" baseline="0" dirty="0" err="1" smtClean="0">
                          <a:solidFill>
                            <a:srgbClr val="002060"/>
                          </a:solidFill>
                        </a:rPr>
                        <a:t>Я.Мудрого</a:t>
                      </a:r>
                      <a:endParaRPr lang="ru-RU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C:\Users\Администратор\Desktop\IPRlVL4SBM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1" y="4258782"/>
            <a:ext cx="2456922" cy="7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kisspng-handshake-partnership-5b1b977d98c102.0202941415285349096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044" y="4258782"/>
            <a:ext cx="1191418" cy="7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ирилл\Desktop\Page1-1024x3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1" y="1941679"/>
            <a:ext cx="2448272" cy="6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рилл\Desktop\obrazovatelnaya-sreda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1910417"/>
            <a:ext cx="2203244" cy="9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en-US" sz="5000" dirty="0">
                <a:solidFill>
                  <a:srgbClr val="FF0000"/>
                </a:solidFill>
              </a:rPr>
              <a:t>5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4603" y="2807630"/>
            <a:ext cx="3703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ea typeface="Calibri"/>
            </a:endParaRPr>
          </a:p>
          <a:p>
            <a:pPr algn="ctr"/>
            <a:endParaRPr lang="ru-RU" sz="2000" b="1" dirty="0"/>
          </a:p>
        </p:txBody>
      </p:sp>
      <p:pic>
        <p:nvPicPr>
          <p:cNvPr id="6146" name="Picture 2" descr="C:\Users\Администратор\Desktop\222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3" y="2053233"/>
            <a:ext cx="9329498" cy="51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41905" y="905269"/>
            <a:ext cx="93965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2800" b="1" kern="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2800" b="1" kern="0" dirty="0" smtClean="0">
                <a:solidFill>
                  <a:srgbClr val="FF0000"/>
                </a:solidFill>
                <a:ea typeface="+mj-ea"/>
                <a:cs typeface="+mj-cs"/>
              </a:rPr>
              <a:t>Поддержка талантов</a:t>
            </a:r>
          </a:p>
          <a:p>
            <a:pPr lvl="0">
              <a:defRPr/>
            </a:pPr>
            <a:endParaRPr lang="ru-RU" sz="2800" b="1" kern="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lvl="0">
              <a:defRPr/>
            </a:pPr>
            <a: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rgbClr val="CC0000"/>
                </a:solidFill>
                <a:latin typeface="Georgia" pitchFamily="18" charset="0"/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en-US" sz="5000" dirty="0">
                <a:solidFill>
                  <a:srgbClr val="FF0000"/>
                </a:solidFill>
              </a:rPr>
              <a:t>6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462" y="1254191"/>
            <a:ext cx="717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Интеграция всех уровней образования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171" name="Picture 3" descr="C:\Users\Администратор\Desktop\333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" y="1967950"/>
            <a:ext cx="912330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en-US" sz="5000" dirty="0">
                <a:solidFill>
                  <a:srgbClr val="FF0000"/>
                </a:solidFill>
              </a:rPr>
              <a:t>7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842" y="1209946"/>
            <a:ext cx="7962770" cy="50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Развитие педагогического сообщества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80" y="2125241"/>
            <a:ext cx="97930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 педагог будет работать по программе «Земский учитель»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1 млн руб. – единовременная выплата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1 учитель по программе «Учитель для России» получил грант поддержки на новый учебный год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</a:rPr>
              <a:t>78 </a:t>
            </a:r>
            <a:r>
              <a:rPr lang="ru-RU" b="1" dirty="0" smtClean="0">
                <a:solidFill>
                  <a:schemeClr val="tx2"/>
                </a:solidFill>
              </a:rPr>
              <a:t>учителей </a:t>
            </a:r>
            <a:r>
              <a:rPr lang="ru-RU" b="1" dirty="0" smtClean="0">
                <a:solidFill>
                  <a:schemeClr val="tx2"/>
                </a:solidFill>
              </a:rPr>
              <a:t>получат выплаты за классное руководство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    5000 федеральные средства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1500 региональные средства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/>
                </a:solidFill>
              </a:rPr>
              <a:t>Введена компенсация за использование интернет-связи для проведения онлайн-уроков в период пандемии </a:t>
            </a:r>
            <a:r>
              <a:rPr lang="en-US" b="1" dirty="0" smtClean="0">
                <a:solidFill>
                  <a:schemeClr val="accent2"/>
                </a:solidFill>
              </a:rPr>
              <a:t>COVID – 19</a:t>
            </a:r>
            <a:endParaRPr lang="ru-RU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</a:rPr>
              <a:t>1 учитель – лауреат областного конкурса «Лучший учитель»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/>
                </a:solidFill>
              </a:rPr>
              <a:t>100% учителей прошли обучение на цифровых образовательных платформах</a:t>
            </a:r>
            <a:endParaRPr lang="ru-RU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C:\Users\Администратор\Desktop\202001101807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45" y="2104306"/>
            <a:ext cx="2054602" cy="78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Администратор\Desktop\Logotip-1800x63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8" y="3251341"/>
            <a:ext cx="2579745" cy="73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Администратор\Desktop\yivcup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02" y="3985986"/>
            <a:ext cx="1893528" cy="10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shkolnizvonok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17" y="5444724"/>
            <a:ext cx="987974" cy="10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en-US" sz="5000" dirty="0">
                <a:solidFill>
                  <a:srgbClr val="FF0000"/>
                </a:solidFill>
              </a:rPr>
              <a:t>8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333153"/>
            <a:ext cx="892899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0</a:t>
            </a:r>
            <a:r>
              <a:rPr lang="ru-RU" sz="5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8308" y="3133353"/>
            <a:ext cx="7022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60618" y="566715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46" dirty="0" smtClean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ПАРФИНСКОГО МУНИЦИПАЛЬНОГО РАЙОНА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12587</TotalTime>
  <Words>346</Words>
  <Application>Microsoft Office PowerPoint</Application>
  <PresentationFormat>Произвольный</PresentationFormat>
  <Paragraphs>107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XTreme.ws</cp:lastModifiedBy>
  <cp:revision>1288</cp:revision>
  <cp:lastPrinted>2020-08-24T14:59:25Z</cp:lastPrinted>
  <dcterms:created xsi:type="dcterms:W3CDTF">2017-03-10T15:25:40Z</dcterms:created>
  <dcterms:modified xsi:type="dcterms:W3CDTF">2020-08-25T05:42:45Z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