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411" r:id="rId2"/>
    <p:sldId id="438" r:id="rId3"/>
    <p:sldId id="444" r:id="rId4"/>
    <p:sldId id="445" r:id="rId5"/>
    <p:sldId id="446" r:id="rId6"/>
    <p:sldId id="440" r:id="rId7"/>
    <p:sldId id="447" r:id="rId8"/>
    <p:sldId id="443" r:id="rId9"/>
  </p:sldIdLst>
  <p:sldSz cx="10693400" cy="7562850"/>
  <p:notesSz cx="9866313" cy="67357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478" autoAdjust="0"/>
  </p:normalViewPr>
  <p:slideViewPr>
    <p:cSldViewPr>
      <p:cViewPr varScale="1">
        <p:scale>
          <a:sx n="65" d="100"/>
          <a:sy n="65" d="100"/>
        </p:scale>
        <p:origin x="-1002" y="-120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body"/>
          </p:nvPr>
        </p:nvSpPr>
        <p:spPr>
          <a:xfrm>
            <a:off x="697527" y="4523124"/>
            <a:ext cx="5579882" cy="4284896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026934" cy="475815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&lt;заголовок&gt;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dt"/>
          </p:nvPr>
        </p:nvSpPr>
        <p:spPr>
          <a:xfrm>
            <a:off x="3948001" y="0"/>
            <a:ext cx="3026934" cy="475815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ru-RU" sz="1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&lt;дата/время&gt;</a:t>
            </a:r>
          </a:p>
        </p:txBody>
      </p:sp>
      <p:sp>
        <p:nvSpPr>
          <p:cNvPr id="39" name="PlaceHolder 4"/>
          <p:cNvSpPr>
            <a:spLocks noGrp="1"/>
          </p:cNvSpPr>
          <p:nvPr>
            <p:ph type="ftr"/>
          </p:nvPr>
        </p:nvSpPr>
        <p:spPr>
          <a:xfrm>
            <a:off x="0" y="9046568"/>
            <a:ext cx="3026934" cy="475815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ru-RU" sz="1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5"/>
          <p:cNvSpPr>
            <a:spLocks noGrp="1"/>
          </p:cNvSpPr>
          <p:nvPr>
            <p:ph type="sldNum"/>
          </p:nvPr>
        </p:nvSpPr>
        <p:spPr>
          <a:xfrm>
            <a:off x="3948001" y="9046568"/>
            <a:ext cx="3026934" cy="47581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83C9B64-C3C0-45ED-B442-8DC92A03FA09}" type="slidenum">
              <a:rPr lang="ru-RU" sz="1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‹#›</a:t>
            </a:fld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76330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46425" y="504825"/>
            <a:ext cx="35734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B83C9B64-C3C0-45ED-B442-8DC92A03FA09}" type="slidenum">
              <a:rPr lang="ru-RU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2</a:t>
            </a:fld>
            <a:endParaRPr lang="ru-RU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58325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46425" y="504825"/>
            <a:ext cx="35734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МАОУСШ п. Пола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B83C9B64-C3C0-45ED-B442-8DC92A03FA09}" type="slidenum">
              <a:rPr lang="ru-RU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3</a:t>
            </a:fld>
            <a:endParaRPr lang="ru-RU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7859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46425" y="504825"/>
            <a:ext cx="35734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B83C9B64-C3C0-45ED-B442-8DC92A03FA09}" type="slidenum">
              <a:rPr lang="ru-RU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4</a:t>
            </a:fld>
            <a:endParaRPr lang="ru-RU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58325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46425" y="504825"/>
            <a:ext cx="35734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B83C9B64-C3C0-45ED-B442-8DC92A03FA09}" type="slidenum">
              <a:rPr lang="ru-RU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5</a:t>
            </a:fld>
            <a:endParaRPr lang="ru-RU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58325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46425" y="504825"/>
            <a:ext cx="35734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МАОУСШ п. Пола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B83C9B64-C3C0-45ED-B442-8DC92A03FA09}" type="slidenum">
              <a:rPr lang="ru-RU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6</a:t>
            </a:fld>
            <a:endParaRPr lang="ru-RU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7859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46425" y="504825"/>
            <a:ext cx="35734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B83C9B64-C3C0-45ED-B442-8DC92A03FA09}" type="slidenum">
              <a:rPr lang="ru-RU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7</a:t>
            </a:fld>
            <a:endParaRPr lang="ru-RU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583253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46425" y="504825"/>
            <a:ext cx="35734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М.б. тоже картинку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B83C9B64-C3C0-45ED-B442-8DC92A03FA09}" type="slidenum">
              <a:rPr lang="ru-RU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8</a:t>
            </a:fld>
            <a:endParaRPr lang="ru-RU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3691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34600" y="301680"/>
            <a:ext cx="962352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34600" y="1769400"/>
            <a:ext cx="962352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34600" y="4060440"/>
            <a:ext cx="962352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34600" y="301680"/>
            <a:ext cx="962352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34600" y="1769400"/>
            <a:ext cx="469620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465880" y="1769400"/>
            <a:ext cx="469620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465880" y="4060440"/>
            <a:ext cx="469620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34600" y="4060440"/>
            <a:ext cx="469620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4600" y="301680"/>
            <a:ext cx="962352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34600" y="1769400"/>
            <a:ext cx="9623520" cy="43858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34600" y="1769400"/>
            <a:ext cx="9623520" cy="43858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2597760" y="1769040"/>
            <a:ext cx="5496840" cy="438588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2597760" y="1769040"/>
            <a:ext cx="5496840" cy="4385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4600" y="301680"/>
            <a:ext cx="962352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34600" y="1769400"/>
            <a:ext cx="9623520" cy="43858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34600" y="301680"/>
            <a:ext cx="962352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34600" y="1769400"/>
            <a:ext cx="9623520" cy="43858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34600" y="301680"/>
            <a:ext cx="962352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34600" y="1769400"/>
            <a:ext cx="4696200" cy="43858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465880" y="1769400"/>
            <a:ext cx="4696200" cy="43858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34600" y="301680"/>
            <a:ext cx="962352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34600" y="301680"/>
            <a:ext cx="9623520" cy="5853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34600" y="301680"/>
            <a:ext cx="962352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34600" y="1769400"/>
            <a:ext cx="469620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34600" y="4060440"/>
            <a:ext cx="469620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465880" y="1769400"/>
            <a:ext cx="4696200" cy="43858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34600" y="301680"/>
            <a:ext cx="962352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34600" y="1769400"/>
            <a:ext cx="4696200" cy="43858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465880" y="1769400"/>
            <a:ext cx="469620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465880" y="4060440"/>
            <a:ext cx="469620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4600" y="301680"/>
            <a:ext cx="962352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600" y="1769400"/>
            <a:ext cx="469620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465880" y="1769400"/>
            <a:ext cx="469620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34600" y="4060440"/>
            <a:ext cx="9623520" cy="209196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4600" y="301680"/>
            <a:ext cx="962352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34600" y="1769400"/>
            <a:ext cx="9623520" cy="43858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6304" y="495277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                             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46040" y="995343"/>
            <a:ext cx="10347360" cy="1588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74602" y="209525"/>
            <a:ext cx="89639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0" dirty="0" smtClean="0">
                <a:solidFill>
                  <a:prstClr val="white">
                    <a:lumMod val="50000"/>
                  </a:prstClr>
                </a:solidFill>
              </a:rPr>
              <a:t>0</a:t>
            </a:r>
            <a:r>
              <a:rPr lang="ru-RU" sz="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2801" y="1693193"/>
            <a:ext cx="92008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 smtClean="0">
              <a:solidFill>
                <a:srgbClr val="FF0000"/>
              </a:solidFill>
              <a:latin typeface="+mj-lt"/>
            </a:endParaRPr>
          </a:p>
          <a:p>
            <a:pPr algn="ctr"/>
            <a:endParaRPr lang="ru-RU" sz="3200" b="1" dirty="0" smtClean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«Цели и </a:t>
            </a:r>
            <a:r>
              <a:rPr lang="ru-RU" sz="3200" b="1" dirty="0">
                <a:solidFill>
                  <a:srgbClr val="FF0000"/>
                </a:solidFill>
              </a:rPr>
              <a:t>задачи обновления содержания и повышения качества образования </a:t>
            </a:r>
            <a:endParaRPr lang="ru-RU" sz="3200" dirty="0">
              <a:solidFill>
                <a:srgbClr val="FF0000"/>
              </a:solidFill>
            </a:endParaRPr>
          </a:p>
          <a:p>
            <a:pPr algn="ctr"/>
            <a:r>
              <a:rPr lang="ru-RU" sz="3200" b="1" dirty="0">
                <a:solidFill>
                  <a:srgbClr val="FF0000"/>
                </a:solidFill>
              </a:rPr>
              <a:t>в </a:t>
            </a:r>
            <a:r>
              <a:rPr lang="ru-RU" sz="3200" b="1" dirty="0" err="1">
                <a:solidFill>
                  <a:srgbClr val="FF0000"/>
                </a:solidFill>
              </a:rPr>
              <a:t>Парфинском</a:t>
            </a:r>
            <a:r>
              <a:rPr lang="ru-RU" sz="3200" b="1" dirty="0">
                <a:solidFill>
                  <a:srgbClr val="FF0000"/>
                </a:solidFill>
              </a:rPr>
              <a:t> муниципальном </a:t>
            </a:r>
            <a:r>
              <a:rPr lang="ru-RU" sz="3200" b="1" dirty="0" smtClean="0">
                <a:solidFill>
                  <a:srgbClr val="FF0000"/>
                </a:solidFill>
              </a:rPr>
              <a:t>районе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на 2020/2021 учебный год</a:t>
            </a:r>
            <a:r>
              <a:rPr lang="ru-RU" sz="3200" b="1" dirty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Поиск путей решения»</a:t>
            </a:r>
            <a:endParaRPr lang="ru-RU" sz="3200" dirty="0">
              <a:solidFill>
                <a:srgbClr val="FF0000"/>
              </a:solidFill>
            </a:endParaRPr>
          </a:p>
          <a:p>
            <a:pPr algn="ctr"/>
            <a:endParaRPr lang="ru-RU" sz="32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5" name="Picture 2" descr="C:\Documents and Settings\User\Мои документы\Загрузки\Герб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61542" y="138087"/>
            <a:ext cx="724259" cy="854690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2560618" y="566715"/>
            <a:ext cx="69294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46" dirty="0" smtClean="0">
                <a:solidFill>
                  <a:srgbClr val="F34840"/>
                </a:solidFill>
                <a:cs typeface="Arial" panose="020B0604020202020204" pitchFamily="34" charset="0"/>
                <a:sym typeface="Rasa Medium"/>
              </a:rPr>
              <a:t>АДМИНИСТРАЦИЯ ПАРФИНСКОГО МУНИЦИПАЛЬНОГО РАЙОНА</a:t>
            </a:r>
            <a:endParaRPr lang="ru-RU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48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6304" y="495277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                             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46040" y="995343"/>
            <a:ext cx="10347360" cy="1588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74602" y="209525"/>
            <a:ext cx="89639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0" dirty="0" smtClean="0">
                <a:solidFill>
                  <a:prstClr val="white">
                    <a:lumMod val="50000"/>
                  </a:prstClr>
                </a:solidFill>
              </a:rPr>
              <a:t>0</a:t>
            </a:r>
            <a:r>
              <a:rPr lang="ru-RU" sz="5000" dirty="0">
                <a:solidFill>
                  <a:srgbClr val="FF0000"/>
                </a:solidFill>
              </a:rPr>
              <a:t>2</a:t>
            </a:r>
          </a:p>
        </p:txBody>
      </p:sp>
      <p:pic>
        <p:nvPicPr>
          <p:cNvPr id="15" name="Picture 2" descr="C:\Documents and Settings\User\Мои документы\Загрузки\Герб коп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61542" y="138087"/>
            <a:ext cx="724259" cy="854690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2560618" y="566715"/>
            <a:ext cx="69294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46" dirty="0" smtClean="0">
                <a:solidFill>
                  <a:srgbClr val="F34840"/>
                </a:solidFill>
                <a:cs typeface="Arial" panose="020B0604020202020204" pitchFamily="34" charset="0"/>
                <a:sym typeface="Rasa Medium"/>
              </a:rPr>
              <a:t>АДМИНИСТРАЦИЯ ПАРФИНСКОГО МУНИЦИПАЛЬНОГО РАЙОНА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74603" y="2807630"/>
            <a:ext cx="370394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ea typeface="Calibri"/>
            </a:endParaRPr>
          </a:p>
          <a:p>
            <a:pPr algn="ctr"/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821436" y="992777"/>
            <a:ext cx="9396568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endParaRPr lang="ru-RU" sz="2800" b="1" kern="0" dirty="0" smtClean="0">
              <a:solidFill>
                <a:srgbClr val="FF0000"/>
              </a:solidFill>
              <a:ea typeface="+mj-ea"/>
              <a:cs typeface="+mj-cs"/>
            </a:endParaRPr>
          </a:p>
          <a:p>
            <a:pPr algn="ctr">
              <a:defRPr/>
            </a:pPr>
            <a:endParaRPr lang="ru-RU" sz="2800" b="1" kern="0" dirty="0" smtClean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ru-RU" sz="2800" b="1" kern="0" dirty="0" smtClean="0">
                <a:solidFill>
                  <a:srgbClr val="FF0000"/>
                </a:solidFill>
              </a:rPr>
              <a:t>Приоритетные </a:t>
            </a:r>
            <a:r>
              <a:rPr lang="ru-RU" sz="2800" b="1" kern="0" dirty="0">
                <a:solidFill>
                  <a:srgbClr val="FF0000"/>
                </a:solidFill>
              </a:rPr>
              <a:t>задачи на 2020/2021 учебный год:</a:t>
            </a:r>
          </a:p>
          <a:p>
            <a:pPr algn="ctr">
              <a:defRPr/>
            </a:pPr>
            <a:endParaRPr lang="ru-RU" sz="2000" b="1" kern="0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2000" b="1" kern="0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2000" b="1" kern="0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2000" b="1" kern="0" dirty="0">
              <a:solidFill>
                <a:srgbClr val="FF0000"/>
              </a:solidFill>
            </a:endParaRPr>
          </a:p>
          <a:p>
            <a:pPr marL="457200" indent="-457200" algn="ctr">
              <a:buAutoNum type="arabicPeriod"/>
              <a:defRPr/>
            </a:pPr>
            <a:r>
              <a:rPr lang="ru-RU" sz="3200" b="1" kern="0" dirty="0">
                <a:solidFill>
                  <a:schemeClr val="tx2">
                    <a:lumMod val="50000"/>
                  </a:schemeClr>
                </a:solidFill>
              </a:rPr>
              <a:t>Выравнивание возможностей в городских и сельских школах </a:t>
            </a:r>
          </a:p>
          <a:p>
            <a:pPr lvl="0">
              <a:defRPr/>
            </a:pPr>
            <a:endParaRPr lang="ru-RU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07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6304" y="495277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+mj-lt"/>
              </a:rPr>
              <a:t>                              </a:t>
            </a:r>
            <a:endParaRPr lang="ru-RU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46040" y="995343"/>
            <a:ext cx="10347360" cy="1588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74602" y="209525"/>
            <a:ext cx="89639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0</a:t>
            </a:r>
            <a:r>
              <a:rPr lang="ru-RU" sz="5000" dirty="0">
                <a:solidFill>
                  <a:srgbClr val="FF0000"/>
                </a:solidFill>
                <a:latin typeface="+mj-lt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4668" y="1209657"/>
            <a:ext cx="9396568" cy="815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endParaRPr lang="ru-RU" sz="2800" b="1" kern="0" dirty="0" smtClean="0">
              <a:solidFill>
                <a:srgbClr val="FF0000"/>
              </a:solidFill>
              <a:ea typeface="+mj-ea"/>
              <a:cs typeface="+mj-cs"/>
            </a:endParaRPr>
          </a:p>
          <a:p>
            <a:pPr algn="ctr">
              <a:defRPr/>
            </a:pPr>
            <a:r>
              <a:rPr lang="ru-RU" sz="2800" b="1" kern="0" dirty="0" smtClean="0">
                <a:solidFill>
                  <a:srgbClr val="FF0000"/>
                </a:solidFill>
              </a:rPr>
              <a:t>Пути решения задачи</a:t>
            </a:r>
          </a:p>
          <a:p>
            <a:pPr algn="ctr">
              <a:defRPr/>
            </a:pPr>
            <a:endParaRPr lang="ru-RU" sz="2800" b="1" kern="0" dirty="0">
              <a:solidFill>
                <a:srgbClr val="FF0000"/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ru-RU" sz="2000" b="1" kern="0" dirty="0">
                <a:solidFill>
                  <a:schemeClr val="tx2">
                    <a:lumMod val="50000"/>
                  </a:schemeClr>
                </a:solidFill>
              </a:rPr>
              <a:t>Взаимодействие школ района в рамках деятельности Центров цифрового и гуманитарного профилей «Точка роста», «Цифровая образовательная среда» (организация мероприятий школьного и районного уровней в рамках учебных предметов с использованием оборудования Центров</a:t>
            </a: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);</a:t>
            </a:r>
          </a:p>
          <a:p>
            <a:pPr marL="457200" indent="-457200" algn="just">
              <a:buFontTx/>
              <a:buChar char="-"/>
              <a:defRPr/>
            </a:pPr>
            <a:endParaRPr lang="ru-RU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Организация районного семинара «Об организации деятельности школ района в рамках кружкового движения Национальной технологической инициативы (НТИ)»;</a:t>
            </a:r>
          </a:p>
          <a:p>
            <a:pPr marL="457200" indent="-457200" algn="just">
              <a:buFontTx/>
              <a:buChar char="-"/>
              <a:defRPr/>
            </a:pPr>
            <a:endParaRPr lang="ru-RU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Участие в занятиях мобильного </a:t>
            </a:r>
            <a:r>
              <a:rPr lang="ru-RU" sz="2000" b="1" kern="0" dirty="0" err="1" smtClean="0">
                <a:solidFill>
                  <a:schemeClr val="tx2">
                    <a:lumMod val="50000"/>
                  </a:schemeClr>
                </a:solidFill>
              </a:rPr>
              <a:t>кванториума</a:t>
            </a: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457200" indent="-457200" algn="just">
              <a:buFontTx/>
              <a:buChar char="-"/>
              <a:defRPr/>
            </a:pPr>
            <a:endParaRPr lang="ru-RU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Использование информационных образовательных платформ, в том числе «Школьной цифровой платформы» </a:t>
            </a:r>
            <a:r>
              <a:rPr lang="ru-RU" sz="2000" b="1" kern="0" dirty="0">
                <a:solidFill>
                  <a:schemeClr val="tx2">
                    <a:lumMod val="50000"/>
                  </a:schemeClr>
                </a:solidFill>
              </a:rPr>
              <a:t>Сбербанка</a:t>
            </a:r>
          </a:p>
          <a:p>
            <a:pPr marL="457200" indent="-457200" algn="just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endParaRPr lang="ru-RU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endParaRPr lang="ru-RU" sz="2000" b="1" kern="0" dirty="0">
              <a:solidFill>
                <a:srgbClr val="FF0000"/>
              </a:solidFill>
            </a:endParaRPr>
          </a:p>
          <a:p>
            <a:pPr>
              <a:defRPr/>
            </a:pPr>
            <a:endParaRPr lang="ru-RU" sz="2000" b="1" kern="0" dirty="0">
              <a:solidFill>
                <a:srgbClr val="FF0000"/>
              </a:solidFill>
            </a:endParaRPr>
          </a:p>
          <a:p>
            <a:pPr>
              <a:defRPr/>
            </a:pPr>
            <a:endParaRPr lang="ru-RU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lvl="0">
              <a:defRPr/>
            </a:pPr>
            <a:r>
              <a:rPr lang="ru-RU" sz="2000" kern="0" dirty="0" smtClean="0">
                <a:solidFill>
                  <a:srgbClr val="CC0000"/>
                </a:solidFill>
                <a:latin typeface="Georgia" pitchFamily="18" charset="0"/>
                <a:ea typeface="+mj-ea"/>
                <a:cs typeface="+mj-cs"/>
              </a:rPr>
              <a:t>  </a:t>
            </a:r>
            <a:endParaRPr lang="ru-RU" sz="2000" kern="0" dirty="0">
              <a:solidFill>
                <a:sysClr val="windowText" lastClr="000000"/>
              </a:solidFill>
            </a:endParaRPr>
          </a:p>
        </p:txBody>
      </p:sp>
      <p:pic>
        <p:nvPicPr>
          <p:cNvPr id="15" name="Picture 2" descr="C:\Documents and Settings\User\Мои документы\Загрузки\Герб коп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61542" y="138087"/>
            <a:ext cx="724259" cy="854690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2560618" y="566715"/>
            <a:ext cx="69294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46" dirty="0" smtClean="0">
                <a:solidFill>
                  <a:srgbClr val="F34840"/>
                </a:solidFill>
                <a:cs typeface="Arial" panose="020B0604020202020204" pitchFamily="34" charset="0"/>
                <a:sym typeface="Rasa Medium"/>
              </a:rPr>
              <a:t>АДМИНИСТРАЦИЯ ПАРФИНСКОГО МУНИЦИПАЛЬНОГО РАЙОНА</a:t>
            </a:r>
            <a:endParaRPr lang="ru-RU" sz="1600" dirty="0"/>
          </a:p>
        </p:txBody>
      </p:sp>
      <p:pic>
        <p:nvPicPr>
          <p:cNvPr id="1026" name="Picture 2" descr="C:\Users\Администратор\Desktop\нти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045" y="4959318"/>
            <a:ext cx="745847" cy="627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дминистратор\Desktop\рисунок-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948" y="5273118"/>
            <a:ext cx="1512167" cy="83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Администратор\Desktop\34x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0576" y="6648900"/>
            <a:ext cx="1226016" cy="54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Кирилл\Desktop\Page1-1024x338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117" y="3781425"/>
            <a:ext cx="1355205" cy="38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13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6304" y="495277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                             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46040" y="995343"/>
            <a:ext cx="10347360" cy="1588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74602" y="209525"/>
            <a:ext cx="89639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0" dirty="0" smtClean="0">
                <a:solidFill>
                  <a:prstClr val="white">
                    <a:lumMod val="50000"/>
                  </a:prstClr>
                </a:solidFill>
              </a:rPr>
              <a:t>0</a:t>
            </a:r>
            <a:r>
              <a:rPr lang="ru-RU" sz="5000" dirty="0">
                <a:solidFill>
                  <a:srgbClr val="FF0000"/>
                </a:solidFill>
              </a:rPr>
              <a:t>4</a:t>
            </a:r>
          </a:p>
        </p:txBody>
      </p:sp>
      <p:pic>
        <p:nvPicPr>
          <p:cNvPr id="15" name="Picture 2" descr="C:\Documents and Settings\User\Мои документы\Загрузки\Герб коп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61542" y="138087"/>
            <a:ext cx="724259" cy="854690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2560618" y="566715"/>
            <a:ext cx="69294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46" dirty="0" smtClean="0">
                <a:solidFill>
                  <a:srgbClr val="F34840"/>
                </a:solidFill>
                <a:cs typeface="Arial" panose="020B0604020202020204" pitchFamily="34" charset="0"/>
                <a:sym typeface="Rasa Medium"/>
              </a:rPr>
              <a:t>АДМИНИСТРАЦИЯ ПАРФИНСКОГО МУНИЦИПАЛЬНОГО РАЙОНА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74603" y="2807630"/>
            <a:ext cx="370394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ea typeface="Calibri"/>
            </a:endParaRPr>
          </a:p>
          <a:p>
            <a:pPr algn="ctr"/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821436" y="992777"/>
            <a:ext cx="9396568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endParaRPr lang="ru-RU" sz="2800" b="1" kern="0" dirty="0" smtClean="0">
              <a:solidFill>
                <a:srgbClr val="FF0000"/>
              </a:solidFill>
              <a:ea typeface="+mj-ea"/>
              <a:cs typeface="+mj-cs"/>
            </a:endParaRPr>
          </a:p>
          <a:p>
            <a:pPr algn="ctr">
              <a:defRPr/>
            </a:pPr>
            <a:endParaRPr lang="ru-RU" sz="2800" b="1" kern="0" dirty="0" smtClean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ru-RU" sz="2800" b="1" kern="0" dirty="0" smtClean="0">
                <a:solidFill>
                  <a:srgbClr val="FF0000"/>
                </a:solidFill>
              </a:rPr>
              <a:t>Приоритетные </a:t>
            </a:r>
            <a:r>
              <a:rPr lang="ru-RU" sz="2800" b="1" kern="0" dirty="0">
                <a:solidFill>
                  <a:srgbClr val="FF0000"/>
                </a:solidFill>
              </a:rPr>
              <a:t>задачи на 2020/2021 учебный год:</a:t>
            </a:r>
          </a:p>
          <a:p>
            <a:pPr algn="ctr">
              <a:defRPr/>
            </a:pPr>
            <a:endParaRPr lang="ru-RU" sz="2000" b="1" kern="0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2000" b="1" kern="0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2000" b="1" kern="0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ru-RU" sz="3200" b="1" kern="0" dirty="0" smtClean="0">
                <a:solidFill>
                  <a:schemeClr val="tx2">
                    <a:lumMod val="50000"/>
                  </a:schemeClr>
                </a:solidFill>
              </a:rPr>
              <a:t>2. СПО – флагман развития образования Новгородской области</a:t>
            </a:r>
          </a:p>
          <a:p>
            <a:pPr lvl="0">
              <a:defRPr/>
            </a:pPr>
            <a:endParaRPr lang="ru-RU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28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6304" y="495277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                             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46040" y="995343"/>
            <a:ext cx="10347360" cy="1588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74602" y="209525"/>
            <a:ext cx="89639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0" dirty="0" smtClean="0">
                <a:solidFill>
                  <a:prstClr val="white">
                    <a:lumMod val="50000"/>
                  </a:prstClr>
                </a:solidFill>
              </a:rPr>
              <a:t>0</a:t>
            </a:r>
            <a:r>
              <a:rPr lang="ru-RU" sz="5000" dirty="0">
                <a:solidFill>
                  <a:srgbClr val="FF0000"/>
                </a:solidFill>
              </a:rPr>
              <a:t>5</a:t>
            </a:r>
          </a:p>
        </p:txBody>
      </p:sp>
      <p:pic>
        <p:nvPicPr>
          <p:cNvPr id="15" name="Picture 2" descr="C:\Documents and Settings\User\Мои документы\Загрузки\Герб коп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61542" y="138087"/>
            <a:ext cx="724259" cy="854690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2560618" y="566715"/>
            <a:ext cx="69294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46" dirty="0" smtClean="0">
                <a:solidFill>
                  <a:srgbClr val="F34840"/>
                </a:solidFill>
                <a:cs typeface="Arial" panose="020B0604020202020204" pitchFamily="34" charset="0"/>
                <a:sym typeface="Rasa Medium"/>
              </a:rPr>
              <a:t>АДМИНИСТРАЦИЯ ПАРФИНСКОГО МУНИЦИПАЛЬНОГО РАЙОНА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74603" y="2807630"/>
            <a:ext cx="370394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ea typeface="Calibri"/>
            </a:endParaRPr>
          </a:p>
          <a:p>
            <a:pPr algn="ctr"/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50156" y="992777"/>
            <a:ext cx="9767848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 b="1" kern="0" dirty="0" smtClean="0">
                <a:solidFill>
                  <a:srgbClr val="FF0000"/>
                </a:solidFill>
              </a:rPr>
              <a:t>Пути решения задачи:</a:t>
            </a:r>
          </a:p>
          <a:p>
            <a:pPr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Участие </a:t>
            </a: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в проекте ранней профессиональной ориентации                          </a:t>
            </a: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Билет в будущее» для обучающихся 6-11 классов                  </a:t>
            </a: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диагностика, практические мероприятия – пробы, выдача     </a:t>
            </a:r>
          </a:p>
          <a:p>
            <a:pPr algn="just">
              <a:defRPr/>
            </a:pPr>
            <a:r>
              <a:rPr lang="ru-RU" sz="2000" b="1" kern="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     рекомендаций);</a:t>
            </a:r>
          </a:p>
          <a:p>
            <a:pPr algn="just">
              <a:defRPr/>
            </a:pPr>
            <a:endParaRPr lang="ru-RU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Участие обучающихся в </a:t>
            </a:r>
            <a:r>
              <a:rPr lang="ru-RU" sz="2000" b="1" kern="0" dirty="0" err="1" smtClean="0">
                <a:solidFill>
                  <a:schemeClr val="tx2">
                    <a:lumMod val="50000"/>
                  </a:schemeClr>
                </a:solidFill>
              </a:rPr>
              <a:t>профориентационных</a:t>
            </a: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 мероприятиях, проводимых специалистами филиала ГОБУ «Старорусский ЦППМС» в </a:t>
            </a:r>
            <a:r>
              <a:rPr lang="ru-RU" sz="2000" b="1" kern="0" dirty="0" err="1" smtClean="0">
                <a:solidFill>
                  <a:schemeClr val="tx2">
                    <a:lumMod val="50000"/>
                  </a:schemeClr>
                </a:solidFill>
              </a:rPr>
              <a:t>п.Парфино</a:t>
            </a: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algn="just"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Реализация кластерного проекта «Моя будущая профессия» (профессиональная подготовка обучающихся на базе Старорусского политехнического колледжа, ЦОПП </a:t>
            </a:r>
            <a:r>
              <a:rPr lang="ru-RU" sz="2000" b="1" kern="0" dirty="0" err="1" smtClean="0">
                <a:solidFill>
                  <a:schemeClr val="tx2">
                    <a:lumMod val="50000"/>
                  </a:schemeClr>
                </a:solidFill>
              </a:rPr>
              <a:t>г.Великого</a:t>
            </a: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 Новгорода);</a:t>
            </a:r>
          </a:p>
          <a:p>
            <a:pPr marL="457200" indent="-457200" algn="just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endParaRPr lang="ru-RU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ru-RU" sz="2000" b="1" kern="0" dirty="0">
                <a:solidFill>
                  <a:schemeClr val="tx2">
                    <a:lumMod val="50000"/>
                  </a:schemeClr>
                </a:solidFill>
              </a:rPr>
              <a:t>Организация районного конкурса профессионального мастерства по технологии для обучающихся (взаимодействие с предприятиями района</a:t>
            </a:r>
            <a:r>
              <a:rPr lang="ru-RU" sz="2000" b="1" kern="0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  <a:endParaRPr lang="ru-RU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  <a:defRPr/>
            </a:pPr>
            <a:endParaRPr lang="ru-RU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  <a:defRPr/>
            </a:pPr>
            <a:endParaRPr lang="ru-RU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7" name="Picture 3" descr="C:\Users\Администратор\Desktop\4f9954f330fe47ba7c6e237df789f93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283" y="2487945"/>
            <a:ext cx="1179388" cy="60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Администратор\Desktop\COPP_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7060" y="5178870"/>
            <a:ext cx="1221588" cy="68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93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6304" y="495277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+mj-lt"/>
              </a:rPr>
              <a:t>                              </a:t>
            </a:r>
            <a:endParaRPr lang="ru-RU" dirty="0">
              <a:solidFill>
                <a:srgbClr val="C00000"/>
              </a:solidFill>
              <a:latin typeface="+mj-lt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46040" y="995343"/>
            <a:ext cx="10347360" cy="1588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74602" y="209525"/>
            <a:ext cx="89639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0</a:t>
            </a:r>
            <a:r>
              <a:rPr lang="ru-RU" sz="5000" dirty="0">
                <a:solidFill>
                  <a:srgbClr val="FF0000"/>
                </a:solidFill>
                <a:latin typeface="+mj-lt"/>
              </a:rPr>
              <a:t>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1436" y="1086644"/>
            <a:ext cx="939656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 lang="ru-RU" sz="2400" b="1" kern="0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2400" b="1" kern="0" dirty="0" smtClean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ru-RU" sz="2800" b="1" kern="0" dirty="0" smtClean="0">
                <a:solidFill>
                  <a:srgbClr val="FF0000"/>
                </a:solidFill>
              </a:rPr>
              <a:t>Приоритетные </a:t>
            </a:r>
            <a:r>
              <a:rPr lang="ru-RU" sz="2800" b="1" kern="0" dirty="0">
                <a:solidFill>
                  <a:srgbClr val="FF0000"/>
                </a:solidFill>
              </a:rPr>
              <a:t>задачи на 2020/2021 учебный год:</a:t>
            </a:r>
          </a:p>
          <a:p>
            <a:pPr algn="ctr">
              <a:defRPr/>
            </a:pPr>
            <a:endParaRPr lang="ru-RU" sz="2800" b="1" kern="0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2800" b="1" kern="0" dirty="0" smtClean="0">
              <a:solidFill>
                <a:srgbClr val="FF0000"/>
              </a:solidFill>
            </a:endParaRPr>
          </a:p>
          <a:p>
            <a:pPr algn="ctr">
              <a:defRPr/>
            </a:pPr>
            <a:endParaRPr lang="ru-RU" sz="2800" b="1" kern="0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ru-RU" sz="2800" b="1" kern="0" dirty="0" smtClean="0">
                <a:solidFill>
                  <a:schemeClr val="tx2">
                    <a:lumMod val="50000"/>
                  </a:schemeClr>
                </a:solidFill>
              </a:rPr>
              <a:t>3. Воспитание подрастающего поколения </a:t>
            </a:r>
            <a:endParaRPr lang="ru-RU" sz="28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lvl="0">
              <a:defRPr/>
            </a:pPr>
            <a:endParaRPr lang="ru-RU" sz="2800" b="1" kern="0" dirty="0" smtClean="0">
              <a:solidFill>
                <a:srgbClr val="FF0000"/>
              </a:solidFill>
              <a:ea typeface="+mj-ea"/>
              <a:cs typeface="+mj-cs"/>
            </a:endParaRPr>
          </a:p>
          <a:p>
            <a:pPr lvl="0">
              <a:defRPr/>
            </a:pPr>
            <a:r>
              <a:rPr lang="ru-RU" sz="2800" kern="0" dirty="0">
                <a:solidFill>
                  <a:srgbClr val="CC0000"/>
                </a:solidFill>
                <a:latin typeface="Georgia" pitchFamily="18" charset="0"/>
                <a:ea typeface="+mj-ea"/>
                <a:cs typeface="+mj-cs"/>
              </a:rPr>
              <a:t/>
            </a:r>
            <a:br>
              <a:rPr lang="ru-RU" sz="2800" kern="0" dirty="0">
                <a:solidFill>
                  <a:srgbClr val="CC0000"/>
                </a:solidFill>
                <a:latin typeface="Georgia" pitchFamily="18" charset="0"/>
                <a:ea typeface="+mj-ea"/>
                <a:cs typeface="+mj-cs"/>
              </a:rPr>
            </a:br>
            <a:endParaRPr lang="ru-RU" kern="0" dirty="0">
              <a:solidFill>
                <a:sysClr val="windowText" lastClr="000000"/>
              </a:solidFill>
            </a:endParaRPr>
          </a:p>
        </p:txBody>
      </p:sp>
      <p:pic>
        <p:nvPicPr>
          <p:cNvPr id="15" name="Picture 2" descr="C:\Documents and Settings\User\Мои документы\Загрузки\Герб коп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61542" y="138087"/>
            <a:ext cx="724259" cy="854690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2560618" y="566715"/>
            <a:ext cx="69294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46" dirty="0" smtClean="0">
                <a:solidFill>
                  <a:srgbClr val="F34840"/>
                </a:solidFill>
                <a:cs typeface="Arial" panose="020B0604020202020204" pitchFamily="34" charset="0"/>
                <a:sym typeface="Rasa Medium"/>
              </a:rPr>
              <a:t>АДМИНИСТРАЦИЯ ПАРФИНСКОГО МУНИЦИПАЛЬНОГО РАЙОНА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4660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6304" y="495277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                             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46040" y="995343"/>
            <a:ext cx="10347360" cy="1588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74602" y="209525"/>
            <a:ext cx="89639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0" dirty="0" smtClean="0">
                <a:solidFill>
                  <a:prstClr val="white">
                    <a:lumMod val="50000"/>
                  </a:prstClr>
                </a:solidFill>
              </a:rPr>
              <a:t>0</a:t>
            </a:r>
            <a:r>
              <a:rPr lang="ru-RU" sz="5000" dirty="0">
                <a:solidFill>
                  <a:srgbClr val="FF0000"/>
                </a:solidFill>
              </a:rPr>
              <a:t>7</a:t>
            </a:r>
          </a:p>
        </p:txBody>
      </p:sp>
      <p:pic>
        <p:nvPicPr>
          <p:cNvPr id="15" name="Picture 2" descr="C:\Documents and Settings\User\Мои документы\Загрузки\Герб коп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61542" y="138087"/>
            <a:ext cx="724259" cy="854690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2560618" y="566715"/>
            <a:ext cx="69294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46" dirty="0" smtClean="0">
                <a:solidFill>
                  <a:srgbClr val="F34840"/>
                </a:solidFill>
                <a:cs typeface="Arial" panose="020B0604020202020204" pitchFamily="34" charset="0"/>
                <a:sym typeface="Rasa Medium"/>
              </a:rPr>
              <a:t>АДМИНИСТРАЦИЯ ПАРФИНСКОГО МУНИЦИПАЛЬНОГО РАЙОНА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74603" y="2807630"/>
            <a:ext cx="370394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ea typeface="Calibri"/>
            </a:endParaRPr>
          </a:p>
          <a:p>
            <a:pPr algn="ctr"/>
            <a:endParaRPr lang="ru-RU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821436" y="992777"/>
            <a:ext cx="939656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endParaRPr lang="ru-RU" sz="2800" b="1" kern="0" dirty="0" smtClean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ru-RU" sz="2800" b="1" kern="0" dirty="0" smtClean="0">
                <a:solidFill>
                  <a:srgbClr val="FF0000"/>
                </a:solidFill>
              </a:rPr>
              <a:t>Пути решения задачи:</a:t>
            </a:r>
          </a:p>
          <a:p>
            <a:pPr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defRPr/>
            </a:pPr>
            <a:endParaRPr lang="ru-RU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ru-RU" sz="2400" b="1" kern="0" dirty="0" smtClean="0">
                <a:solidFill>
                  <a:schemeClr val="tx2">
                    <a:lumMod val="50000"/>
                  </a:schemeClr>
                </a:solidFill>
              </a:rPr>
              <a:t>Реализация воспитательного потенциала школьного урока в соответствии с целевыми ориентирами Программы воспитания;</a:t>
            </a:r>
          </a:p>
          <a:p>
            <a:pPr marL="457200" indent="-457200" algn="just">
              <a:buFontTx/>
              <a:buChar char="-"/>
              <a:defRPr/>
            </a:pPr>
            <a:endParaRPr lang="ru-RU" sz="24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ru-RU" sz="2400" b="1" kern="0" dirty="0" smtClean="0">
                <a:solidFill>
                  <a:schemeClr val="tx2">
                    <a:lumMod val="50000"/>
                  </a:schemeClr>
                </a:solidFill>
              </a:rPr>
              <a:t>Создание первичных отделений РДШ в школах района</a:t>
            </a:r>
            <a:endParaRPr lang="en-US" sz="24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endParaRPr lang="en-US" sz="24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algn="just">
              <a:buFontTx/>
              <a:buChar char="-"/>
              <a:defRPr/>
            </a:pPr>
            <a:endParaRPr lang="ru-RU" sz="24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  <a:defRPr/>
            </a:pPr>
            <a:endParaRPr lang="ru-RU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Tx/>
              <a:buChar char="-"/>
              <a:defRPr/>
            </a:pPr>
            <a:endParaRPr lang="ru-RU" sz="2000" b="1" kern="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Администратор\Desktop\РДШ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580" y="4875477"/>
            <a:ext cx="2520279" cy="2090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28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6304" y="495277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                              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46040" y="995343"/>
            <a:ext cx="10347360" cy="1588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74602" y="209525"/>
            <a:ext cx="89639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0" dirty="0" smtClean="0">
                <a:solidFill>
                  <a:prstClr val="white">
                    <a:lumMod val="50000"/>
                  </a:prstClr>
                </a:solidFill>
              </a:rPr>
              <a:t>0</a:t>
            </a:r>
            <a:r>
              <a:rPr lang="ru-RU" sz="50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18308" y="3133353"/>
            <a:ext cx="70228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+mj-lt"/>
              </a:rPr>
              <a:t>Спасибо за внимание!</a:t>
            </a:r>
            <a:endParaRPr lang="ru-RU" sz="48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5" name="Picture 2" descr="C:\Documents and Settings\User\Мои документы\Загрузки\Герб коп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61542" y="138087"/>
            <a:ext cx="724259" cy="854690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2560618" y="566715"/>
            <a:ext cx="69294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spc="46" dirty="0" smtClean="0">
                <a:solidFill>
                  <a:srgbClr val="F34840"/>
                </a:solidFill>
                <a:cs typeface="Arial" panose="020B0604020202020204" pitchFamily="34" charset="0"/>
                <a:sym typeface="Rasa Medium"/>
              </a:rPr>
              <a:t>АДМИНИСТРАЦИЯ ПАРФИНСКОГО МУНИЦИПАЛЬНОГО РАЙОНА</a:t>
            </a:r>
            <a:endParaRPr lang="ru-RU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99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13229</TotalTime>
  <Words>324</Words>
  <Application>Microsoft Office PowerPoint</Application>
  <PresentationFormat>Произвольный</PresentationFormat>
  <Paragraphs>112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Танечка</dc:creator>
  <cp:lastModifiedBy>XTreme.ws</cp:lastModifiedBy>
  <cp:revision>1312</cp:revision>
  <cp:lastPrinted>2020-08-24T14:59:25Z</cp:lastPrinted>
  <dcterms:created xsi:type="dcterms:W3CDTF">2017-03-10T15:25:40Z</dcterms:created>
  <dcterms:modified xsi:type="dcterms:W3CDTF">2020-09-11T10:55:10Z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2017-03-03T00:00:00Z</vt:filetime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2017-03-10T00:00:00Z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17</vt:i4>
  </property>
  <property fmtid="{D5CDD505-2E9C-101B-9397-08002B2CF9AE}" pid="10" name="PresentationFormat">
    <vt:lpwstr>Произвольный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22</vt:i4>
  </property>
</Properties>
</file>