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8" r:id="rId4"/>
    <p:sldId id="260" r:id="rId5"/>
    <p:sldId id="262" r:id="rId6"/>
    <p:sldId id="308" r:id="rId7"/>
    <p:sldId id="263" r:id="rId8"/>
    <p:sldId id="309" r:id="rId9"/>
    <p:sldId id="295" r:id="rId10"/>
    <p:sldId id="296" r:id="rId11"/>
    <p:sldId id="264" r:id="rId12"/>
    <p:sldId id="265" r:id="rId13"/>
    <p:sldId id="307" r:id="rId14"/>
    <p:sldId id="269" r:id="rId15"/>
    <p:sldId id="270" r:id="rId16"/>
    <p:sldId id="271" r:id="rId17"/>
    <p:sldId id="297" r:id="rId18"/>
    <p:sldId id="305" r:id="rId19"/>
    <p:sldId id="275" r:id="rId20"/>
    <p:sldId id="306" r:id="rId21"/>
    <p:sldId id="277" r:id="rId22"/>
    <p:sldId id="278" r:id="rId23"/>
    <p:sldId id="279" r:id="rId24"/>
    <p:sldId id="281" r:id="rId25"/>
    <p:sldId id="282" r:id="rId26"/>
    <p:sldId id="304" r:id="rId27"/>
    <p:sldId id="286" r:id="rId28"/>
    <p:sldId id="283" r:id="rId29"/>
    <p:sldId id="284" r:id="rId30"/>
    <p:sldId id="285" r:id="rId31"/>
    <p:sldId id="287" r:id="rId32"/>
    <p:sldId id="300" r:id="rId33"/>
    <p:sldId id="301" r:id="rId34"/>
    <p:sldId id="302" r:id="rId35"/>
    <p:sldId id="303" r:id="rId36"/>
    <p:sldId id="298" r:id="rId37"/>
    <p:sldId id="299" r:id="rId38"/>
    <p:sldId id="294" r:id="rId39"/>
  </p:sldIdLst>
  <p:sldSz cx="9144000" cy="6858000" type="screen4x3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014"/>
    <a:srgbClr val="014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r>
              <a:rPr lang="ru-RU" smtClean="0"/>
              <a:t>19.09.2022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3838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03838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5161BAB0-643C-46B8-BC18-8EA790766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102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r>
              <a:rPr lang="ru-RU" smtClean="0"/>
              <a:t>19.09.2022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838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E51380D1-B662-4072-8031-545830A3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762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19.09.2022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4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10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19.09.2022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1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AEDF-8CA2-4EC5-9B6E-534AD34D01B4}" type="slidenum">
              <a:rPr lang="ru-RU" smtClean="0"/>
              <a:t>15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19.09.2022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26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19.09.2022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2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9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44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92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6.png"/><Relationship Id="rId5" Type="http://schemas.openxmlformats.org/officeDocument/2006/relationships/image" Target="../media/image14.jpeg"/><Relationship Id="rId10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20.jp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tiff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tiff"/><Relationship Id="rId9" Type="http://schemas.openxmlformats.org/officeDocument/2006/relationships/image" Target="../media/image37.gif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microsoft.com/office/2007/relationships/hdphoto" Target="../media/hdphoto2.wdp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381991"/>
            <a:ext cx="7772400" cy="335137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onstantia" pitchFamily="18" charset="0"/>
              </a:rPr>
              <a:t>РОДИТЕЛЬСКОЕ СОБРАНИЕ </a:t>
            </a:r>
            <a:r>
              <a:rPr lang="ru-RU" sz="2200" dirty="0">
                <a:solidFill>
                  <a:srgbClr val="014035"/>
                </a:solidFill>
                <a:latin typeface="Constantia" pitchFamily="18" charset="0"/>
              </a:rPr>
              <a:t/>
            </a:r>
            <a:br>
              <a:rPr lang="ru-RU" sz="2200" dirty="0">
                <a:solidFill>
                  <a:srgbClr val="014035"/>
                </a:solidFill>
                <a:latin typeface="Constantia" pitchFamily="18" charset="0"/>
              </a:rPr>
            </a:br>
            <a:r>
              <a:rPr lang="ru-RU" sz="2200" dirty="0">
                <a:solidFill>
                  <a:srgbClr val="014035"/>
                </a:solidFill>
                <a:latin typeface="Constantia" pitchFamily="18" charset="0"/>
              </a:rPr>
              <a:t/>
            </a:r>
            <a:br>
              <a:rPr lang="ru-RU" sz="2200" dirty="0">
                <a:solidFill>
                  <a:srgbClr val="014035"/>
                </a:solidFill>
                <a:latin typeface="Constantia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«Подготовка к проведению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2022 - 2023 уч.г.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итоговой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аттестации выпускников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11-х классов в формате ЕГЭ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 декабря 2022г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9" y="4980791"/>
            <a:ext cx="3752851" cy="752496"/>
          </a:xfrm>
        </p:spPr>
        <p:txBody>
          <a:bodyPr>
            <a:normAutofit/>
          </a:bodyPr>
          <a:lstStyle/>
          <a:p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59"/>
          <p:cNvGrpSpPr/>
          <p:nvPr/>
        </p:nvGrpSpPr>
        <p:grpSpPr>
          <a:xfrm>
            <a:off x="2916018" y="1093701"/>
            <a:ext cx="2840748" cy="2656445"/>
            <a:chOff x="1219135" y="1132124"/>
            <a:chExt cx="1380853" cy="1388087"/>
          </a:xfrm>
        </p:grpSpPr>
        <p:grpSp>
          <p:nvGrpSpPr>
            <p:cNvPr id="28" name="组合 60"/>
            <p:cNvGrpSpPr/>
            <p:nvPr/>
          </p:nvGrpSpPr>
          <p:grpSpPr>
            <a:xfrm>
              <a:off x="1219135" y="1132124"/>
              <a:ext cx="1380853" cy="1388087"/>
              <a:chOff x="610393" y="2729597"/>
              <a:chExt cx="1380853" cy="1388087"/>
            </a:xfrm>
          </p:grpSpPr>
          <p:grpSp>
            <p:nvGrpSpPr>
              <p:cNvPr id="30" name="组合 62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vert="horz" wrap="square" lIns="68589" tIns="34295" rIns="68589" bIns="3429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9" tIns="34295" rIns="68589" bIns="34295"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10393" y="2828190"/>
                <a:ext cx="948647" cy="482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1752536" y="1627713"/>
              <a:ext cx="462041" cy="478315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595220" y="3913742"/>
            <a:ext cx="7865212" cy="10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>
              <a:defRPr/>
            </a:pPr>
            <a:r>
              <a:rPr lang="ru-RU" sz="2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Подготовка к проведению ГИА-</a:t>
            </a:r>
            <a:r>
              <a:rPr lang="en-US" sz="2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467544" y="2532757"/>
            <a:ext cx="637928" cy="737614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3698464" y="2496570"/>
            <a:ext cx="637928" cy="737614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59" name="六边形 108"/>
          <p:cNvSpPr/>
          <p:nvPr/>
        </p:nvSpPr>
        <p:spPr>
          <a:xfrm>
            <a:off x="7236296" y="553044"/>
            <a:ext cx="299362" cy="27477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67" name="六边形 107"/>
          <p:cNvSpPr/>
          <p:nvPr/>
        </p:nvSpPr>
        <p:spPr>
          <a:xfrm>
            <a:off x="7604892" y="4725144"/>
            <a:ext cx="627181" cy="500908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68" name="组合 109"/>
          <p:cNvGrpSpPr/>
          <p:nvPr/>
        </p:nvGrpSpPr>
        <p:grpSpPr>
          <a:xfrm>
            <a:off x="6630931" y="5313822"/>
            <a:ext cx="360436" cy="30948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9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70" name="椭圆 57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71" name="组合 110"/>
          <p:cNvGrpSpPr/>
          <p:nvPr/>
        </p:nvGrpSpPr>
        <p:grpSpPr>
          <a:xfrm>
            <a:off x="7214007" y="5085387"/>
            <a:ext cx="323242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2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73" name="椭圆 60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74" name="六边形 111"/>
          <p:cNvSpPr/>
          <p:nvPr/>
        </p:nvSpPr>
        <p:spPr>
          <a:xfrm>
            <a:off x="7560341" y="5485922"/>
            <a:ext cx="137389" cy="137389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1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01756" y="67965"/>
            <a:ext cx="5036023" cy="83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ПРИВЛЕКАЕМЫЕ К ПРОВЕДЕНИЮ ГИА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57588" y="5699063"/>
            <a:ext cx="6118519" cy="948451"/>
            <a:chOff x="539552" y="860886"/>
            <a:chExt cx="6157567" cy="948451"/>
          </a:xfrm>
        </p:grpSpPr>
        <p:grpSp>
          <p:nvGrpSpPr>
            <p:cNvPr id="10" name="组合 1"/>
            <p:cNvGrpSpPr/>
            <p:nvPr/>
          </p:nvGrpSpPr>
          <p:grpSpPr>
            <a:xfrm>
              <a:off x="590550" y="1384031"/>
              <a:ext cx="396493" cy="396875"/>
              <a:chOff x="7167096" y="561975"/>
              <a:chExt cx="1547910" cy="1549400"/>
            </a:xfrm>
          </p:grpSpPr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" name="组合 7"/>
            <p:cNvGrpSpPr/>
            <p:nvPr/>
          </p:nvGrpSpPr>
          <p:grpSpPr>
            <a:xfrm>
              <a:off x="1274223" y="1276285"/>
              <a:ext cx="504135" cy="504621"/>
              <a:chOff x="7167096" y="561975"/>
              <a:chExt cx="1547910" cy="1549400"/>
            </a:xfrm>
          </p:grpSpPr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2" name="组合 13"/>
            <p:cNvGrpSpPr/>
            <p:nvPr/>
          </p:nvGrpSpPr>
          <p:grpSpPr>
            <a:xfrm>
              <a:off x="893262" y="1205737"/>
              <a:ext cx="574615" cy="575169"/>
              <a:chOff x="7167096" y="561975"/>
              <a:chExt cx="1547910" cy="1549400"/>
            </a:xfrm>
          </p:grpSpPr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8" name="组合 19"/>
            <p:cNvGrpSpPr/>
            <p:nvPr/>
          </p:nvGrpSpPr>
          <p:grpSpPr>
            <a:xfrm flipH="1">
              <a:off x="2246734" y="1132209"/>
              <a:ext cx="648072" cy="648697"/>
              <a:chOff x="7167096" y="561975"/>
              <a:chExt cx="1547910" cy="1549400"/>
            </a:xfrm>
          </p:grpSpPr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4" name="组合 25"/>
            <p:cNvGrpSpPr/>
            <p:nvPr/>
          </p:nvGrpSpPr>
          <p:grpSpPr>
            <a:xfrm flipH="1">
              <a:off x="1540205" y="889317"/>
              <a:ext cx="919134" cy="920020"/>
              <a:chOff x="7167096" y="561975"/>
              <a:chExt cx="1547910" cy="1549400"/>
            </a:xfrm>
          </p:grpSpPr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rgbClr val="37AE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7AE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0" name="组合 31"/>
            <p:cNvGrpSpPr/>
            <p:nvPr/>
          </p:nvGrpSpPr>
          <p:grpSpPr>
            <a:xfrm flipH="1">
              <a:off x="3735906" y="1450087"/>
              <a:ext cx="330500" cy="330819"/>
              <a:chOff x="7167096" y="561975"/>
              <a:chExt cx="1547910" cy="1549400"/>
            </a:xfrm>
          </p:grpSpPr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6" name="组合 37"/>
            <p:cNvGrpSpPr/>
            <p:nvPr/>
          </p:nvGrpSpPr>
          <p:grpSpPr>
            <a:xfrm flipH="1">
              <a:off x="2913645" y="1317126"/>
              <a:ext cx="463333" cy="463780"/>
              <a:chOff x="7167096" y="561975"/>
              <a:chExt cx="1547910" cy="1549400"/>
            </a:xfrm>
          </p:grpSpPr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2" name="组合 43"/>
            <p:cNvGrpSpPr/>
            <p:nvPr/>
          </p:nvGrpSpPr>
          <p:grpSpPr>
            <a:xfrm flipH="1">
              <a:off x="3182837" y="1204287"/>
              <a:ext cx="576063" cy="576619"/>
              <a:chOff x="7167096" y="561975"/>
              <a:chExt cx="1547910" cy="1549400"/>
            </a:xfrm>
          </p:grpSpPr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58" name="直接连接符 49"/>
            <p:cNvCxnSpPr/>
            <p:nvPr/>
          </p:nvCxnSpPr>
          <p:spPr>
            <a:xfrm>
              <a:off x="6697119" y="860886"/>
              <a:ext cx="0" cy="778308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0"/>
            <p:cNvCxnSpPr/>
            <p:nvPr/>
          </p:nvCxnSpPr>
          <p:spPr>
            <a:xfrm flipH="1">
              <a:off x="539552" y="1775790"/>
              <a:ext cx="6076568" cy="0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06493"/>
              </p:ext>
            </p:extLst>
          </p:nvPr>
        </p:nvGraphicFramePr>
        <p:xfrm>
          <a:off x="926118" y="1035623"/>
          <a:ext cx="738729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ППЭ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Организаторы ППЭ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Член ГЭК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ОО, в помещениях которых организован ППЭ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Медицинские работники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Технический специалист по работе с ПО, оказывающий информационно-техническую помощь руководителю и организаторам ППЭ, члену ГЭК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Сотрудники, осуществляющие охрану правопорядка, и (или) сотрудники органов внутренних дел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Специалист по проведению инструктажа и обеспечению лабораторных работ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Эксперты, оценивающие выполнение лабораторных работ по химии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Ассистенты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0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01756" y="67965"/>
            <a:ext cx="5036023" cy="83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57588" y="5699063"/>
            <a:ext cx="6118519" cy="948451"/>
            <a:chOff x="539552" y="860886"/>
            <a:chExt cx="6157567" cy="948451"/>
          </a:xfrm>
        </p:grpSpPr>
        <p:grpSp>
          <p:nvGrpSpPr>
            <p:cNvPr id="10" name="组合 1"/>
            <p:cNvGrpSpPr/>
            <p:nvPr/>
          </p:nvGrpSpPr>
          <p:grpSpPr>
            <a:xfrm>
              <a:off x="590550" y="1384031"/>
              <a:ext cx="396493" cy="396875"/>
              <a:chOff x="7167096" y="561975"/>
              <a:chExt cx="1547910" cy="1549400"/>
            </a:xfrm>
          </p:grpSpPr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" name="组合 7"/>
            <p:cNvGrpSpPr/>
            <p:nvPr/>
          </p:nvGrpSpPr>
          <p:grpSpPr>
            <a:xfrm>
              <a:off x="1274223" y="1276285"/>
              <a:ext cx="504135" cy="504621"/>
              <a:chOff x="7167096" y="561975"/>
              <a:chExt cx="1547910" cy="1549400"/>
            </a:xfrm>
          </p:grpSpPr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2" name="组合 13"/>
            <p:cNvGrpSpPr/>
            <p:nvPr/>
          </p:nvGrpSpPr>
          <p:grpSpPr>
            <a:xfrm>
              <a:off x="893262" y="1205737"/>
              <a:ext cx="574615" cy="575169"/>
              <a:chOff x="7167096" y="561975"/>
              <a:chExt cx="1547910" cy="1549400"/>
            </a:xfrm>
          </p:grpSpPr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8" name="组合 19"/>
            <p:cNvGrpSpPr/>
            <p:nvPr/>
          </p:nvGrpSpPr>
          <p:grpSpPr>
            <a:xfrm flipH="1">
              <a:off x="2246734" y="1132209"/>
              <a:ext cx="648072" cy="648697"/>
              <a:chOff x="7167096" y="561975"/>
              <a:chExt cx="1547910" cy="1549400"/>
            </a:xfrm>
          </p:grpSpPr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4" name="组合 25"/>
            <p:cNvGrpSpPr/>
            <p:nvPr/>
          </p:nvGrpSpPr>
          <p:grpSpPr>
            <a:xfrm flipH="1">
              <a:off x="1540205" y="889317"/>
              <a:ext cx="919134" cy="920020"/>
              <a:chOff x="7167096" y="561975"/>
              <a:chExt cx="1547910" cy="1549400"/>
            </a:xfrm>
          </p:grpSpPr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rgbClr val="37AE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7AE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0" name="组合 31"/>
            <p:cNvGrpSpPr/>
            <p:nvPr/>
          </p:nvGrpSpPr>
          <p:grpSpPr>
            <a:xfrm flipH="1">
              <a:off x="3735906" y="1450087"/>
              <a:ext cx="330500" cy="330819"/>
              <a:chOff x="7167096" y="561975"/>
              <a:chExt cx="1547910" cy="1549400"/>
            </a:xfrm>
          </p:grpSpPr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6" name="组合 37"/>
            <p:cNvGrpSpPr/>
            <p:nvPr/>
          </p:nvGrpSpPr>
          <p:grpSpPr>
            <a:xfrm flipH="1">
              <a:off x="2913645" y="1317126"/>
              <a:ext cx="463333" cy="463780"/>
              <a:chOff x="7167096" y="561975"/>
              <a:chExt cx="1547910" cy="1549400"/>
            </a:xfrm>
          </p:grpSpPr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2" name="组合 43"/>
            <p:cNvGrpSpPr/>
            <p:nvPr/>
          </p:nvGrpSpPr>
          <p:grpSpPr>
            <a:xfrm flipH="1">
              <a:off x="3182837" y="1204287"/>
              <a:ext cx="576063" cy="576619"/>
              <a:chOff x="7167096" y="561975"/>
              <a:chExt cx="1547910" cy="1549400"/>
            </a:xfrm>
          </p:grpSpPr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58" name="直接连接符 49"/>
            <p:cNvCxnSpPr/>
            <p:nvPr/>
          </p:nvCxnSpPr>
          <p:spPr>
            <a:xfrm>
              <a:off x="6697119" y="860886"/>
              <a:ext cx="0" cy="778308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0"/>
            <p:cNvCxnSpPr/>
            <p:nvPr/>
          </p:nvCxnSpPr>
          <p:spPr>
            <a:xfrm flipH="1">
              <a:off x="539552" y="1775790"/>
              <a:ext cx="6076568" cy="0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06660"/>
              </p:ext>
            </p:extLst>
          </p:nvPr>
        </p:nvGraphicFramePr>
        <p:xfrm>
          <a:off x="926118" y="1035623"/>
          <a:ext cx="738729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36026" y="-704"/>
            <a:ext cx="4745743" cy="94505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АУДИТОРИИ ППЭ, ВЫДЕЛЯЕМЫЕ ДЛЯ ПРОВЕДЕНИЯ ЭКЗАМЕНОВ, ОСНАЩАЮТСЯ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611" y="1026911"/>
            <a:ext cx="1352397" cy="1069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069" y="1024487"/>
            <a:ext cx="1390310" cy="108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103981" y="1043432"/>
            <a:ext cx="1357457" cy="1236292"/>
            <a:chOff x="0" y="0"/>
            <a:chExt cx="1275715" cy="114687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5715" cy="7677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4015"/>
              <a:ext cx="1184910" cy="12319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" y="974785"/>
              <a:ext cx="530225" cy="172085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909838" y="4394353"/>
            <a:ext cx="1336739" cy="1255009"/>
            <a:chOff x="1002258" y="4646674"/>
            <a:chExt cx="1336739" cy="125500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7090" y="4673624"/>
              <a:ext cx="609811" cy="61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2258" y="5294701"/>
              <a:ext cx="606639" cy="6069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7641" y="5301208"/>
              <a:ext cx="600293" cy="600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6579" y="4646674"/>
              <a:ext cx="702418" cy="70277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81" y="2474425"/>
            <a:ext cx="1326948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52" y="2202227"/>
            <a:ext cx="1154894" cy="12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»Ð°Ð±Ð¾ÑÐ°ÑÐ¾ÑÐ½Ð¾Ðµ Ð¾Ð±Ð¾ÑÑÐ´Ð¾Ð²Ð°Ð½Ð¸Ðµ ÑÑÐ°ÑÐ¸Ð²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31" y="2138370"/>
            <a:ext cx="881588" cy="13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адпись 2"/>
          <p:cNvSpPr txBox="1">
            <a:spLocks noChangeArrowheads="1"/>
          </p:cNvSpPr>
          <p:nvPr/>
        </p:nvSpPr>
        <p:spPr bwMode="auto">
          <a:xfrm>
            <a:off x="1280675" y="3588080"/>
            <a:ext cx="3300598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Оборудование для выполнения лабораторных работ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471639" y="1131699"/>
            <a:ext cx="0" cy="3046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Надпись 2"/>
          <p:cNvSpPr txBox="1">
            <a:spLocks noChangeArrowheads="1"/>
          </p:cNvSpPr>
          <p:nvPr/>
        </p:nvSpPr>
        <p:spPr bwMode="auto">
          <a:xfrm>
            <a:off x="5883661" y="3838255"/>
            <a:ext cx="2218529" cy="340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Компьютерная техника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68" y="4444615"/>
            <a:ext cx="1326948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33081"/>
          <a:stretch/>
        </p:blipFill>
        <p:spPr bwMode="auto">
          <a:xfrm>
            <a:off x="4206071" y="4612505"/>
            <a:ext cx="750404" cy="10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539552" y="4237338"/>
            <a:ext cx="820891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Надпись 2"/>
          <p:cNvSpPr txBox="1">
            <a:spLocks noChangeArrowheads="1"/>
          </p:cNvSpPr>
          <p:nvPr/>
        </p:nvSpPr>
        <p:spPr bwMode="auto">
          <a:xfrm>
            <a:off x="2027190" y="6015584"/>
            <a:ext cx="2976857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Средства записи и воспроизведения аудиозаписи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Надпись 2"/>
          <p:cNvSpPr txBox="1">
            <a:spLocks noChangeArrowheads="1"/>
          </p:cNvSpPr>
          <p:nvPr/>
        </p:nvSpPr>
        <p:spPr bwMode="auto">
          <a:xfrm>
            <a:off x="5826821" y="5677736"/>
            <a:ext cx="2271482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Средства цифровой аудиозаписи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6789609" y="5209454"/>
            <a:ext cx="388709" cy="36352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13617" y="456958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форме ГВЭ (устная форма)</a:t>
            </a:r>
          </a:p>
        </p:txBody>
      </p:sp>
    </p:spTree>
    <p:extLst>
      <p:ext uri="{BB962C8B-B14F-4D97-AF65-F5344CB8AC3E}">
        <p14:creationId xmlns:p14="http://schemas.microsoft.com/office/powerpoint/2010/main" val="51276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Прямая соединительная линия 90"/>
          <p:cNvCxnSpPr/>
          <p:nvPr/>
        </p:nvCxnSpPr>
        <p:spPr>
          <a:xfrm>
            <a:off x="242887" y="4470607"/>
            <a:ext cx="8577585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92" name="Заголовок 1"/>
          <p:cNvSpPr txBox="1">
            <a:spLocks/>
          </p:cNvSpPr>
          <p:nvPr/>
        </p:nvSpPr>
        <p:spPr>
          <a:xfrm>
            <a:off x="1953701" y="-703"/>
            <a:ext cx="5073418" cy="8973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ВО ВРЕМЯ ЭКЗАМЕНА НА РАБОЧЕМ СТОЛЕ УЧАСТНИКА МОГУТ НАХОДИТЬСЯ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87185" y="2370840"/>
            <a:ext cx="3057525" cy="6191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измерительные материалы</a:t>
            </a:r>
            <a:endParaRPr lang="ru-RU" sz="12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0" y="1276102"/>
            <a:ext cx="1414356" cy="9887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7" y="1148024"/>
            <a:ext cx="1411593" cy="9904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24" y="896635"/>
            <a:ext cx="790162" cy="11167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16" y="1113470"/>
            <a:ext cx="790163" cy="111679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58" y="1276102"/>
            <a:ext cx="783351" cy="110716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0" name="Прямоугольник 99"/>
          <p:cNvSpPr/>
          <p:nvPr/>
        </p:nvSpPr>
        <p:spPr>
          <a:xfrm>
            <a:off x="5774690" y="2324919"/>
            <a:ext cx="2990850" cy="3524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Бланки участника экзамена</a:t>
            </a:r>
            <a:endParaRPr lang="ru-RU" sz="12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343924" y="1935784"/>
            <a:ext cx="2853676" cy="752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5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Паспорт РФ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" name="Рисунок 101" descr="ÐÐ°ÑÑÐ¸Ð½ÐºÐ¸ Ð¿Ð¾ Ð·Ð°Ð¿ÑÐ¾ÑÑ Ð¿Ð°ÑÐ¿Ð¾ÑÑ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12" y="1074362"/>
            <a:ext cx="592490" cy="8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Прямоугольник 102"/>
          <p:cNvSpPr/>
          <p:nvPr/>
        </p:nvSpPr>
        <p:spPr>
          <a:xfrm>
            <a:off x="3684221" y="3936046"/>
            <a:ext cx="1886493" cy="4383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исты</a:t>
            </a:r>
            <a:r>
              <a:rPr lang="uk-UA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бумаги</a:t>
            </a:r>
            <a:r>
              <a:rPr lang="uk-UA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черновиков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197600" y="3746338"/>
            <a:ext cx="233362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черных г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елевых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ручки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42887" y="3755037"/>
            <a:ext cx="289815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екарства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 питан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ие</a:t>
            </a:r>
            <a:b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(при необходимости)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3614" r="12264" b="8738"/>
          <a:stretch/>
        </p:blipFill>
        <p:spPr>
          <a:xfrm>
            <a:off x="4141071" y="2711620"/>
            <a:ext cx="762155" cy="105130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12" y="2523992"/>
            <a:ext cx="551513" cy="44134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3614" r="12264" b="8738"/>
          <a:stretch/>
        </p:blipFill>
        <p:spPr>
          <a:xfrm>
            <a:off x="4327606" y="2874766"/>
            <a:ext cx="762155" cy="1051306"/>
          </a:xfrm>
          <a:prstGeom prst="rect">
            <a:avLst/>
          </a:prstGeom>
        </p:spPr>
      </p:pic>
      <p:pic>
        <p:nvPicPr>
          <p:cNvPr id="109" name="Picture 10" descr="ÐÐ°ÑÑÐ¸Ð½ÐºÐ¸ Ð¿Ð¾ Ð·Ð°Ð¿ÑÐ¾ÑÑ Ð»ÐµÐºÐ°ÑÑÑÐ²Ð° Ð´Ð»Ñ Ð¾Ð²Ð·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7" y="2994204"/>
            <a:ext cx="1527810" cy="763905"/>
          </a:xfrm>
          <a:prstGeom prst="rect">
            <a:avLst/>
          </a:prstGeom>
          <a:noFill/>
          <a:extLst/>
        </p:spPr>
      </p:pic>
      <p:pic>
        <p:nvPicPr>
          <p:cNvPr id="110" name="Picture 2" descr="ÐÐ°ÑÑÐ¸Ð½ÐºÐ¸ Ð¿Ð¾ Ð·Ð°Ð¿ÑÐ¾ÑÑ ÑÑÑÐºÐ° Ð´Ð»Ñ ÐµÐ³Ñ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727163"/>
            <a:ext cx="1040130" cy="1040130"/>
          </a:xfrm>
          <a:prstGeom prst="rect">
            <a:avLst/>
          </a:prstGeom>
          <a:noFill/>
          <a:extLst/>
        </p:spPr>
      </p:pic>
      <p:pic>
        <p:nvPicPr>
          <p:cNvPr id="111" name="Picture 2" descr="ÐÐ°ÑÑÐ¸Ð½ÐºÐ¸ Ð¿Ð¾ Ð·Ð°Ð¿ÑÐ¾ÑÑ ÑÑÑÐºÐ° Ð´Ð»Ñ ÐµÐ³Ñ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727163"/>
            <a:ext cx="1040130" cy="1040130"/>
          </a:xfrm>
          <a:prstGeom prst="rect">
            <a:avLst/>
          </a:prstGeom>
          <a:noFill/>
          <a:extLst/>
        </p:spPr>
      </p:pic>
      <p:grpSp>
        <p:nvGrpSpPr>
          <p:cNvPr id="117" name="Группа 116"/>
          <p:cNvGrpSpPr/>
          <p:nvPr/>
        </p:nvGrpSpPr>
        <p:grpSpPr>
          <a:xfrm>
            <a:off x="1706009" y="4572297"/>
            <a:ext cx="5627584" cy="1964177"/>
            <a:chOff x="143406" y="4525753"/>
            <a:chExt cx="5627584" cy="1964177"/>
          </a:xfrm>
        </p:grpSpPr>
        <p:pic>
          <p:nvPicPr>
            <p:cNvPr id="79" name="Рисунок 78"/>
            <p:cNvPicPr/>
            <p:nvPr/>
          </p:nvPicPr>
          <p:blipFill>
            <a:blip r:embed="rId12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08" y="4541972"/>
              <a:ext cx="1329055" cy="10077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0" name="Рисунок 79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8" t="13977" r="18965" b="9128"/>
            <a:stretch/>
          </p:blipFill>
          <p:spPr bwMode="auto">
            <a:xfrm>
              <a:off x="1578439" y="4749633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Рисунок 81"/>
            <p:cNvPicPr/>
            <p:nvPr/>
          </p:nvPicPr>
          <p:blipFill>
            <a:blip r:embed="rId14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523" y="5401172"/>
              <a:ext cx="1398905" cy="925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Рисунок 82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8" t="13977" r="18965" b="9128"/>
            <a:stretch/>
          </p:blipFill>
          <p:spPr bwMode="auto">
            <a:xfrm>
              <a:off x="5013082" y="5637648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Рисунок 83" descr="ÐÐ°ÑÑÐ¸Ð½ÐºÐ¸ Ð¿Ð¾ Ð·Ð°Ð¿ÑÐ¾ÑÑ Ð»Ð¸Ð½ÐµÐ¹ÐºÐ° png"/>
            <p:cNvPicPr/>
            <p:nvPr/>
          </p:nvPicPr>
          <p:blipFill>
            <a:blip r:embed="rId15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762" y="5693457"/>
              <a:ext cx="934720" cy="46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Рисунок 84"/>
            <p:cNvPicPr/>
            <p:nvPr/>
          </p:nvPicPr>
          <p:blipFill>
            <a:blip r:embed="rId16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14" y="4525753"/>
              <a:ext cx="1228725" cy="913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Рисунок 85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8" t="13977" r="18965" b="9128"/>
            <a:stretch/>
          </p:blipFill>
          <p:spPr bwMode="auto">
            <a:xfrm>
              <a:off x="4972139" y="4701947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Рисунок 86" descr="ÐÐ°ÑÑÐ¸Ð½ÐºÐ¸ Ð¿Ð¾ Ð·Ð°Ð¿ÑÐ¾ÑÑ Ð»Ð¸Ð½ÐµÐ¹ÐºÐ° png"/>
            <p:cNvPicPr/>
            <p:nvPr/>
          </p:nvPicPr>
          <p:blipFill>
            <a:blip r:embed="rId15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669" y="4765115"/>
              <a:ext cx="934720" cy="46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Рисунок 87" descr="ÐÐ°ÑÑÐ¸Ð½ÐºÐ¸ Ð¿Ð¾ Ð·Ð°Ð¿ÑÐ¾ÑÑ Ð¼Ð°ÑÐµÐ¼Ð°ÑÐ¸ÐºÐ°"/>
            <p:cNvPicPr/>
            <p:nvPr/>
          </p:nvPicPr>
          <p:blipFill rotWithShape="1">
            <a:blip r:embed="rId17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4" t="4916" r="13616" b="5938"/>
            <a:stretch/>
          </p:blipFill>
          <p:spPr bwMode="auto">
            <a:xfrm>
              <a:off x="143406" y="5516475"/>
              <a:ext cx="1420495" cy="9734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Рисунок 88" descr="ÐÐ°ÑÑÐ¸Ð½ÐºÐ¸ Ð¿Ð¾ Ð·Ð°Ð¿ÑÐ¾ÑÑ Ð»Ð¸Ð½ÐµÐ¹ÐºÐ° png"/>
            <p:cNvPicPr/>
            <p:nvPr/>
          </p:nvPicPr>
          <p:blipFill>
            <a:blip r:embed="rId15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5" y="5816283"/>
              <a:ext cx="934085" cy="467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Прямоугольник 113"/>
            <p:cNvSpPr/>
            <p:nvPr/>
          </p:nvSpPr>
          <p:spPr>
            <a:xfrm rot="5400000">
              <a:off x="1625192" y="4787759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 dirty="0" err="1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 rot="5400000">
              <a:off x="5029858" y="4720649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 rot="5400000">
              <a:off x="5069632" y="5696068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ÐÐ°ÑÑÐ¸Ð½ÐºÐ¸ Ð¿Ð¾ Ð·Ð°Ð¿ÑÐ¾ÑÑ ÑÑÐºÐ° Ñ ÑÑÑÐºÐ¾Ð¹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t="14483" r="22004" b="14454"/>
          <a:stretch/>
        </p:blipFill>
        <p:spPr bwMode="auto">
          <a:xfrm>
            <a:off x="5519403" y="3104399"/>
            <a:ext cx="80899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16" descr="ÐÐ°ÑÑÐ¸Ð½ÐºÐ¸ Ð¿Ð¾ Ð·Ð°Ð¿ÑÐ¾ÑÑ Ð¾Ð±Ð»Ð°ÐºÐ¾ Ñ ÑÑÐ°Ð·Ð¾Ð¹"/>
          <p:cNvPicPr/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44" y="970195"/>
            <a:ext cx="60261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ÐÐ°ÑÑÐ¸Ð½ÐºÐ¸ Ð¿Ð¾ Ð·Ð°Ð¿ÑÐ¾ÑÑ Ð¾Ð±Ð»Ð°ÐºÐ¾ Ñ ÑÑÐ°Ð·Ð¾Ð¹"/>
          <p:cNvPicPr/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78" y="1270490"/>
            <a:ext cx="60261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1" y="1159425"/>
            <a:ext cx="664210" cy="692150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90" y="1060388"/>
            <a:ext cx="710565" cy="756285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80" y="1144622"/>
            <a:ext cx="899160" cy="751205"/>
          </a:xfrm>
          <a:prstGeom prst="rect">
            <a:avLst/>
          </a:prstGeom>
        </p:spPr>
      </p:pic>
      <p:sp>
        <p:nvSpPr>
          <p:cNvPr id="34" name="Знак запрета 33"/>
          <p:cNvSpPr/>
          <p:nvPr/>
        </p:nvSpPr>
        <p:spPr>
          <a:xfrm flipH="1">
            <a:off x="886931" y="887962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нак запрета 34"/>
          <p:cNvSpPr/>
          <p:nvPr/>
        </p:nvSpPr>
        <p:spPr>
          <a:xfrm flipH="1">
            <a:off x="2351637" y="857869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Знак запрета 35"/>
          <p:cNvSpPr/>
          <p:nvPr/>
        </p:nvSpPr>
        <p:spPr>
          <a:xfrm flipH="1">
            <a:off x="3826237" y="882882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Знак запрета 36"/>
          <p:cNvSpPr/>
          <p:nvPr/>
        </p:nvSpPr>
        <p:spPr>
          <a:xfrm flipH="1">
            <a:off x="5374295" y="944309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нак запрета 37"/>
          <p:cNvSpPr/>
          <p:nvPr/>
        </p:nvSpPr>
        <p:spPr>
          <a:xfrm flipH="1">
            <a:off x="5364297" y="2831985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2" descr="ÐÐ°ÑÑÐ¸Ð½ÐºÐ¸ Ð¿Ð¾ Ð·Ð°Ð¿ÑÐ¾ÑÑ ÑÑÑÐ» ÑÑÐµÐ½Ð¸ÐºÐ° png"/>
          <p:cNvPicPr/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13500" r="19303" b="7435"/>
          <a:stretch/>
        </p:blipFill>
        <p:spPr bwMode="auto">
          <a:xfrm>
            <a:off x="7674610" y="1293071"/>
            <a:ext cx="339725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ÐÐ°ÑÑÐ¸Ð½ÐºÐ¸ Ð¿Ð¾ Ð·Ð°Ð¿ÑÐ¾ÑÑ ÑÑÑÐ» ÑÑÐµÐ½Ð¸ÐºÐ° png"/>
          <p:cNvPicPr/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13500" r="19303" b="7435"/>
          <a:stretch/>
        </p:blipFill>
        <p:spPr bwMode="auto">
          <a:xfrm>
            <a:off x="7185107" y="1380078"/>
            <a:ext cx="339725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Дуга 40"/>
          <p:cNvSpPr/>
          <p:nvPr/>
        </p:nvSpPr>
        <p:spPr>
          <a:xfrm>
            <a:off x="7278452" y="1138050"/>
            <a:ext cx="492760" cy="565150"/>
          </a:xfrm>
          <a:prstGeom prst="arc">
            <a:avLst>
              <a:gd name="adj1" fmla="val 11586593"/>
              <a:gd name="adj2" fmla="val 20554020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Знак запрета 41"/>
          <p:cNvSpPr/>
          <p:nvPr/>
        </p:nvSpPr>
        <p:spPr>
          <a:xfrm flipH="1">
            <a:off x="6901898" y="897608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95554" y="4084097"/>
            <a:ext cx="175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Обмениваться</a:t>
            </a:r>
            <a:b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материалами и предметами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84403" y="2241508"/>
            <a:ext cx="1734242" cy="497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Разговаривать</a:t>
            </a:r>
            <a:b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между собой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18645" y="2261781"/>
            <a:ext cx="182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Пересаживаться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59415" y="2189544"/>
            <a:ext cx="2379515" cy="8215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Пользоваться заметками и справочными материалами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3581" y="2210928"/>
            <a:ext cx="2764914" cy="1055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Иметь при себе средства связи, фото-, аудио- и видеоаппаратуру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132800" y="-703"/>
            <a:ext cx="4802667" cy="69530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C00000"/>
                </a:solidFill>
              </a:rPr>
              <a:t>ВО ВРЕМЯ ПРОВЕДЕНИЯ ЭКЗАМЕНА В ППЭ ЗАПРЕЩАЕТСЯ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43026" y="3358114"/>
            <a:ext cx="475252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32040" y="3454602"/>
            <a:ext cx="0" cy="272224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4024" y="3511864"/>
            <a:ext cx="429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установлении фактов нарушения Порядка участником ГИА Председатель ГЭК принимает решение об аннулировании его результата ГИА по соответствующему учебному предмету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16" y="3043688"/>
            <a:ext cx="757619" cy="668861"/>
          </a:xfrm>
          <a:prstGeom prst="rect">
            <a:avLst/>
          </a:prstGeom>
        </p:spPr>
      </p:pic>
      <p:sp>
        <p:nvSpPr>
          <p:cNvPr id="59" name="Знак запрета 58"/>
          <p:cNvSpPr/>
          <p:nvPr/>
        </p:nvSpPr>
        <p:spPr>
          <a:xfrm flipH="1">
            <a:off x="7394762" y="2750604"/>
            <a:ext cx="1245928" cy="1245928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73155" y="4057958"/>
            <a:ext cx="1891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Выносить из аудитории материалы</a:t>
            </a:r>
            <a:endParaRPr lang="en-US" sz="1600" b="1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61" name="Picture 10" descr="ÐÐ°ÑÑÐ¸Ð½ÐºÐ¸ Ð¿Ð¾ Ð·Ð°Ð¿ÑÐ¾ÑÑ ÐºÐ¸Ð¼ ÐµÐ³Ñ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98" y="5261990"/>
            <a:ext cx="955176" cy="6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Знак запрета 61"/>
          <p:cNvSpPr/>
          <p:nvPr/>
        </p:nvSpPr>
        <p:spPr>
          <a:xfrm flipH="1">
            <a:off x="5404122" y="4973336"/>
            <a:ext cx="1245928" cy="1245928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33834" y="5261990"/>
            <a:ext cx="2103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Переписывать задания КИМ</a:t>
            </a:r>
            <a:endParaRPr lang="en-US" sz="1600" b="1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1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885" y="390179"/>
            <a:ext cx="5800298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расписание   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ЕГЭ – 2023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(ДОСРОЧНЫЙ период)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1478" y="1619640"/>
            <a:ext cx="2493539" cy="963275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марта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География, Литература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9855" y="1619641"/>
            <a:ext cx="2513542" cy="963274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марта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1178" y="1625290"/>
            <a:ext cx="2439498" cy="957625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марта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(Б и П)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60" y="2735315"/>
            <a:ext cx="2493539" cy="1330604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марта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Биология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Иностранный язык,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29332" y="2708478"/>
            <a:ext cx="2579272" cy="1369821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апреля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языки (раздел «Говорение»)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6258" y="2733818"/>
            <a:ext cx="2415850" cy="1332101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апреля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3360" y="4105137"/>
            <a:ext cx="2499384" cy="731983"/>
          </a:xfrm>
          <a:prstGeom prst="roundRect">
            <a:avLst/>
          </a:prstGeom>
          <a:solidFill>
            <a:srgbClr val="FFFF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апреля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История, Химия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18968" y="4229202"/>
            <a:ext cx="3567813" cy="923031"/>
          </a:xfrm>
          <a:prstGeom prst="roundRect">
            <a:avLst/>
          </a:prstGeom>
          <a:solidFill>
            <a:srgbClr val="FFC0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апреля-резерв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Информатика,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н.яз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Химия,История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География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6626" y="5274499"/>
            <a:ext cx="3456985" cy="923031"/>
          </a:xfrm>
          <a:prstGeom prst="roundRect">
            <a:avLst/>
          </a:prstGeom>
          <a:solidFill>
            <a:srgbClr val="FFC0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апреля-резерв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Литература,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Ин.яз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Физика, Обществознание, Биология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23485" y="4959794"/>
            <a:ext cx="2513542" cy="678841"/>
          </a:xfrm>
          <a:prstGeom prst="roundRect">
            <a:avLst/>
          </a:prstGeom>
          <a:solidFill>
            <a:srgbClr val="FFC0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апреля-резерв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23485" y="5761309"/>
            <a:ext cx="2513542" cy="693869"/>
          </a:xfrm>
          <a:prstGeom prst="roundRect">
            <a:avLst/>
          </a:prstGeom>
          <a:solidFill>
            <a:srgbClr val="FFC000"/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апреля-резерв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(Б и П)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885" y="390179"/>
            <a:ext cx="5800298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расписание   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ЕГЭ – 2023 (ОСНОВНОЙ)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1479" y="1625291"/>
            <a:ext cx="2493539" cy="963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мая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География, Литература, Химия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9855" y="1619641"/>
            <a:ext cx="2513542" cy="9632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мая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1178" y="1625290"/>
            <a:ext cx="2439498" cy="957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июня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1478" y="3273034"/>
            <a:ext cx="2493539" cy="958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июня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История, Физика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990" y="3273034"/>
            <a:ext cx="2579272" cy="9583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июня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4826" y="3251082"/>
            <a:ext cx="2415850" cy="9425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июня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Биология, Иностранные языки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3885" y="4878283"/>
            <a:ext cx="2499384" cy="9305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и 17 июня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Иностранные языки (раздел «Говорение»)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25268" y="4885813"/>
            <a:ext cx="2639116" cy="9230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и 20 июня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755" y="274638"/>
            <a:ext cx="511791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Минимальный балл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86918"/>
              </p:ext>
            </p:extLst>
          </p:nvPr>
        </p:nvGraphicFramePr>
        <p:xfrm>
          <a:off x="323528" y="692696"/>
          <a:ext cx="8424936" cy="606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Для поступления в ВУЗы: </a:t>
                      </a:r>
                      <a:endParaRPr lang="ru-RU" sz="22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Русский язык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Математика (профиль)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Литература –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(32)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Иностранные языки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(22)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Информатика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(40)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История –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(32)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Обществознание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(42) 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anose="02040502050405020303" pitchFamily="18" charset="0"/>
                          <a:cs typeface="Times New Roman" pitchFamily="18" charset="0"/>
                        </a:rPr>
                        <a:t>География –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2200" dirty="0">
                          <a:latin typeface="Georgia" panose="020405020504050203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(37) 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Физика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Биология –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 </a:t>
                      </a:r>
                      <a:r>
                        <a:rPr lang="ru-RU" sz="2200" dirty="0" smtClean="0">
                          <a:latin typeface="Georgia" pitchFamily="18" charset="0"/>
                        </a:rPr>
                        <a:t> </a:t>
                      </a:r>
                      <a:endParaRPr lang="ru-RU" sz="2200" dirty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Химия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200" dirty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Для получения аттестата: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Русский язык –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ru-RU" sz="2200" dirty="0" smtClean="0">
                          <a:latin typeface="Georgia" pitchFamily="18" charset="0"/>
                        </a:rPr>
                        <a:t> </a:t>
                      </a:r>
                      <a:endParaRPr lang="ru-RU" sz="2200" dirty="0">
                        <a:latin typeface="Georg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Математика (профиль)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Математика (база) – «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3»</a:t>
                      </a:r>
                      <a:endParaRPr lang="ru-RU" sz="2200" dirty="0">
                        <a:latin typeface="Georgia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37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755" y="274638"/>
            <a:ext cx="511791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ЕГЭ-2023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УОР№1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46320"/>
              </p:ext>
            </p:extLst>
          </p:nvPr>
        </p:nvGraphicFramePr>
        <p:xfrm>
          <a:off x="1108038" y="1796527"/>
          <a:ext cx="7640425" cy="4001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0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01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8" y="2194559"/>
            <a:ext cx="7848882" cy="29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438" y="105821"/>
            <a:ext cx="5562600" cy="10826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www.ege.edu.ru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436"/>
            <a:ext cx="9144000" cy="57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937" y="274638"/>
            <a:ext cx="473577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93093"/>
              </p:ext>
            </p:extLst>
          </p:nvPr>
        </p:nvGraphicFramePr>
        <p:xfrm>
          <a:off x="1187355" y="836712"/>
          <a:ext cx="6673756" cy="57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3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6652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Если выпускник текущего года получает результат ниже минимального количества баллов по одному из обязательных предметов (русский язык или математика), то он может пересдать этот экзамен в этом же году в резервные дни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(июнь, сентябрь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Если участник ЕГЭ (все категории) не получает минимального количества баллов ЕГЭ по выборным предметам, пересдача ЕГЭ для таких участников ЕГЭ предусмотрена только через год.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Срок действия результатов - 4 года, следующих за годом получения таких результатов. 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которые нарушили порядок сдачи ЕГЭ</a:t>
                      </a:r>
                      <a:r>
                        <a:rPr lang="ru-RU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были удалены, отстраняются от сдачи ЕГЭ на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62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74173"/>
              </p:ext>
            </p:extLst>
          </p:nvPr>
        </p:nvGraphicFramePr>
        <p:xfrm>
          <a:off x="859809" y="304800"/>
          <a:ext cx="7588156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А</a:t>
                      </a:r>
                      <a:r>
                        <a:rPr kumimoji="0" lang="ru-RU" sz="4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пелляция</a:t>
                      </a:r>
                      <a:r>
                        <a:rPr kumimoji="0" lang="ru-RU" sz="4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Апелляция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нарушении установленного порядка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проведения ЕГЭ подается в день экзамена после сдачи бланков ЕГЭ не выходя из ППЭ (результаты ЕГЭ аннулируются)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ru-RU" alt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Апелляция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несогласии с результатами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ЕГЭ подается в течение 2 рабочих дней после официального объявления индивидуальных результатов экзамена и ознакомления с ними участника ЕГЭ.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90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80402"/>
              </p:ext>
            </p:extLst>
          </p:nvPr>
        </p:nvGraphicFramePr>
        <p:xfrm>
          <a:off x="904008" y="304800"/>
          <a:ext cx="7579591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9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А</a:t>
                      </a:r>
                      <a:r>
                        <a:rPr kumimoji="0" lang="ru-RU" sz="4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пелляция</a:t>
                      </a:r>
                      <a:r>
                        <a:rPr kumimoji="0" lang="ru-RU" sz="4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рассмотрения апелляции количество выставленных баллов может быть изменено как в сторону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увеличения, так и в сторону уменьшения.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Экзаменационная работа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перепроверяется полностью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не отдельная ее часть.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ru-RU" alt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Черновики, использованные на экзамене, в качестве материалов апелляции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рассматриваются.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77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585" y="2442949"/>
            <a:ext cx="4776716" cy="18015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Итоговое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415560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149" y="1433015"/>
            <a:ext cx="7942998" cy="41898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</a:t>
            </a:r>
            <a:r>
              <a:rPr lang="ru-RU" sz="3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условие допуска к  государственной итоговой аттестации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 (далее – ГИА) проводится для обучающихся 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классов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4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55885" y="217400"/>
            <a:ext cx="5259526" cy="653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Нормативно-правовая база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72" y="983492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РФ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07.11.2018 № 190/1512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828836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Распоряжением Комитета по образованию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10.11.2022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№2211-р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 проведении итогового сочинения (изложения) в Санкт-Петербурге в 2022-2023 учебном году»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6376" y="436510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Распоряжением Комитета по образованию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10.11.2021  №3042-р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 утверждении Порядка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проведении итогового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сочинения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(изложения)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Санкт-Петербурге»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4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09" y="260647"/>
            <a:ext cx="5322628" cy="16227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действия результатов итогового сочинения  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0501" y="1559859"/>
            <a:ext cx="8079476" cy="404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Итоговое сочинение (изложение)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допуск к ГИА –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бессрочно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итогового сочинения в случае представления его при приеме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программам бакалавриата и программам специалитета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действителен 4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следующих за годом получения такого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93656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220" y="228600"/>
            <a:ext cx="5131559" cy="16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и продолжительность выполнения итогового сочинения (изложения)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составляет  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часа 55 минут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уч. г. итоговое сочинение проводится: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4000" b="1" dirty="0" smtClean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000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4000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мая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4000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4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573" y="378725"/>
            <a:ext cx="5227094" cy="1545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итогового сочинения (изложения)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Место проведение итогового сочинения (изложения) –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УОР№1</a:t>
            </a:r>
          </a:p>
          <a:p>
            <a:pPr marL="0" indent="0">
              <a:buNone/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Вход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начинается с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09.00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Итоговое сочинение (изложение) начинается в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10.00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87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2" y="269542"/>
            <a:ext cx="5636524" cy="14227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Повторный допуск к сдаче итогового сочинения (изложения)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00752" y="1628800"/>
            <a:ext cx="7615451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Повторно допускаются к написанию итогового сочинения (изложения) в сроки, установленные расписанием проведения итогового сочинения (изложения):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обучающиеся, получившие по итоговому сочинению (изложению) неудовлетворительный результат («незачет»);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и лица, 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обучающиеся, лица, перечисленные, не завершившие сдачу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12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438" y="105821"/>
            <a:ext cx="5562600" cy="10826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355"/>
            <a:ext cx="9144000" cy="58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0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70" y="160361"/>
            <a:ext cx="5813945" cy="10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Разделы и подразделы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53287" y="822849"/>
            <a:ext cx="7764534" cy="56379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Духовно-нравственные ориентиры в жизни человека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человека и его личностные качества.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человека к другому человеку (окружению),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нравственные идеалы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 между добром и злом.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человеком самого себя.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человека и ее ограничения.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Семья, общество, Отечество в жизни человека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род; семейные ценности и традиции.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общество.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государство, гражданская позиция человека.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Природа и культура в жизни человека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человек.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человек.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человек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93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62" y="0"/>
            <a:ext cx="6865495" cy="1040160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1.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Духовно-нравственные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ориентиры в жизни человека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463" y="1034320"/>
            <a:ext cx="7764534" cy="51865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связаны с вопросами, которые человек задаёт себе сам, в том числе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ситуации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нравственного выбора;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нацеливают на рассуждение о нравственных идеалах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моральных нормах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сиюминутном и вечном, добре и зле, о свободе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ответственности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касаются размышлений о смысле жизни, гуманном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антигуманном поступках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их мотивах, причинах внутреннего разлада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 угрызениях совести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позволяют задуматься об образе жизни человека, о выборе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 жизненного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пути, значимой цели и средствах её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достижения, любви и дружбе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побуждают к самоанализу, осмыслению опыта других людей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поступков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литературных героев), стремящихся понять себя.</a:t>
            </a:r>
          </a:p>
        </p:txBody>
      </p:sp>
    </p:spTree>
    <p:extLst>
      <p:ext uri="{BB962C8B-B14F-4D97-AF65-F5344CB8AC3E}">
        <p14:creationId xmlns:p14="http://schemas.microsoft.com/office/powerpoint/2010/main" val="36287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62" y="0"/>
            <a:ext cx="6865495" cy="1040160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2. Семья, общество,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Отечество 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жизни человека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463" y="1034320"/>
            <a:ext cx="7764534" cy="54864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связаны со взглядом на человека как представителя семьи,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социума, народа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поколения, эпохи;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нацеливают на размышление о семейных и общественных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ценностях, традициях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обычаях, межличностных отношениях и влиянии среды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человека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касаются вопросов исторического времени, гражданских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идеалов, важности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сохранения исторической памяти, роли личности в истории;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позволяют задуматься о славе и бесславии, личном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общественном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своём вкладе в общественный прогресс;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побуждают рассуждать об образовании и о воспитании,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споре поколений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об общественном благополучии, о народном подвиге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направлениях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общества себя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898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62" y="0"/>
            <a:ext cx="6865495" cy="1040160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3. Природа и культура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жизни человека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3404" y="1004340"/>
            <a:ext cx="7764534" cy="54864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связаны с философскими, социальными, этическими,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эстетическими проблемами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вопросами экологии;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нацеливают на рассуждение об искусстве и науке, о феномене таланта,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ценности художественного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творчества и научного поиска, о собственных предпочтениях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интересах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области искусства и науки;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касаются миссии художника и ответственности человека науки,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значения великих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творений искусства и научных открытий (в том числе в связи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юбилейными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датами);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позволяют осмысливать роль культуры в жизни человека,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важность исторической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памяти, сохранения традиционных ценностей;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побуждают задуматься о взаимодействии человека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природы, направлениях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развития культуры, влиянии искусства и новых технологий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человека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21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62" y="0"/>
            <a:ext cx="6865495" cy="959370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28433" y="1080654"/>
            <a:ext cx="7965862" cy="56199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Требование 1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– Объём итогового сочинения –</a:t>
            </a:r>
          </a:p>
          <a:p>
            <a:pPr marL="0" indent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5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менее 350 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Требование 2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– самостоятельность написания итогового сочинения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Критерий 1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Соответствие теме (ориентация на тему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 не направление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pPr marL="0" indent="0" algn="ctr">
              <a:buNone/>
            </a:pP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Критерий 2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 Аргументация. Привлечение литературного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материала (достаточно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 литературного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источника,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многообразие жанрово-стилевой принадлежности текстов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Критерий 3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Композиция и логика рассуждения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Критерий 4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Качество письменной речи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Критерий 5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07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450"/>
            <a:ext cx="9144000" cy="56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18"/>
            <a:ext cx="9144000" cy="63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014" y="2687638"/>
            <a:ext cx="6597869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Спасибо </a:t>
            </a:r>
          </a:p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5349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74009" y="1811756"/>
            <a:ext cx="3051829" cy="10269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Обязательные экзамены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48" y="4382164"/>
            <a:ext cx="1576730" cy="931260"/>
          </a:xfrm>
          <a:prstGeom prst="rect">
            <a:avLst/>
          </a:prstGeom>
        </p:spPr>
      </p:pic>
      <p:pic>
        <p:nvPicPr>
          <p:cNvPr id="47" name="Рисунок 4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3170092"/>
            <a:ext cx="1596787" cy="890614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4807070" y="1811403"/>
            <a:ext cx="3508580" cy="91814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Экзамены по выбору обучающегося из числа учебных предметов</a:t>
            </a:r>
            <a:endParaRPr lang="ru-RU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13659" r="19588" b="17011"/>
          <a:stretch/>
        </p:blipFill>
        <p:spPr bwMode="auto">
          <a:xfrm>
            <a:off x="4209627" y="3877493"/>
            <a:ext cx="1194886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Рисунок 61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708" y="3877493"/>
            <a:ext cx="1170916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Рисунок 62"/>
          <p:cNvPicPr/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116" y="2906546"/>
            <a:ext cx="1082940" cy="76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3097" y="2830831"/>
            <a:ext cx="1121927" cy="859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Рисунок 64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391" y="2831345"/>
            <a:ext cx="1215122" cy="91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Рисунок 65"/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3097" y="3877493"/>
            <a:ext cx="1199857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6790630" y="4712135"/>
            <a:ext cx="1393757" cy="992628"/>
            <a:chOff x="0" y="0"/>
            <a:chExt cx="1275715" cy="114687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5715" cy="767715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4015"/>
              <a:ext cx="1184910" cy="12319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" y="974785"/>
              <a:ext cx="530225" cy="17208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4494296" y="4792178"/>
            <a:ext cx="1534555" cy="912585"/>
            <a:chOff x="0" y="0"/>
            <a:chExt cx="1324347" cy="97455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22070" cy="784860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" y="836762"/>
              <a:ext cx="1315720" cy="13779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391" y="5931112"/>
            <a:ext cx="609811" cy="610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05" y="5924385"/>
            <a:ext cx="606639" cy="6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561" y="5889446"/>
            <a:ext cx="600293" cy="600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304" y="5889446"/>
            <a:ext cx="702418" cy="70277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Заголовок 1"/>
          <p:cNvSpPr txBox="1">
            <a:spLocks/>
          </p:cNvSpPr>
          <p:nvPr/>
        </p:nvSpPr>
        <p:spPr>
          <a:xfrm>
            <a:off x="1711715" y="159155"/>
            <a:ext cx="5775794" cy="117370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ВКЛЮЧАЕТ В СЕБЯ ЭКЗАМЕНЫ ПО СЛЕДУЮЩИМ УЧЕБНЫМ ПРЕДМЕТАМ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97316" y="2176187"/>
            <a:ext cx="0" cy="4059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3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2971" r="38202" b="1770"/>
          <a:stretch/>
        </p:blipFill>
        <p:spPr>
          <a:xfrm>
            <a:off x="1648215" y="251250"/>
            <a:ext cx="5875361" cy="64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EC04EF-77A3-4267-92AA-00FFD45D0022}" type="slidenum">
              <a:rPr lang="ru-RU" altLang="ru-RU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6148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367B85-7ED8-4AAD-8E32-E34B0D17284B}" type="slidenum">
              <a:rPr lang="ru-RU" altLang="ru-RU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6151" name="Объект 4"/>
          <p:cNvSpPr>
            <a:spLocks/>
          </p:cNvSpPr>
          <p:nvPr/>
        </p:nvSpPr>
        <p:spPr bwMode="auto">
          <a:xfrm>
            <a:off x="468313" y="765175"/>
            <a:ext cx="8258175" cy="54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latin typeface="Cambria" panose="02040503050406030204" pitchFamily="18" charset="0"/>
            </a:endParaRPr>
          </a:p>
        </p:txBody>
      </p:sp>
      <p:sp>
        <p:nvSpPr>
          <p:cNvPr id="6154" name="Rectangle 3"/>
          <p:cNvSpPr txBox="1">
            <a:spLocks/>
          </p:cNvSpPr>
          <p:nvPr/>
        </p:nvSpPr>
        <p:spPr bwMode="auto">
          <a:xfrm>
            <a:off x="655093" y="1879736"/>
            <a:ext cx="7874758" cy="2297049"/>
          </a:xfrm>
          <a:prstGeom prst="rect">
            <a:avLst/>
          </a:prstGeom>
          <a:solidFill>
            <a:schemeClr val="bg1">
              <a:alpha val="20000"/>
            </a:schemeClr>
          </a:solidFill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dirty="0"/>
              <a:t>К</a:t>
            </a:r>
            <a:r>
              <a:rPr lang="en-US" altLang="ru-RU" dirty="0"/>
              <a:t> </a:t>
            </a:r>
            <a:r>
              <a:rPr lang="ru-RU" altLang="ru-RU" dirty="0"/>
              <a:t>ГИА-11 допускаются обучающиеся, </a:t>
            </a:r>
            <a:r>
              <a:rPr lang="ru-RU" altLang="ru-RU" u="sng" dirty="0"/>
              <a:t>не</a:t>
            </a:r>
            <a:r>
              <a:rPr lang="en-US" altLang="ru-RU" u="sng" dirty="0"/>
              <a:t> </a:t>
            </a:r>
            <a:r>
              <a:rPr lang="ru-RU" altLang="ru-RU" u="sng" dirty="0"/>
              <a:t>имеющие академической задолженности и</a:t>
            </a:r>
            <a:r>
              <a:rPr lang="en-US" altLang="ru-RU" u="sng" dirty="0"/>
              <a:t> </a:t>
            </a:r>
            <a:r>
              <a:rPr lang="ru-RU" altLang="ru-RU" u="sng" dirty="0"/>
              <a:t>в полном объеме выполнившие учебный план или индивидуальный учебный план</a:t>
            </a:r>
            <a:r>
              <a:rPr lang="ru-RU" altLang="ru-RU" dirty="0"/>
              <a:t> (имеющие годовые отметки по</a:t>
            </a:r>
            <a:r>
              <a:rPr lang="en-US" altLang="ru-RU" dirty="0"/>
              <a:t> </a:t>
            </a:r>
            <a:r>
              <a:rPr lang="ru-RU" altLang="ru-RU" dirty="0"/>
              <a:t>всем учебным предметам учебного плана за X</a:t>
            </a:r>
            <a:r>
              <a:rPr lang="en-SG" altLang="ru-RU" dirty="0"/>
              <a:t>I</a:t>
            </a:r>
            <a:r>
              <a:rPr lang="ru-RU" altLang="ru-RU" dirty="0"/>
              <a:t> класс не</a:t>
            </a:r>
            <a:r>
              <a:rPr lang="en-US" altLang="ru-RU" dirty="0"/>
              <a:t> </a:t>
            </a:r>
            <a:r>
              <a:rPr lang="ru-RU" altLang="ru-RU" dirty="0"/>
              <a:t>ниже удовлетворительных).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60311" y="335270"/>
            <a:ext cx="6141492" cy="85980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ГОСУДАРСТВЕННОМУ ЭКЗАМЕНУ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460311" y="4176785"/>
            <a:ext cx="6243851" cy="2149774"/>
          </a:xfrm>
          <a:prstGeom prst="rect">
            <a:avLst/>
          </a:prstGeom>
          <a:solidFill>
            <a:schemeClr val="bg1">
              <a:alpha val="20000"/>
            </a:schemeClr>
          </a:solidFill>
          <a:extLst/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indent="0" algn="ctr"/>
            <a:r>
              <a:rPr lang="ru-RU" altLang="ru-RU" b="1" dirty="0" smtClean="0">
                <a:solidFill>
                  <a:srgbClr val="C00000"/>
                </a:solidFill>
              </a:rPr>
              <a:t>+</a:t>
            </a:r>
          </a:p>
          <a:p>
            <a:pPr indent="0" algn="ctr"/>
            <a:r>
              <a:rPr lang="ru-RU" altLang="ru-RU" b="1" dirty="0" smtClean="0">
                <a:solidFill>
                  <a:srgbClr val="C00000"/>
                </a:solidFill>
              </a:rPr>
              <a:t>успешное </a:t>
            </a:r>
            <a:r>
              <a:rPr lang="ru-RU" altLang="ru-RU" b="1" dirty="0">
                <a:solidFill>
                  <a:srgbClr val="C00000"/>
                </a:solidFill>
              </a:rPr>
              <a:t>написание итогового </a:t>
            </a:r>
            <a:r>
              <a:rPr lang="ru-RU" altLang="ru-RU" b="1" dirty="0" smtClean="0">
                <a:solidFill>
                  <a:srgbClr val="C00000"/>
                </a:solidFill>
              </a:rPr>
              <a:t>сочинения(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получивщие</a:t>
            </a:r>
            <a:r>
              <a:rPr lang="ru-RU" altLang="ru-RU" b="1" dirty="0" smtClean="0">
                <a:solidFill>
                  <a:srgbClr val="C00000"/>
                </a:solidFill>
              </a:rPr>
              <a:t> ЗАЧЁТ)</a:t>
            </a:r>
          </a:p>
          <a:p>
            <a:pPr indent="0" algn="ctr"/>
            <a:r>
              <a:rPr lang="ru-RU" altLang="ru-RU" b="1" dirty="0" smtClean="0">
                <a:solidFill>
                  <a:srgbClr val="C00000"/>
                </a:solidFill>
              </a:rPr>
              <a:t>+</a:t>
            </a:r>
          </a:p>
          <a:p>
            <a:pPr indent="0" algn="ctr"/>
            <a:r>
              <a:rPr lang="ru-RU" altLang="ru-RU" b="1" dirty="0" smtClean="0">
                <a:solidFill>
                  <a:srgbClr val="C00000"/>
                </a:solidFill>
              </a:rPr>
              <a:t>Защитившие индивидуальный ПРОЕКТ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600" y="237600"/>
            <a:ext cx="685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</a:p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ыполняет каждый выпускник 11 класса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1.Работа над проектом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 октябрь-февраль 2022-2023 года;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Предзащита проекта –февраль-март 2023года;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2.Защита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март/апрель 2023 года;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3.Оценка за проект ставиться в аттестат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6" y="3661761"/>
            <a:ext cx="7082784" cy="21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304800"/>
          <a:ext cx="79248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выдачи аттестатов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Аттестаты с отличием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Необходимо набрать: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– от 70 баллов по русскому языку;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– от 70 баллов по математике профильного уровня или  5 баллов по математике базового уровня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Аттестат об среднем общем образовании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Ученик закончил изучать образовательную программу среднего общего образования и успешно прошел ГИА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88610"/>
              </p:ext>
            </p:extLst>
          </p:nvPr>
        </p:nvGraphicFramePr>
        <p:xfrm>
          <a:off x="609600" y="304800"/>
          <a:ext cx="79248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4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1</a:t>
                      </a:r>
                      <a:r>
                        <a:rPr kumimoji="0" lang="ru-RU" altLang="ru-RU" sz="4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февраля!!!</a:t>
                      </a: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3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Заявление на участие в ЕГЭ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указанием предметов, которые выпускник собирается сдавать, необходимо подать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позднее </a:t>
                      </a:r>
                      <a:r>
                        <a:rPr kumimoji="0" lang="ru-RU" alt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</a:t>
                      </a: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января </a:t>
                      </a:r>
                      <a:r>
                        <a:rPr kumimoji="0" lang="ru-RU" alt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4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1498</Words>
  <Application>Microsoft Office PowerPoint</Application>
  <PresentationFormat>Экран (4:3)</PresentationFormat>
  <Paragraphs>246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55" baseType="lpstr">
      <vt:lpstr>Batang</vt:lpstr>
      <vt:lpstr>新細明體</vt:lpstr>
      <vt:lpstr>宋体</vt:lpstr>
      <vt:lpstr>宋体</vt:lpstr>
      <vt:lpstr>Agency FB</vt:lpstr>
      <vt:lpstr>Arial</vt:lpstr>
      <vt:lpstr>Calibri</vt:lpstr>
      <vt:lpstr>Calibri Light</vt:lpstr>
      <vt:lpstr>Cambria</vt:lpstr>
      <vt:lpstr>Comic Sans MS</vt:lpstr>
      <vt:lpstr>Constantia</vt:lpstr>
      <vt:lpstr>等线</vt:lpstr>
      <vt:lpstr>Georgia</vt:lpstr>
      <vt:lpstr>Palatino Linotype</vt:lpstr>
      <vt:lpstr>Times New Roman</vt:lpstr>
      <vt:lpstr>Wingdings</vt:lpstr>
      <vt:lpstr>Office Theme</vt:lpstr>
      <vt:lpstr>1_Office Theme</vt:lpstr>
      <vt:lpstr>РОДИТЕЛЬСКОЕ СОБРАНИЕ   «Подготовка к проведению  в 2022 - 2023 уч.г.   государственной итоговой аттестации выпускников  11-х классов в формате ЕГЭ»  01 декабря 2022г </vt:lpstr>
      <vt:lpstr>www.ege.edu.ru</vt:lpstr>
      <vt:lpstr>www.fipi.ru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расписание      ЕГЭ – 2023 (ДОСРОЧНЫЙ период)</vt:lpstr>
      <vt:lpstr>Проект расписание      ЕГЭ – 2023 (ОСНОВНОЙ)</vt:lpstr>
      <vt:lpstr>Минимальный балл </vt:lpstr>
      <vt:lpstr>Выбор ЕГЭ-2023  в УОР№1</vt:lpstr>
      <vt:lpstr>Апелляция </vt:lpstr>
      <vt:lpstr>Презентация PowerPoint</vt:lpstr>
      <vt:lpstr>Презентация PowerPoint</vt:lpstr>
      <vt:lpstr>Итоговое сочинение</vt:lpstr>
      <vt:lpstr>Презентация PowerPoint</vt:lpstr>
      <vt:lpstr>Презентация PowerPoint</vt:lpstr>
      <vt:lpstr>Срок действия результатов итогового сочинения   </vt:lpstr>
      <vt:lpstr>Сроки и продолжительность выполнения итогового сочинения (изложения)</vt:lpstr>
      <vt:lpstr>Порядок проведения итогового сочинения (изложения) </vt:lpstr>
      <vt:lpstr>Повторный допуск к сдаче итогового сочинения (изложения) </vt:lpstr>
      <vt:lpstr>Разделы и подразделы </vt:lpstr>
      <vt:lpstr>Раздел 1. Духовно-нравственные ориентиры в жизни человека</vt:lpstr>
      <vt:lpstr>Раздел 2. Семья, общество,  Отечество в жизни человека</vt:lpstr>
      <vt:lpstr>Раздел 3. Природа и культура в жизни человека</vt:lpstr>
      <vt:lpstr>Критерии оценивания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64</cp:revision>
  <cp:lastPrinted>2022-12-02T07:47:19Z</cp:lastPrinted>
  <dcterms:created xsi:type="dcterms:W3CDTF">2019-08-22T12:33:19Z</dcterms:created>
  <dcterms:modified xsi:type="dcterms:W3CDTF">2023-01-25T10:24:47Z</dcterms:modified>
</cp:coreProperties>
</file>