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0" r:id="rId5"/>
    <p:sldId id="261" r:id="rId6"/>
    <p:sldId id="262" r:id="rId7"/>
    <p:sldId id="264" r:id="rId8"/>
    <p:sldId id="265" r:id="rId9"/>
    <p:sldId id="266" r:id="rId10"/>
    <p:sldId id="263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660033"/>
    <a:srgbClr val="663300"/>
    <a:srgbClr val="FF0000"/>
    <a:srgbClr val="579BC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582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10A3D6-A875-4144-A0C3-476C8A509491}" type="datetimeFigureOut">
              <a:rPr lang="ru-RU" smtClean="0"/>
              <a:pPr/>
              <a:t>31.03.2011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9BD48C-F176-4DA0-96D6-A646EF1DA92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10A3D6-A875-4144-A0C3-476C8A509491}" type="datetimeFigureOut">
              <a:rPr lang="ru-RU" smtClean="0"/>
              <a:pPr/>
              <a:t>31.03.2011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9BD48C-F176-4DA0-96D6-A646EF1DA92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10A3D6-A875-4144-A0C3-476C8A509491}" type="datetimeFigureOut">
              <a:rPr lang="ru-RU" smtClean="0"/>
              <a:pPr/>
              <a:t>31.03.2011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9BD48C-F176-4DA0-96D6-A646EF1DA92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10A3D6-A875-4144-A0C3-476C8A509491}" type="datetimeFigureOut">
              <a:rPr lang="ru-RU" smtClean="0"/>
              <a:pPr/>
              <a:t>31.03.2011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9BD48C-F176-4DA0-96D6-A646EF1DA92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10A3D6-A875-4144-A0C3-476C8A509491}" type="datetimeFigureOut">
              <a:rPr lang="ru-RU" smtClean="0"/>
              <a:pPr/>
              <a:t>31.03.2011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9BD48C-F176-4DA0-96D6-A646EF1DA92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10A3D6-A875-4144-A0C3-476C8A509491}" type="datetimeFigureOut">
              <a:rPr lang="ru-RU" smtClean="0"/>
              <a:pPr/>
              <a:t>31.03.2011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9BD48C-F176-4DA0-96D6-A646EF1DA92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10A3D6-A875-4144-A0C3-476C8A509491}" type="datetimeFigureOut">
              <a:rPr lang="ru-RU" smtClean="0"/>
              <a:pPr/>
              <a:t>31.03.2011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9BD48C-F176-4DA0-96D6-A646EF1DA92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10A3D6-A875-4144-A0C3-476C8A509491}" type="datetimeFigureOut">
              <a:rPr lang="ru-RU" smtClean="0"/>
              <a:pPr/>
              <a:t>31.03.2011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9BD48C-F176-4DA0-96D6-A646EF1DA92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10A3D6-A875-4144-A0C3-476C8A509491}" type="datetimeFigureOut">
              <a:rPr lang="ru-RU" smtClean="0"/>
              <a:pPr/>
              <a:t>31.03.2011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9BD48C-F176-4DA0-96D6-A646EF1DA92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10A3D6-A875-4144-A0C3-476C8A509491}" type="datetimeFigureOut">
              <a:rPr lang="ru-RU" smtClean="0"/>
              <a:pPr/>
              <a:t>31.03.2011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9BD48C-F176-4DA0-96D6-A646EF1DA92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10A3D6-A875-4144-A0C3-476C8A509491}" type="datetimeFigureOut">
              <a:rPr lang="ru-RU" smtClean="0"/>
              <a:pPr/>
              <a:t>31.03.2011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9BD48C-F176-4DA0-96D6-A646EF1DA92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10A3D6-A875-4144-A0C3-476C8A509491}" type="datetimeFigureOut">
              <a:rPr lang="ru-RU" smtClean="0"/>
              <a:pPr/>
              <a:t>31.03.2011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9BD48C-F176-4DA0-96D6-A646EF1DA927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3786190"/>
          </a:xfrm>
          <a:gradFill flip="none" rotWithShape="1">
            <a:gsLst>
              <a:gs pos="0">
                <a:srgbClr val="DDEBCF"/>
              </a:gs>
              <a:gs pos="50000">
                <a:srgbClr val="9CB86E"/>
              </a:gs>
              <a:gs pos="100000">
                <a:srgbClr val="156B13"/>
              </a:gs>
            </a:gsLst>
            <a:lin ang="5400000" scaled="0"/>
            <a:tileRect r="-100000" b="-100000"/>
          </a:gradFill>
        </p:spPr>
        <p:txBody>
          <a:bodyPr/>
          <a:lstStyle/>
          <a:p>
            <a:r>
              <a:rPr lang="ru-RU" b="1" dirty="0" smtClean="0">
                <a:solidFill>
                  <a:srgbClr val="C00000"/>
                </a:solidFill>
              </a:rPr>
              <a:t>Работа со слабоуспевающими учащимися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sz="3600" dirty="0" smtClean="0"/>
              <a:t>(методические рекомендации)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357818" y="4214818"/>
            <a:ext cx="3357586" cy="2286016"/>
          </a:xfrm>
          <a:solidFill>
            <a:srgbClr val="92D050"/>
          </a:solidFill>
        </p:spPr>
        <p:txBody>
          <a:bodyPr>
            <a:normAutofit/>
          </a:bodyPr>
          <a:lstStyle/>
          <a:p>
            <a:r>
              <a:rPr lang="ru-RU" sz="2400" b="1" dirty="0" smtClean="0">
                <a:solidFill>
                  <a:srgbClr val="7030A0"/>
                </a:solidFill>
              </a:rPr>
              <a:t>Учитель русского языка </a:t>
            </a:r>
          </a:p>
          <a:p>
            <a:r>
              <a:rPr lang="ru-RU" sz="2400" b="1" dirty="0">
                <a:solidFill>
                  <a:srgbClr val="7030A0"/>
                </a:solidFill>
              </a:rPr>
              <a:t> </a:t>
            </a:r>
            <a:r>
              <a:rPr lang="ru-RU" sz="2400" b="1" dirty="0" smtClean="0">
                <a:solidFill>
                  <a:srgbClr val="7030A0"/>
                </a:solidFill>
              </a:rPr>
              <a:t>и литературы </a:t>
            </a:r>
          </a:p>
          <a:p>
            <a:r>
              <a:rPr lang="ru-RU" sz="2400" b="1" dirty="0" smtClean="0">
                <a:solidFill>
                  <a:srgbClr val="7030A0"/>
                </a:solidFill>
              </a:rPr>
              <a:t>Решетникова </a:t>
            </a:r>
          </a:p>
          <a:p>
            <a:r>
              <a:rPr lang="ru-RU" sz="2400" b="1" dirty="0" smtClean="0">
                <a:solidFill>
                  <a:srgbClr val="7030A0"/>
                </a:solidFill>
              </a:rPr>
              <a:t>Галина  Николаевна</a:t>
            </a:r>
            <a:endParaRPr lang="ru-RU" sz="2400" b="1" dirty="0">
              <a:solidFill>
                <a:srgbClr val="7030A0"/>
              </a:solidFill>
            </a:endParaRPr>
          </a:p>
        </p:txBody>
      </p:sp>
      <p:pic>
        <p:nvPicPr>
          <p:cNvPr id="4" name="Рисунок 3" descr="школа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1472" y="3929066"/>
            <a:ext cx="4286280" cy="2714644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214414" y="428604"/>
            <a:ext cx="707236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/>
              <a:t>МОУ: Побединская средняя общеобразовательная школа</a:t>
            </a:r>
            <a:endParaRPr lang="ru-RU" sz="2000" dirty="0"/>
          </a:p>
        </p:txBody>
      </p:sp>
    </p:spTree>
  </p:cSld>
  <p:clrMapOvr>
    <a:masterClrMapping/>
  </p:clrMapOvr>
  <p:transition>
    <p:wheel spokes="2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gradFill>
            <a:gsLst>
              <a:gs pos="0">
                <a:srgbClr val="DDEBCF"/>
              </a:gs>
              <a:gs pos="50000">
                <a:srgbClr val="9CB86E"/>
              </a:gs>
              <a:gs pos="100000">
                <a:srgbClr val="156B13"/>
              </a:gs>
            </a:gsLst>
            <a:lin ang="5400000" scaled="0"/>
          </a:gradFill>
        </p:spPr>
        <p:txBody>
          <a:bodyPr>
            <a:normAutofit fontScale="90000"/>
          </a:bodyPr>
          <a:lstStyle/>
          <a:p>
            <a:pPr algn="r"/>
            <a:r>
              <a:rPr lang="ru-RU" dirty="0" smtClean="0">
                <a:solidFill>
                  <a:srgbClr val="0000FF"/>
                </a:solidFill>
              </a:rPr>
              <a:t>Меры предупреждения неуспеваемости ученика</a:t>
            </a:r>
            <a:endParaRPr lang="ru-RU" dirty="0">
              <a:solidFill>
                <a:srgbClr val="0000FF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  <a:gradFill>
            <a:gsLst>
              <a:gs pos="0">
                <a:srgbClr val="8488C4"/>
              </a:gs>
              <a:gs pos="53000">
                <a:srgbClr val="D4DEFF"/>
              </a:gs>
              <a:gs pos="83000">
                <a:srgbClr val="D4DEFF"/>
              </a:gs>
              <a:gs pos="100000">
                <a:srgbClr val="96AB94"/>
              </a:gs>
            </a:gsLst>
            <a:lin ang="5400000" scaled="0"/>
          </a:gradFill>
        </p:spPr>
        <p:txBody>
          <a:bodyPr>
            <a:normAutofit fontScale="92500" lnSpcReduction="20000"/>
          </a:bodyPr>
          <a:lstStyle/>
          <a:p>
            <a:r>
              <a:rPr lang="ru-RU" dirty="0" smtClean="0"/>
              <a:t>Всестороннее повышение эффективности каждого урока.</a:t>
            </a:r>
          </a:p>
          <a:p>
            <a:r>
              <a:rPr lang="ru-RU" dirty="0" smtClean="0"/>
              <a:t>Формирование познавательного интереса к учению и положительных мотивов.</a:t>
            </a:r>
          </a:p>
          <a:p>
            <a:r>
              <a:rPr lang="ru-RU" dirty="0" smtClean="0"/>
              <a:t>Индивидуальный подход к каждому ученику.</a:t>
            </a:r>
          </a:p>
          <a:p>
            <a:r>
              <a:rPr lang="ru-RU" dirty="0" smtClean="0"/>
              <a:t>Специальная система домашних заданий.</a:t>
            </a:r>
          </a:p>
          <a:p>
            <a:r>
              <a:rPr lang="ru-RU" dirty="0" smtClean="0"/>
              <a:t>Усиление работы с родителями.</a:t>
            </a:r>
          </a:p>
          <a:p>
            <a:r>
              <a:rPr lang="ru-RU" dirty="0" smtClean="0"/>
              <a:t>Привлечение ученического актива к работе по повышению ответственности ученика за учение.</a:t>
            </a:r>
          </a:p>
          <a:p>
            <a:r>
              <a:rPr lang="ru-RU" dirty="0" smtClean="0"/>
              <a:t>Совместная работа учителя-предметника с классным руководителем. </a:t>
            </a:r>
          </a:p>
        </p:txBody>
      </p:sp>
      <p:pic>
        <p:nvPicPr>
          <p:cNvPr id="4099" name="Picture 3" descr="C:\Documents and Settings\Администратор\Рабочий стол\анимации\школа 2\Копия Копия Image4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2071670" cy="1603851"/>
          </a:xfrm>
          <a:prstGeom prst="rect">
            <a:avLst/>
          </a:prstGeom>
          <a:noFill/>
        </p:spPr>
      </p:pic>
    </p:spTree>
  </p:cSld>
  <p:clrMapOvr>
    <a:masterClrMapping/>
  </p:clrMapOvr>
  <p:transition>
    <p:blinds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D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4291"/>
            <a:ext cx="7772400" cy="1000131"/>
          </a:xfrm>
          <a:gradFill>
            <a:gsLst>
              <a:gs pos="0">
                <a:srgbClr val="DDEBCF"/>
              </a:gs>
              <a:gs pos="50000">
                <a:srgbClr val="9CB86E"/>
              </a:gs>
              <a:gs pos="100000">
                <a:srgbClr val="156B13"/>
              </a:gs>
            </a:gsLst>
            <a:lin ang="5400000" scaled="0"/>
          </a:gradFill>
        </p:spPr>
        <p:txBody>
          <a:bodyPr>
            <a:normAutofit fontScale="90000"/>
          </a:bodyPr>
          <a:lstStyle/>
          <a:p>
            <a:r>
              <a:rPr lang="ru-RU" b="1" i="1" u="sng" dirty="0" smtClean="0">
                <a:solidFill>
                  <a:srgbClr val="FF0000"/>
                </a:solidFill>
              </a:rPr>
              <a:t>Причины отставания в обучении</a:t>
            </a:r>
            <a:endParaRPr lang="ru-RU" b="1" i="1" u="sng" dirty="0">
              <a:solidFill>
                <a:srgbClr val="FF000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85720" y="1142984"/>
            <a:ext cx="8643998" cy="5715016"/>
          </a:xfrm>
          <a:gradFill>
            <a:gsLst>
              <a:gs pos="0">
                <a:srgbClr val="DDEBCF"/>
              </a:gs>
              <a:gs pos="50000">
                <a:srgbClr val="9CB86E"/>
              </a:gs>
              <a:gs pos="100000">
                <a:srgbClr val="156B13"/>
              </a:gs>
            </a:gsLst>
            <a:lin ang="5400000" scaled="0"/>
          </a:gradFill>
        </p:spPr>
        <p:txBody>
          <a:bodyPr>
            <a:normAutofit fontScale="92500"/>
          </a:bodyPr>
          <a:lstStyle/>
          <a:p>
            <a:pPr algn="l">
              <a:buFont typeface="Wingdings" pitchFamily="2" charset="2"/>
              <a:buChar char="v"/>
            </a:pP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400" dirty="0" smtClean="0">
                <a:solidFill>
                  <a:schemeClr val="tx1"/>
                </a:solidFill>
              </a:rPr>
              <a:t>Пропуски занятий по болезни;</a:t>
            </a:r>
          </a:p>
          <a:p>
            <a:pPr algn="l">
              <a:buFont typeface="Wingdings" pitchFamily="2" charset="2"/>
              <a:buChar char="v"/>
            </a:pPr>
            <a:r>
              <a:rPr lang="ru-RU" sz="2400" dirty="0" smtClean="0">
                <a:solidFill>
                  <a:schemeClr val="tx1"/>
                </a:solidFill>
              </a:rPr>
              <a:t>Слабое общее физическое развитие, наличие хронических заболеваний;</a:t>
            </a:r>
          </a:p>
          <a:p>
            <a:pPr algn="l">
              <a:buFont typeface="Wingdings" pitchFamily="2" charset="2"/>
              <a:buChar char="v"/>
            </a:pPr>
            <a:r>
              <a:rPr lang="ru-RU" sz="2400" dirty="0" smtClean="0">
                <a:solidFill>
                  <a:schemeClr val="tx1"/>
                </a:solidFill>
              </a:rPr>
              <a:t>Задержка психического развития. Часто дети с диагнозом обучаются в общеобразовательных 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  <a:r>
              <a:rPr lang="ru-RU" sz="2400" dirty="0" smtClean="0">
                <a:solidFill>
                  <a:schemeClr val="tx1"/>
                </a:solidFill>
              </a:rPr>
              <a:t>классах в связи с отсутствием классов коррекционных или нежеланием родителей перевести ребенка в специализированный класс или школу.</a:t>
            </a:r>
          </a:p>
          <a:p>
            <a:pPr algn="l">
              <a:buFont typeface="Wingdings" pitchFamily="2" charset="2"/>
              <a:buChar char="v"/>
            </a:pPr>
            <a:r>
              <a:rPr lang="ru-RU" sz="2400" dirty="0" smtClean="0">
                <a:solidFill>
                  <a:schemeClr val="tx1"/>
                </a:solidFill>
              </a:rPr>
              <a:t>Педагогическая запущенность: отсутствие у ребенка наработанных общеучебных умений и навыков за предыдущие годы обучения: низкая техника чтения</a:t>
            </a:r>
            <a:r>
              <a:rPr lang="ru-RU" sz="2400" dirty="0">
                <a:solidFill>
                  <a:schemeClr val="tx1"/>
                </a:solidFill>
              </a:rPr>
              <a:t>,</a:t>
            </a:r>
            <a:r>
              <a:rPr lang="ru-RU" sz="2400" dirty="0" smtClean="0">
                <a:solidFill>
                  <a:schemeClr val="tx1"/>
                </a:solidFill>
              </a:rPr>
              <a:t> техника письма , счета, отсутствие навыков самостоятельности в работе и др.</a:t>
            </a:r>
          </a:p>
          <a:p>
            <a:pPr algn="l">
              <a:buFont typeface="Wingdings" pitchFamily="2" charset="2"/>
              <a:buChar char="v"/>
            </a:pPr>
            <a:r>
              <a:rPr lang="ru-RU" sz="2400" dirty="0" smtClean="0">
                <a:solidFill>
                  <a:schemeClr val="tx1"/>
                </a:solidFill>
              </a:rPr>
              <a:t>Неблагополучная семья;</a:t>
            </a:r>
          </a:p>
          <a:p>
            <a:pPr algn="l">
              <a:buFont typeface="Wingdings" pitchFamily="2" charset="2"/>
              <a:buChar char="v"/>
            </a:pPr>
            <a:r>
              <a:rPr lang="ru-RU" sz="2400" dirty="0" smtClean="0">
                <a:solidFill>
                  <a:schemeClr val="tx1"/>
                </a:solidFill>
              </a:rPr>
              <a:t>Проблемы «улицы»;</a:t>
            </a:r>
          </a:p>
          <a:p>
            <a:pPr algn="l">
              <a:buFont typeface="Wingdings" pitchFamily="2" charset="2"/>
              <a:buChar char="v"/>
            </a:pPr>
            <a:r>
              <a:rPr lang="ru-RU" sz="2400" dirty="0" smtClean="0">
                <a:solidFill>
                  <a:schemeClr val="tx1"/>
                </a:solidFill>
              </a:rPr>
              <a:t>Прогулы;</a:t>
            </a:r>
          </a:p>
          <a:p>
            <a:pPr algn="l">
              <a:buFont typeface="Wingdings" pitchFamily="2" charset="2"/>
              <a:buChar char="v"/>
            </a:pPr>
            <a:r>
              <a:rPr lang="ru-RU" sz="2400" dirty="0" smtClean="0">
                <a:solidFill>
                  <a:schemeClr val="tx1"/>
                </a:solidFill>
              </a:rPr>
              <a:t>Языковой барьер;</a:t>
            </a:r>
          </a:p>
          <a:p>
            <a:pPr algn="l">
              <a:buFont typeface="Wingdings" pitchFamily="2" charset="2"/>
              <a:buChar char="v"/>
            </a:pPr>
            <a:endParaRPr lang="ru-RU" sz="2400" dirty="0" smtClean="0">
              <a:solidFill>
                <a:schemeClr val="tx1"/>
              </a:solidFill>
            </a:endParaRPr>
          </a:p>
          <a:p>
            <a:pPr algn="l">
              <a:buFont typeface="Wingdings" pitchFamily="2" charset="2"/>
              <a:buChar char="v"/>
            </a:pPr>
            <a:endParaRPr lang="ru-RU" sz="2400" dirty="0">
              <a:solidFill>
                <a:schemeClr val="tx1"/>
              </a:solidFill>
            </a:endParaRPr>
          </a:p>
        </p:txBody>
      </p:sp>
      <p:pic>
        <p:nvPicPr>
          <p:cNvPr id="4" name="Picture 10" descr="book37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286512" y="5429264"/>
            <a:ext cx="2286016" cy="1285884"/>
          </a:xfrm>
          <a:prstGeom prst="rect">
            <a:avLst/>
          </a:prstGeom>
          <a:noFill/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gradFill>
            <a:gsLst>
              <a:gs pos="0">
                <a:srgbClr val="DCEBF5"/>
              </a:gs>
              <a:gs pos="8000">
                <a:srgbClr val="83A7C3"/>
              </a:gs>
              <a:gs pos="13000">
                <a:srgbClr val="768FB9"/>
              </a:gs>
              <a:gs pos="21001">
                <a:srgbClr val="83A7C3"/>
              </a:gs>
              <a:gs pos="52000">
                <a:srgbClr val="FFFFFF"/>
              </a:gs>
              <a:gs pos="56000">
                <a:srgbClr val="9C6563"/>
              </a:gs>
              <a:gs pos="58000">
                <a:srgbClr val="80302D"/>
              </a:gs>
              <a:gs pos="71001">
                <a:srgbClr val="C0524E"/>
              </a:gs>
              <a:gs pos="94000">
                <a:srgbClr val="EBDAD4"/>
              </a:gs>
              <a:gs pos="100000">
                <a:srgbClr val="55261C"/>
              </a:gs>
            </a:gsLst>
            <a:lin ang="5400000" scaled="0"/>
          </a:gradFill>
        </p:spPr>
        <p:txBody>
          <a:bodyPr>
            <a:noAutofit/>
          </a:bodyPr>
          <a:lstStyle/>
          <a:p>
            <a:r>
              <a:rPr lang="ru-RU" sz="3600" b="1" dirty="0" smtClean="0">
                <a:solidFill>
                  <a:srgbClr val="0000FF"/>
                </a:solidFill>
              </a:rPr>
              <a:t>Признаки отставания -  начало неуспеваемости учащихся</a:t>
            </a:r>
            <a:endParaRPr lang="ru-RU" sz="3600" b="1" dirty="0">
              <a:solidFill>
                <a:srgbClr val="0000FF"/>
              </a:solidFill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gradFill>
            <a:gsLst>
              <a:gs pos="0">
                <a:schemeClr val="tx2"/>
              </a:gs>
              <a:gs pos="50000">
                <a:srgbClr val="9CB86E"/>
              </a:gs>
              <a:gs pos="100000">
                <a:srgbClr val="156B13"/>
              </a:gs>
            </a:gsLst>
            <a:lin ang="5400000" scaled="0"/>
          </a:gradFill>
        </p:spPr>
        <p:txBody>
          <a:bodyPr>
            <a:normAutofit/>
          </a:bodyPr>
          <a:lstStyle/>
          <a:p>
            <a:pPr algn="ctr"/>
            <a:r>
              <a:rPr lang="ru-RU" sz="2800" dirty="0" smtClean="0">
                <a:solidFill>
                  <a:srgbClr val="FF0000"/>
                </a:solidFill>
              </a:rPr>
              <a:t>Проявление признаков</a:t>
            </a:r>
            <a:endParaRPr lang="ru-RU" sz="2800" dirty="0">
              <a:solidFill>
                <a:srgbClr val="FF0000"/>
              </a:solidFill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4"/>
            <a:ext cx="4040188" cy="4397397"/>
          </a:xfrm>
          <a:gradFill>
            <a:gsLst>
              <a:gs pos="0">
                <a:srgbClr val="CCCCFF"/>
              </a:gs>
              <a:gs pos="17999">
                <a:srgbClr val="99CCFF"/>
              </a:gs>
              <a:gs pos="36000">
                <a:srgbClr val="9966FF"/>
              </a:gs>
              <a:gs pos="61000">
                <a:srgbClr val="CC99FF"/>
              </a:gs>
              <a:gs pos="82001">
                <a:srgbClr val="99CCFF"/>
              </a:gs>
              <a:gs pos="100000">
                <a:srgbClr val="CCCCFF"/>
              </a:gs>
            </a:gsLst>
            <a:lin ang="5400000" scaled="0"/>
          </a:gradFill>
        </p:spPr>
        <p:txBody>
          <a:bodyPr/>
          <a:lstStyle/>
          <a:p>
            <a:pPr>
              <a:buFont typeface="Wingdings" pitchFamily="2" charset="2"/>
              <a:buChar char="v"/>
            </a:pPr>
            <a:r>
              <a:rPr lang="ru-RU" dirty="0" smtClean="0"/>
              <a:t>Ученик не может сказать , в  чем трудность задачи , наметить план ее решения, решить задачу самостоятельно , указать, что получено нового в результате ее решения.</a:t>
            </a:r>
          </a:p>
          <a:p>
            <a:pPr>
              <a:buFont typeface="Wingdings" pitchFamily="2" charset="2"/>
              <a:buChar char="v"/>
            </a:pPr>
            <a:r>
              <a:rPr lang="ru-RU" dirty="0" smtClean="0"/>
              <a:t>Ученик не может ответить на вопросы по тексту, сказать, что нового он из него узнал.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gradFill>
            <a:gsLst>
              <a:gs pos="0">
                <a:schemeClr val="tx2"/>
              </a:gs>
              <a:gs pos="50000">
                <a:srgbClr val="9CB86E"/>
              </a:gs>
              <a:gs pos="100000">
                <a:srgbClr val="156B13"/>
              </a:gs>
            </a:gsLst>
            <a:lin ang="5400000" scaled="0"/>
          </a:gradFill>
        </p:spPr>
        <p:txBody>
          <a:bodyPr/>
          <a:lstStyle/>
          <a:p>
            <a:pPr algn="ctr"/>
            <a:r>
              <a:rPr lang="ru-RU" sz="2800" dirty="0" smtClean="0">
                <a:solidFill>
                  <a:srgbClr val="FF0000"/>
                </a:solidFill>
              </a:rPr>
              <a:t>Ситуация</a:t>
            </a:r>
            <a:r>
              <a:rPr lang="ru-RU" dirty="0" smtClean="0">
                <a:solidFill>
                  <a:srgbClr val="FF0000"/>
                </a:solidFill>
              </a:rPr>
              <a:t> 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4"/>
            <a:ext cx="4041775" cy="4397397"/>
          </a:xfrm>
          <a:gradFill>
            <a:gsLst>
              <a:gs pos="0">
                <a:srgbClr val="CCCCFF"/>
              </a:gs>
              <a:gs pos="17999">
                <a:srgbClr val="99CCFF"/>
              </a:gs>
              <a:gs pos="36000">
                <a:srgbClr val="9966FF"/>
              </a:gs>
              <a:gs pos="61000">
                <a:srgbClr val="CC99FF"/>
              </a:gs>
              <a:gs pos="82001">
                <a:srgbClr val="99CCFF"/>
              </a:gs>
              <a:gs pos="100000">
                <a:srgbClr val="CCCCFF"/>
              </a:gs>
            </a:gsLst>
            <a:lin ang="5400000" scaled="0"/>
          </a:gradFill>
        </p:spPr>
        <p:txBody>
          <a:bodyPr/>
          <a:lstStyle/>
          <a:p>
            <a:r>
              <a:rPr lang="ru-RU" dirty="0" smtClean="0"/>
              <a:t>При решении задач , чтении текстов и слушании объяснения учителя.</a:t>
            </a:r>
            <a:endParaRPr lang="ru-RU" dirty="0"/>
          </a:p>
        </p:txBody>
      </p:sp>
      <p:pic>
        <p:nvPicPr>
          <p:cNvPr id="7" name="Picture 4" descr="book17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500694" y="4429132"/>
            <a:ext cx="2286016" cy="1643074"/>
          </a:xfrm>
          <a:prstGeom prst="rect">
            <a:avLst/>
          </a:prstGeom>
          <a:noFill/>
        </p:spPr>
      </p:pic>
    </p:spTree>
  </p:cSld>
  <p:clrMapOvr>
    <a:masterClrMapping/>
  </p:clrMapOvr>
  <p:transition>
    <p:pull dir="lu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214291"/>
            <a:ext cx="4040188" cy="500066"/>
          </a:xfrm>
          <a:gradFill>
            <a:gsLst>
              <a:gs pos="0">
                <a:schemeClr val="tx2"/>
              </a:gs>
              <a:gs pos="50000">
                <a:srgbClr val="9CB86E"/>
              </a:gs>
              <a:gs pos="100000">
                <a:srgbClr val="156B13"/>
              </a:gs>
            </a:gsLst>
            <a:lin ang="5400000" scaled="0"/>
          </a:gradFill>
        </p:spPr>
        <p:txBody>
          <a:bodyPr/>
          <a:lstStyle/>
          <a:p>
            <a:pPr algn="ctr"/>
            <a:r>
              <a:rPr lang="ru-RU" dirty="0" smtClean="0">
                <a:solidFill>
                  <a:srgbClr val="FF0000"/>
                </a:solidFill>
              </a:rPr>
              <a:t>Проявление признаков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285720" y="785794"/>
            <a:ext cx="4211668" cy="5929354"/>
          </a:xfrm>
          <a:gradFill>
            <a:gsLst>
              <a:gs pos="0">
                <a:srgbClr val="CCCCFF"/>
              </a:gs>
              <a:gs pos="17999">
                <a:srgbClr val="99CCFF"/>
              </a:gs>
              <a:gs pos="36000">
                <a:srgbClr val="9966FF"/>
              </a:gs>
              <a:gs pos="61000">
                <a:srgbClr val="CC99FF"/>
              </a:gs>
              <a:gs pos="82001">
                <a:srgbClr val="99CCFF"/>
              </a:gs>
              <a:gs pos="100000">
                <a:srgbClr val="CCCCFF"/>
              </a:gs>
            </a:gsLst>
            <a:lin ang="5400000" scaled="0"/>
          </a:gradFill>
        </p:spPr>
        <p:txBody>
          <a:bodyPr>
            <a:normAutofit/>
          </a:bodyPr>
          <a:lstStyle/>
          <a:p>
            <a:pPr>
              <a:buFont typeface="Wingdings" pitchFamily="2" charset="2"/>
              <a:buChar char="v"/>
            </a:pPr>
            <a:r>
              <a:rPr lang="ru-RU" dirty="0" smtClean="0"/>
              <a:t>Ученик не задает вопросов по существу изучаемого , не делает попыток найти и не читает дополнительных к учебнику источников.</a:t>
            </a:r>
          </a:p>
          <a:p>
            <a:pPr>
              <a:buFont typeface="Wingdings" pitchFamily="2" charset="2"/>
              <a:buChar char="v"/>
            </a:pPr>
            <a:endParaRPr lang="ru-RU" dirty="0" smtClean="0"/>
          </a:p>
          <a:p>
            <a:pPr>
              <a:buFont typeface="Wingdings" pitchFamily="2" charset="2"/>
              <a:buChar char="v"/>
            </a:pPr>
            <a:r>
              <a:rPr lang="ru-RU" dirty="0" smtClean="0"/>
              <a:t>Ученик не активен и отвлекается в те моменты урока, когда идет поиск , требуется напряжение мысли, преодоление трудностей.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214291"/>
            <a:ext cx="4041775" cy="500066"/>
          </a:xfrm>
          <a:gradFill>
            <a:gsLst>
              <a:gs pos="0">
                <a:schemeClr val="tx2"/>
              </a:gs>
              <a:gs pos="50000">
                <a:srgbClr val="9CB86E"/>
              </a:gs>
              <a:gs pos="100000">
                <a:srgbClr val="156B13"/>
              </a:gs>
            </a:gsLst>
            <a:lin ang="5400000" scaled="0"/>
          </a:gradFill>
        </p:spPr>
        <p:txBody>
          <a:bodyPr/>
          <a:lstStyle/>
          <a:p>
            <a:pPr algn="ctr"/>
            <a:r>
              <a:rPr lang="ru-RU" dirty="0" smtClean="0">
                <a:solidFill>
                  <a:srgbClr val="FF0000"/>
                </a:solidFill>
              </a:rPr>
              <a:t>Ситуация 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785794"/>
            <a:ext cx="4356131" cy="5929354"/>
          </a:xfrm>
          <a:gradFill>
            <a:gsLst>
              <a:gs pos="0">
                <a:srgbClr val="CCCCFF"/>
              </a:gs>
              <a:gs pos="17999">
                <a:srgbClr val="99CCFF"/>
              </a:gs>
              <a:gs pos="36000">
                <a:srgbClr val="9966FF"/>
              </a:gs>
              <a:gs pos="61000">
                <a:srgbClr val="CC99FF"/>
              </a:gs>
              <a:gs pos="82001">
                <a:srgbClr val="99CCFF"/>
              </a:gs>
              <a:gs pos="100000">
                <a:srgbClr val="CCCCFF"/>
              </a:gs>
            </a:gsLst>
            <a:lin ang="5400000" scaled="0"/>
          </a:gradFill>
        </p:spPr>
        <p:txBody>
          <a:bodyPr/>
          <a:lstStyle/>
          <a:p>
            <a:pPr>
              <a:buFont typeface="Wingdings" pitchFamily="2" charset="2"/>
              <a:buChar char="v"/>
            </a:pPr>
            <a:r>
              <a:rPr lang="ru-RU" dirty="0" smtClean="0"/>
              <a:t>При решении задач , восприятии текстов, в те моменты, когда учитель рекомендует литературу для чтения.</a:t>
            </a:r>
          </a:p>
          <a:p>
            <a:pPr>
              <a:buFont typeface="Wingdings" pitchFamily="2" charset="2"/>
              <a:buChar char="v"/>
            </a:pPr>
            <a:endParaRPr lang="ru-RU" dirty="0"/>
          </a:p>
          <a:p>
            <a:pPr>
              <a:buFont typeface="Wingdings" pitchFamily="2" charset="2"/>
              <a:buChar char="v"/>
            </a:pPr>
            <a:r>
              <a:rPr lang="ru-RU" dirty="0" smtClean="0"/>
              <a:t> При решении задач, при восприятии объяснения учителя , в ситуации выбора по желанию задания для самостоятельной работы.</a:t>
            </a:r>
            <a:endParaRPr lang="ru-RU" dirty="0"/>
          </a:p>
        </p:txBody>
      </p:sp>
      <p:pic>
        <p:nvPicPr>
          <p:cNvPr id="8" name="Picture 12" descr="book10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143636" y="5143512"/>
            <a:ext cx="2195519" cy="1500198"/>
          </a:xfrm>
          <a:prstGeom prst="rect">
            <a:avLst/>
          </a:prstGeom>
          <a:noFill/>
        </p:spPr>
      </p:pic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214291"/>
            <a:ext cx="4040188" cy="500066"/>
          </a:xfrm>
          <a:gradFill>
            <a:gsLst>
              <a:gs pos="0">
                <a:schemeClr val="tx2"/>
              </a:gs>
              <a:gs pos="50000">
                <a:srgbClr val="9CB86E"/>
              </a:gs>
              <a:gs pos="100000">
                <a:srgbClr val="156B13"/>
              </a:gs>
            </a:gsLst>
            <a:lin ang="5400000" scaled="0"/>
          </a:gradFill>
        </p:spPr>
        <p:txBody>
          <a:bodyPr/>
          <a:lstStyle/>
          <a:p>
            <a:pPr algn="ctr"/>
            <a:r>
              <a:rPr lang="ru-RU" dirty="0" smtClean="0">
                <a:solidFill>
                  <a:srgbClr val="FF0000"/>
                </a:solidFill>
              </a:rPr>
              <a:t>Проявление признаков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285720" y="785794"/>
            <a:ext cx="4211668" cy="5929354"/>
          </a:xfrm>
          <a:gradFill>
            <a:gsLst>
              <a:gs pos="0">
                <a:srgbClr val="CCCCFF"/>
              </a:gs>
              <a:gs pos="17999">
                <a:srgbClr val="99CCFF"/>
              </a:gs>
              <a:gs pos="36000">
                <a:srgbClr val="9966FF"/>
              </a:gs>
              <a:gs pos="61000">
                <a:srgbClr val="CC99FF"/>
              </a:gs>
              <a:gs pos="82001">
                <a:srgbClr val="99CCFF"/>
              </a:gs>
              <a:gs pos="100000">
                <a:srgbClr val="CCCCFF"/>
              </a:gs>
            </a:gsLst>
            <a:lin ang="5400000" scaled="0"/>
          </a:gradFill>
        </p:spPr>
        <p:txBody>
          <a:bodyPr>
            <a:normAutofit lnSpcReduction="10000"/>
          </a:bodyPr>
          <a:lstStyle/>
          <a:p>
            <a:pPr>
              <a:buFont typeface="Wingdings" pitchFamily="2" charset="2"/>
              <a:buChar char="v"/>
            </a:pPr>
            <a:r>
              <a:rPr lang="ru-RU" dirty="0" smtClean="0"/>
              <a:t>Ученик не может объяснить цель выполняемого им упражнения, сказать, на какое правило оно дано, не выполняет предписаний правила, пропускает действия, путает их порядок , не может проверить полученный результат и ход работы.</a:t>
            </a:r>
          </a:p>
          <a:p>
            <a:pPr>
              <a:buFont typeface="Wingdings" pitchFamily="2" charset="2"/>
              <a:buChar char="v"/>
            </a:pPr>
            <a:r>
              <a:rPr lang="ru-RU" dirty="0" smtClean="0"/>
              <a:t>Ученик не может воспроизвести определения понятий, формул, доказательств, не может излагая систему понятий, отойти от готового текста, не понимает текста.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214291"/>
            <a:ext cx="4041775" cy="500066"/>
          </a:xfrm>
          <a:gradFill>
            <a:gsLst>
              <a:gs pos="0">
                <a:schemeClr val="tx2"/>
              </a:gs>
              <a:gs pos="50000">
                <a:srgbClr val="9CB86E"/>
              </a:gs>
              <a:gs pos="100000">
                <a:srgbClr val="156B13"/>
              </a:gs>
            </a:gsLst>
            <a:lin ang="5400000" scaled="0"/>
          </a:gradFill>
        </p:spPr>
        <p:txBody>
          <a:bodyPr/>
          <a:lstStyle/>
          <a:p>
            <a:pPr algn="ctr"/>
            <a:r>
              <a:rPr lang="ru-RU" dirty="0" smtClean="0">
                <a:solidFill>
                  <a:srgbClr val="FF0000"/>
                </a:solidFill>
              </a:rPr>
              <a:t>Ситуация 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785794"/>
            <a:ext cx="4356131" cy="5929354"/>
          </a:xfrm>
          <a:gradFill>
            <a:gsLst>
              <a:gs pos="0">
                <a:srgbClr val="CCCCFF"/>
              </a:gs>
              <a:gs pos="17999">
                <a:srgbClr val="99CCFF"/>
              </a:gs>
              <a:gs pos="36000">
                <a:srgbClr val="9966FF"/>
              </a:gs>
              <a:gs pos="61000">
                <a:srgbClr val="CC99FF"/>
              </a:gs>
              <a:gs pos="82001">
                <a:srgbClr val="99CCFF"/>
              </a:gs>
              <a:gs pos="100000">
                <a:srgbClr val="CCCCFF"/>
              </a:gs>
            </a:gsLst>
            <a:lin ang="5400000" scaled="0"/>
          </a:gradFill>
        </p:spPr>
        <p:txBody>
          <a:bodyPr/>
          <a:lstStyle/>
          <a:p>
            <a:pPr>
              <a:buFont typeface="Wingdings" pitchFamily="2" charset="2"/>
              <a:buChar char="v"/>
            </a:pPr>
            <a:r>
              <a:rPr lang="ru-RU" dirty="0" smtClean="0"/>
              <a:t>При выполнении упражнений , а также при выполнении действий в составе более сложной деятельности.  </a:t>
            </a:r>
          </a:p>
          <a:p>
            <a:pPr>
              <a:buFont typeface="Wingdings" pitchFamily="2" charset="2"/>
              <a:buChar char="v"/>
            </a:pPr>
            <a:endParaRPr lang="ru-RU" dirty="0"/>
          </a:p>
          <a:p>
            <a:pPr>
              <a:buFont typeface="Wingdings" pitchFamily="2" charset="2"/>
              <a:buChar char="v"/>
            </a:pPr>
            <a:r>
              <a:rPr lang="ru-RU" dirty="0" smtClean="0"/>
              <a:t>При постановке учащимся  соответствующих вопросов.</a:t>
            </a:r>
          </a:p>
          <a:p>
            <a:pPr>
              <a:buFont typeface="Wingdings" pitchFamily="2" charset="2"/>
              <a:buChar char="v"/>
            </a:pPr>
            <a:r>
              <a:rPr lang="ru-RU" dirty="0" smtClean="0"/>
              <a:t>Не реагирует эмоционально (мимикой и жестами) на успехи и на удачи, не может дат оценки своей работе не контролирует себя.</a:t>
            </a:r>
            <a:endParaRPr lang="ru-RU" dirty="0"/>
          </a:p>
        </p:txBody>
      </p:sp>
      <p:pic>
        <p:nvPicPr>
          <p:cNvPr id="7" name="Picture 7" descr="book25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43834" y="5357826"/>
            <a:ext cx="1223963" cy="1047750"/>
          </a:xfrm>
          <a:prstGeom prst="rect">
            <a:avLst/>
          </a:prstGeom>
          <a:noFill/>
        </p:spPr>
      </p:pic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gradFill>
            <a:gsLst>
              <a:gs pos="0">
                <a:srgbClr val="CCCCFF"/>
              </a:gs>
              <a:gs pos="17999">
                <a:srgbClr val="99CCFF"/>
              </a:gs>
              <a:gs pos="36000">
                <a:srgbClr val="9966FF"/>
              </a:gs>
              <a:gs pos="61000">
                <a:srgbClr val="CC99FF"/>
              </a:gs>
              <a:gs pos="82001">
                <a:srgbClr val="99CCFF"/>
              </a:gs>
              <a:gs pos="100000">
                <a:srgbClr val="CCCCFF"/>
              </a:gs>
            </a:gsLst>
            <a:lin ang="5400000" scaled="0"/>
          </a:gradFill>
        </p:spPr>
        <p:txBody>
          <a:bodyPr>
            <a:normAutofit fontScale="90000"/>
          </a:bodyPr>
          <a:lstStyle/>
          <a:p>
            <a:r>
              <a:rPr lang="ru-RU" sz="3600" b="1" dirty="0" smtClean="0">
                <a:solidFill>
                  <a:srgbClr val="660033"/>
                </a:solidFill>
              </a:rPr>
              <a:t>Рекомендации учителям – предметникам  при работе со слабоуспевающими</a:t>
            </a:r>
            <a:endParaRPr lang="ru-RU" sz="3600" b="1" dirty="0">
              <a:solidFill>
                <a:srgbClr val="660033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428736"/>
            <a:ext cx="8401080" cy="5214974"/>
          </a:xfrm>
          <a:solidFill>
            <a:schemeClr val="accent4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pPr>
              <a:buFont typeface="Wingdings" pitchFamily="2" charset="2"/>
              <a:buChar char="v"/>
            </a:pPr>
            <a:r>
              <a:rPr lang="ru-RU" sz="2400" dirty="0" smtClean="0"/>
              <a:t>При опросе слабоуспевающим школьникам дается примерный план ответа, разрешается пользоваться планом, составленным дома, больше времени готовиться к ответу у доски, делать предварительные записи, пользоваться наглядными пособиями и др.</a:t>
            </a:r>
          </a:p>
          <a:p>
            <a:pPr>
              <a:buFont typeface="Wingdings" pitchFamily="2" charset="2"/>
              <a:buChar char="v"/>
            </a:pPr>
            <a:r>
              <a:rPr lang="ru-RU" sz="2400" dirty="0" smtClean="0"/>
              <a:t>Ученикам задаются наводящие вопросы, помогающие последовательно излагать материал.</a:t>
            </a:r>
          </a:p>
          <a:p>
            <a:pPr>
              <a:buFont typeface="Wingdings" pitchFamily="2" charset="2"/>
              <a:buChar char="v"/>
            </a:pPr>
            <a:r>
              <a:rPr lang="ru-RU" sz="2400" dirty="0" smtClean="0"/>
              <a:t>При опросе создаются специальные ситуации успеха.</a:t>
            </a:r>
          </a:p>
          <a:p>
            <a:pPr>
              <a:buFont typeface="Wingdings" pitchFamily="2" charset="2"/>
              <a:buChar char="v"/>
            </a:pPr>
            <a:r>
              <a:rPr lang="ru-RU" sz="2400" dirty="0" smtClean="0"/>
              <a:t>Периодически проверяется усвоение  материала по темам  уроков, на которых ученик отсутствовал по той или иной причине.</a:t>
            </a:r>
          </a:p>
          <a:p>
            <a:pPr>
              <a:buFont typeface="Wingdings" pitchFamily="2" charset="2"/>
              <a:buChar char="v"/>
            </a:pPr>
            <a:r>
              <a:rPr lang="ru-RU" sz="2400" dirty="0" smtClean="0"/>
              <a:t>В ходе опроса и при анализе его результатов обеспечивается атмосфера благожелательности.</a:t>
            </a:r>
          </a:p>
          <a:p>
            <a:endParaRPr lang="ru-RU" sz="2000" dirty="0"/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28596" y="428604"/>
            <a:ext cx="842968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/>
              <a:t> </a:t>
            </a:r>
          </a:p>
          <a:p>
            <a:endParaRPr lang="ru-RU" sz="2400" dirty="0">
              <a:solidFill>
                <a:srgbClr val="C0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85720" y="357166"/>
            <a:ext cx="8286840" cy="6370975"/>
          </a:xfrm>
          <a:prstGeom prst="rect">
            <a:avLst/>
          </a:prstGeom>
          <a:gradFill>
            <a:gsLst>
              <a:gs pos="0">
                <a:srgbClr val="5E9EFF"/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lin ang="5400000" scaled="0"/>
          </a:gradFill>
        </p:spPr>
        <p:txBody>
          <a:bodyPr wrap="square" rtlCol="0">
            <a:spAutoFit/>
          </a:bodyPr>
          <a:lstStyle/>
          <a:p>
            <a:pPr algn="ctr"/>
            <a:r>
              <a:rPr lang="ru-RU" sz="3600" i="1" u="sng" dirty="0" smtClean="0">
                <a:solidFill>
                  <a:srgbClr val="C00000"/>
                </a:solidFill>
              </a:rPr>
              <a:t>Следует помнить :</a:t>
            </a:r>
          </a:p>
          <a:p>
            <a:endParaRPr lang="ru-RU" sz="3600" i="1" u="sng" dirty="0" smtClean="0">
              <a:solidFill>
                <a:srgbClr val="C00000"/>
              </a:solidFill>
            </a:endParaRPr>
          </a:p>
          <a:p>
            <a:pPr algn="r">
              <a:buClr>
                <a:srgbClr val="0000FF"/>
              </a:buClr>
              <a:buFont typeface="Wingdings" pitchFamily="2" charset="2"/>
              <a:buChar char="v"/>
            </a:pPr>
            <a:r>
              <a:rPr lang="ru-RU" sz="2800" i="1" u="sng" dirty="0" smtClean="0">
                <a:solidFill>
                  <a:srgbClr val="C00000"/>
                </a:solidFill>
              </a:rPr>
              <a:t> </a:t>
            </a:r>
            <a:r>
              <a:rPr lang="ru-RU" sz="2800" i="1" u="sng" dirty="0" smtClean="0">
                <a:solidFill>
                  <a:srgbClr val="0000FF"/>
                </a:solidFill>
              </a:rPr>
              <a:t> в процессе изучения нового материала </a:t>
            </a:r>
            <a:r>
              <a:rPr lang="ru-RU" sz="2800" i="1" dirty="0" smtClean="0"/>
              <a:t> </a:t>
            </a:r>
          </a:p>
          <a:p>
            <a:pPr>
              <a:buClr>
                <a:srgbClr val="0000FF"/>
              </a:buClr>
            </a:pPr>
            <a:endParaRPr lang="ru-RU" sz="2800" i="1" dirty="0" smtClean="0"/>
          </a:p>
          <a:p>
            <a:pPr>
              <a:buClr>
                <a:srgbClr val="0000FF"/>
              </a:buClr>
            </a:pPr>
            <a:r>
              <a:rPr lang="ru-RU" sz="2800" i="1" dirty="0" smtClean="0"/>
              <a:t> внимание слабоуспевающих учеников  концентрируется на наиболее важных и сложных разделах изучаемой темы, учителю чаще нужно обращаться к ним с вопросами, выясняющими степень понимания учебного материала, привлекать их в качестве помощников  при показе опытов , раскрывающих суть  изучаемого, стимулировать вопросы учеников при затруднениях в усвоении нового материала.</a:t>
            </a:r>
            <a:endParaRPr lang="ru-RU" sz="2800" i="1" u="sng" dirty="0" smtClean="0">
              <a:solidFill>
                <a:srgbClr val="C00000"/>
              </a:solidFill>
            </a:endParaRPr>
          </a:p>
          <a:p>
            <a:endParaRPr lang="ru-RU" sz="2800" i="1" u="sng" dirty="0" smtClean="0">
              <a:solidFill>
                <a:srgbClr val="C00000"/>
              </a:solidFill>
            </a:endParaRPr>
          </a:p>
        </p:txBody>
      </p:sp>
      <p:pic>
        <p:nvPicPr>
          <p:cNvPr id="3074" name="Picture 2" descr="C:\Documents and Settings\Администратор\Рабочий стол\анимации\школа 2\Копия Image0047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20" y="285729"/>
            <a:ext cx="2000264" cy="2071702"/>
          </a:xfrm>
          <a:prstGeom prst="rect">
            <a:avLst/>
          </a:prstGeom>
          <a:noFill/>
        </p:spPr>
      </p:pic>
    </p:spTree>
  </p:cSld>
  <p:clrMapOvr>
    <a:masterClrMapping/>
  </p:clrMapOvr>
  <p:transition>
    <p:split dir="in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714348" y="642918"/>
            <a:ext cx="7715304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Clr>
                <a:srgbClr val="0000FF"/>
              </a:buClr>
              <a:buFont typeface="Wingdings" pitchFamily="2" charset="2"/>
              <a:buChar char="v"/>
            </a:pPr>
            <a:r>
              <a:rPr lang="ru-RU" sz="2800" b="1" u="sng" dirty="0" smtClean="0">
                <a:solidFill>
                  <a:srgbClr val="C00000"/>
                </a:solidFill>
              </a:rPr>
              <a:t>В ходе самостоятельной работы</a:t>
            </a:r>
            <a:r>
              <a:rPr lang="ru-RU" sz="2800" dirty="0" smtClean="0">
                <a:solidFill>
                  <a:srgbClr val="C00000"/>
                </a:solidFill>
              </a:rPr>
              <a:t> </a:t>
            </a:r>
          </a:p>
          <a:p>
            <a:pPr>
              <a:buClr>
                <a:srgbClr val="0000FF"/>
              </a:buClr>
            </a:pPr>
            <a:endParaRPr lang="ru-RU" sz="2800" dirty="0" smtClean="0"/>
          </a:p>
          <a:p>
            <a:pPr>
              <a:buClr>
                <a:srgbClr val="0000FF"/>
              </a:buClr>
            </a:pPr>
            <a:r>
              <a:rPr lang="ru-RU" sz="2800" dirty="0" smtClean="0"/>
              <a:t>Слабоуспевающим школьникам давать упражнения , направленные на устранение ошибок, допускаемых ими при ответах и в письменных работах:  отмечать положительные моменты в их работе для стимулирования новых усилий; отмечать типичные затруднения в работе и указывать способы их устранения, оказывать помощь с одновременным развитием самостоятельности в учении.</a:t>
            </a:r>
            <a:endParaRPr lang="ru-RU" sz="28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215173" y="5143512"/>
            <a:ext cx="1928827" cy="1714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strips dir="ru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85786" y="500042"/>
            <a:ext cx="7715304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v"/>
            </a:pPr>
            <a:r>
              <a:rPr lang="ru-RU" sz="2800" b="1" i="1" u="sng" dirty="0" smtClean="0">
                <a:solidFill>
                  <a:srgbClr val="C00000"/>
                </a:solidFill>
              </a:rPr>
              <a:t>При  организации домашней работы</a:t>
            </a:r>
          </a:p>
          <a:p>
            <a:endParaRPr lang="ru-RU" sz="2800" b="1" i="1" u="sng" dirty="0" smtClean="0"/>
          </a:p>
          <a:p>
            <a:r>
              <a:rPr lang="ru-RU" sz="2800" dirty="0" smtClean="0"/>
              <a:t>Подобрать задания по осознанию и исправлению ошибок: провести подробный инструктаж о порядке выполнения домашних заданий, о возможных затруднениях , предложить ( при необходимости ) карточки- консультации , дать задания  по повторению материала, который потребуется для изучения новой темы. Объем домашних заданий рассчитывать так, чтобы не допустить перегрузки школьников.</a:t>
            </a:r>
            <a:endParaRPr lang="ru-RU" sz="2800" dirty="0"/>
          </a:p>
        </p:txBody>
      </p:sp>
      <p:pic>
        <p:nvPicPr>
          <p:cNvPr id="2050" name="Picture 2" descr="C:\Documents and Settings\Администратор\Рабочий стол\анимации\школа 2\Копия (2) Image0045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429520" y="5214950"/>
            <a:ext cx="1714480" cy="1643050"/>
          </a:xfrm>
          <a:prstGeom prst="rect">
            <a:avLst/>
          </a:prstGeom>
          <a:noFill/>
        </p:spPr>
      </p:pic>
    </p:spTree>
  </p:cSld>
  <p:clrMapOvr>
    <a:masterClrMapping/>
  </p:clrMapOvr>
  <p:transition>
    <p:plus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218</TotalTime>
  <Words>690</Words>
  <Application>Microsoft Office PowerPoint</Application>
  <PresentationFormat>Экран (4:3)</PresentationFormat>
  <Paragraphs>63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Тема Office</vt:lpstr>
      <vt:lpstr>Работа со слабоуспевающими учащимися (методические рекомендации)</vt:lpstr>
      <vt:lpstr>Причины отставания в обучении</vt:lpstr>
      <vt:lpstr>Признаки отставания -  начало неуспеваемости учащихся</vt:lpstr>
      <vt:lpstr>Слайд 4</vt:lpstr>
      <vt:lpstr>Слайд 5</vt:lpstr>
      <vt:lpstr>Рекомендации учителям – предметникам  при работе со слабоуспевающими</vt:lpstr>
      <vt:lpstr>Слайд 7</vt:lpstr>
      <vt:lpstr>Слайд 8</vt:lpstr>
      <vt:lpstr>Слайд 9</vt:lpstr>
      <vt:lpstr>Меры предупреждения неуспеваемости ученика</vt:lpstr>
    </vt:vector>
  </TitlesOfParts>
  <Company>Reanimator Extreme Edition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Работа со слабоуспевающими учащимися (методические рекомендации)</dc:title>
  <dc:creator>Admin</dc:creator>
  <cp:lastModifiedBy>Admin</cp:lastModifiedBy>
  <cp:revision>27</cp:revision>
  <dcterms:created xsi:type="dcterms:W3CDTF">2011-03-20T12:29:00Z</dcterms:created>
  <dcterms:modified xsi:type="dcterms:W3CDTF">2011-03-31T19:02:51Z</dcterms:modified>
</cp:coreProperties>
</file>