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8" r:id="rId3"/>
    <p:sldId id="259" r:id="rId4"/>
    <p:sldId id="262" r:id="rId5"/>
    <p:sldId id="260" r:id="rId6"/>
    <p:sldId id="263" r:id="rId7"/>
    <p:sldId id="278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FFFF"/>
    <a:srgbClr val="00FF00"/>
    <a:srgbClr val="B3DFF3"/>
    <a:srgbClr val="EF1DD1"/>
    <a:srgbClr val="CC3300"/>
    <a:srgbClr val="CCFF33"/>
    <a:srgbClr val="99CCFF"/>
    <a:srgbClr val="00CC99"/>
    <a:srgbClr val="99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96085" autoAdjust="0"/>
  </p:normalViewPr>
  <p:slideViewPr>
    <p:cSldViewPr>
      <p:cViewPr>
        <p:scale>
          <a:sx n="72" d="100"/>
          <a:sy n="72" d="100"/>
        </p:scale>
        <p:origin x="-270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A7AB6-1DC9-43AB-9FFD-385EE637DE1B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7FEE5-C689-4C95-ADF1-2A4B0F0405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7FEE5-C689-4C95-ADF1-2A4B0F04056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BC02771-C3F1-47B3-94EB-7F3F4E83148A}" type="slidenum">
              <a:rPr lang="en-GB" smtClean="0">
                <a:cs typeface="Lucida Sans Unicode" pitchFamily="34" charset="0"/>
              </a:rPr>
              <a:pPr/>
              <a:t>17</a:t>
            </a:fld>
            <a:endParaRPr lang="en-GB" smtClean="0">
              <a:cs typeface="Lucida Sans Unicode" pitchFamily="34" charset="0"/>
            </a:endParaRPr>
          </a:p>
        </p:txBody>
      </p:sp>
      <p:sp>
        <p:nvSpPr>
          <p:cNvPr id="63491" name="Text Box 1"/>
          <p:cNvSpPr txBox="1">
            <a:spLocks noChangeArrowheads="1"/>
          </p:cNvSpPr>
          <p:nvPr/>
        </p:nvSpPr>
        <p:spPr bwMode="auto">
          <a:xfrm>
            <a:off x="1143000" y="677863"/>
            <a:ext cx="4572000" cy="3446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344C0A-9763-4B90-BC85-C13A2845AE61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A27F06-A04E-4580-A9ED-9D2C2153341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2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05800" cy="58579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-285784" y="0"/>
            <a:ext cx="9144034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300" b="1" i="1" dirty="0" smtClean="0">
                <a:solidFill>
                  <a:srgbClr val="FFFF00"/>
                </a:solidFill>
              </a:rPr>
              <a:t>Организация самостоятельной работы и с</a:t>
            </a:r>
            <a:r>
              <a:rPr lang="en-GB" sz="4300" b="1" i="1" dirty="0" err="1" smtClean="0">
                <a:solidFill>
                  <a:srgbClr val="FFFF00"/>
                </a:solidFill>
              </a:rPr>
              <a:t>овременные</a:t>
            </a:r>
            <a:r>
              <a:rPr lang="en-GB" sz="4300" b="1" i="1" dirty="0" smtClean="0">
                <a:solidFill>
                  <a:srgbClr val="FFFF00"/>
                </a:solidFill>
              </a:rPr>
              <a:t> </a:t>
            </a:r>
            <a:r>
              <a:rPr lang="ru-RU" sz="4300" b="1" i="1" dirty="0" smtClean="0">
                <a:solidFill>
                  <a:srgbClr val="FFFF00"/>
                </a:solidFill>
              </a:rPr>
              <a:t> </a:t>
            </a:r>
            <a:r>
              <a:rPr lang="en-GB" sz="4300" b="1" i="1" dirty="0" err="1" smtClean="0">
                <a:solidFill>
                  <a:srgbClr val="FFFF00"/>
                </a:solidFill>
              </a:rPr>
              <a:t>подходы</a:t>
            </a:r>
            <a:r>
              <a:rPr lang="en-GB" sz="4300" b="1" i="1" dirty="0" smtClean="0">
                <a:solidFill>
                  <a:srgbClr val="FFFF00"/>
                </a:solidFill>
              </a:rPr>
              <a:t> </a:t>
            </a:r>
            <a:r>
              <a:rPr lang="ru-RU" sz="4300" b="1" i="1" dirty="0" smtClean="0">
                <a:solidFill>
                  <a:srgbClr val="FFFF00"/>
                </a:solidFill>
              </a:rPr>
              <a:t> при подготовке к ЕГЭ по русскому языку</a:t>
            </a:r>
          </a:p>
          <a:p>
            <a:pPr algn="r">
              <a:buNone/>
            </a:pPr>
            <a:endParaRPr lang="en-US" sz="4300" b="1" i="1" dirty="0" smtClean="0">
              <a:solidFill>
                <a:srgbClr val="FFFF00"/>
              </a:solidFill>
            </a:endParaRPr>
          </a:p>
          <a:p>
            <a:pPr algn="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(из опыта работы)  </a:t>
            </a:r>
          </a:p>
          <a:p>
            <a:pPr>
              <a:buNone/>
            </a:pPr>
            <a:endParaRPr lang="ru-RU" sz="3500" b="1" dirty="0" smtClean="0">
              <a:solidFill>
                <a:srgbClr val="00B0F0"/>
              </a:solidFill>
            </a:endParaRPr>
          </a:p>
          <a:p>
            <a:endParaRPr lang="ru-RU" sz="3500" b="1" dirty="0" smtClean="0">
              <a:solidFill>
                <a:srgbClr val="00B0F0"/>
              </a:solidFill>
            </a:endParaRPr>
          </a:p>
          <a:p>
            <a:endParaRPr lang="ru-RU" sz="3500" b="1" dirty="0" smtClean="0">
              <a:solidFill>
                <a:srgbClr val="00B0F0"/>
              </a:solidFill>
            </a:endParaRPr>
          </a:p>
          <a:p>
            <a:endParaRPr lang="ru-RU" sz="3500" b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ru-RU" sz="3500" b="1" dirty="0">
              <a:solidFill>
                <a:srgbClr val="00B0F0"/>
              </a:solidFill>
            </a:endParaRPr>
          </a:p>
        </p:txBody>
      </p:sp>
      <p:pic>
        <p:nvPicPr>
          <p:cNvPr id="2052" name="Picture 4" descr="C:\Documents and Settings\Администратор\Рабочий стол\фото\Изображение 01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644230" y="21502814"/>
            <a:ext cx="40749951" cy="3265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5" name="Picture 7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450059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</a:t>
            </a:r>
            <a:r>
              <a:rPr lang="ru-RU" sz="2800" b="1" u="sng" dirty="0" smtClean="0">
                <a:solidFill>
                  <a:srgbClr val="66FFFF"/>
                </a:solidFill>
              </a:rPr>
              <a:t>Сравнить результаты с предыдущими и сделать работу над ошибками</a:t>
            </a:r>
            <a:endParaRPr lang="ru-RU" sz="2800" b="1" u="sng" dirty="0">
              <a:solidFill>
                <a:srgbClr val="66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  <a:gradFill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2000" dirty="0" smtClean="0"/>
              <a:t>На уроке учащийся вместе с листом ответов получает условие своего варианта. У него есть возможность снова поработать над неудачно выполненными заданиями и выбрать ответ теперь уже из меньшего количества </a:t>
            </a:r>
            <a:r>
              <a:rPr lang="ru-RU" sz="2000" dirty="0" err="1" smtClean="0"/>
              <a:t>дистракторов</a:t>
            </a:r>
            <a:r>
              <a:rPr lang="ru-RU" sz="2000" dirty="0" smtClean="0"/>
              <a:t>. Кроме того, в случае, если срез имеет итоговый характер и соответствует самой структуре ЕГЭ, в специальной таблице для работы над ошибками ученик самостоятельно отмечает темы и блоки тем, которые ему необходимо повторить. Каждый из учащихся ещё в начале года знакомится со спецификацией ЕГЭ по русскому языку и чётко осознаёт, какое задание части А и В усвоение какого из разделов теории и практики предмета проверяет. Такая </a:t>
            </a:r>
            <a:r>
              <a:rPr lang="ru-RU" sz="2000" dirty="0" err="1" smtClean="0"/>
              <a:t>тренинговая</a:t>
            </a:r>
            <a:r>
              <a:rPr lang="ru-RU" sz="2000" dirty="0" smtClean="0"/>
              <a:t> технология помогает оптимизировать самостоятельную работу учащихся, меняет саму психологию привычного процесса выставления школьной отметки, когда обучаемый сам заинтересован в том, чтобы обнаружить и устранить собственные пробелы в знаниях.</a:t>
            </a:r>
            <a:endParaRPr lang="ru-RU" sz="2000" dirty="0"/>
          </a:p>
        </p:txBody>
      </p:sp>
      <p:pic>
        <p:nvPicPr>
          <p:cNvPr id="4" name="Picture 6" descr="book2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429263"/>
            <a:ext cx="1610822" cy="14287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071546"/>
          </a:xfrm>
        </p:spPr>
        <p:txBody>
          <a:bodyPr>
            <a:noAutofit/>
          </a:bodyPr>
          <a:lstStyle/>
          <a:p>
            <a:pPr algn="ctr"/>
            <a:r>
              <a:rPr lang="ru-RU" sz="3200" b="1" i="1" u="sng" dirty="0" smtClean="0">
                <a:solidFill>
                  <a:srgbClr val="FFFF00"/>
                </a:solidFill>
              </a:rPr>
              <a:t>Работа по группам при подготовке к ЕГЭ по русскому языку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214282" y="1214422"/>
          <a:ext cx="8786874" cy="5500726"/>
        </p:xfrm>
        <a:graphic>
          <a:graphicData uri="http://schemas.openxmlformats.org/presentationml/2006/ole">
            <p:oleObj spid="_x0000_s24579" name="Документ" r:id="rId3" imgW="9408750" imgH="5805079" progId="Word.Document.12">
              <p:embed/>
            </p:oleObj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929718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</a:rPr>
              <a:t>Сочинение обязательно!</a:t>
            </a:r>
            <a:br>
              <a:rPr lang="ru-RU" b="1" u="sng" dirty="0" smtClean="0">
                <a:solidFill>
                  <a:srgbClr val="C00000"/>
                </a:solidFill>
              </a:rPr>
            </a:b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857364"/>
            <a:ext cx="82153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Ознакомить учащихся с критериями оценивания сочинения.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Дать план и требовать писать сочинение четко по плану.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Проработать каждый пункт плана и варианты  клише 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Дать инструкцию по созданию содержания текста – сочинения , указывая лексические, синтаксические, пунктуационные нормы.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При написании сочинения сразу же оценивать по каждому критерию в баллах, чтобы учащийся видел пробел и смог  над ним поработать.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При чтении сочинения вслух , анализе обязательно отмечать по критерию, что выполнено и чего не хватает  в содержании ( у каждого ученика есть лист с критериями). </a:t>
            </a:r>
          </a:p>
          <a:p>
            <a:pPr marL="342900" indent="-342900">
              <a:buAutoNum type="arabicPeriod"/>
            </a:pP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1142984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FF00"/>
                </a:solidFill>
              </a:rPr>
              <a:t>Несколько советов по созданию текста </a:t>
            </a:r>
            <a:r>
              <a:rPr lang="ru-RU" dirty="0" smtClean="0">
                <a:solidFill>
                  <a:srgbClr val="00FF00"/>
                </a:solidFill>
              </a:rPr>
              <a:t>:</a:t>
            </a:r>
            <a:endParaRPr lang="ru-RU" dirty="0">
              <a:solidFill>
                <a:srgbClr val="00FF00"/>
              </a:solidFill>
            </a:endParaRPr>
          </a:p>
        </p:txBody>
      </p:sp>
      <p:pic>
        <p:nvPicPr>
          <p:cNvPr id="10" name="Picture 10" descr="book3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5572140"/>
            <a:ext cx="1500166" cy="12858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929718" cy="12858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Творческий подход к решению заданий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7161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Использую традиционные и </a:t>
            </a:r>
            <a:r>
              <a:rPr lang="ru-RU" sz="2400" b="1" dirty="0" err="1" smtClean="0"/>
              <a:t>нетрадицинные</a:t>
            </a:r>
            <a:r>
              <a:rPr lang="ru-RU" sz="2400" b="1" dirty="0" smtClean="0"/>
              <a:t> формы работы :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00438"/>
            <a:ext cx="25717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-2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паронимы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20697151">
            <a:off x="2500298" y="3357562"/>
            <a:ext cx="1785950" cy="5000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884949">
            <a:off x="2494154" y="4262287"/>
            <a:ext cx="2015986" cy="571504"/>
          </a:xfrm>
          <a:prstGeom prst="rightArrow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214810" y="2214554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1. Обратиться к словарю , 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сопоставить лексическое значение слов. 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3714752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CFF33"/>
                </a:solidFill>
              </a:rPr>
              <a:t>2.Часто одно из них указывает на внешнее состояние , а другое - на внутреннее .</a:t>
            </a:r>
            <a:endParaRPr lang="ru-RU" sz="2400" dirty="0">
              <a:solidFill>
                <a:srgbClr val="CCFF33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6000768"/>
            <a:ext cx="7500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Где в жизни встречается в речи  грамотных людей?</a:t>
            </a:r>
            <a:endParaRPr lang="ru-RU" sz="2400" dirty="0"/>
          </a:p>
        </p:txBody>
      </p:sp>
      <p:sp>
        <p:nvSpPr>
          <p:cNvPr id="20" name="Стрелка вниз 19"/>
          <p:cNvSpPr/>
          <p:nvPr/>
        </p:nvSpPr>
        <p:spPr>
          <a:xfrm rot="19605832">
            <a:off x="2692297" y="4925912"/>
            <a:ext cx="714380" cy="1228074"/>
          </a:xfrm>
          <a:prstGeom prst="downArrow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22859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- 2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214291"/>
            <a:ext cx="7000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каком  предложении вместо слова </a:t>
            </a:r>
            <a:r>
              <a:rPr lang="ru-RU" sz="2000" u="sng" dirty="0" smtClean="0"/>
              <a:t>ЭКОНОМНЫЙ</a:t>
            </a:r>
            <a:r>
              <a:rPr lang="ru-RU" sz="2000" dirty="0" smtClean="0"/>
              <a:t> нужно употребить </a:t>
            </a:r>
            <a:r>
              <a:rPr lang="ru-RU" sz="2000" u="sng" dirty="0" smtClean="0"/>
              <a:t>ЭКОНОМИЧНЫЙ </a:t>
            </a:r>
            <a:r>
              <a:rPr lang="ru-RU" sz="2000" dirty="0" smtClean="0"/>
              <a:t>?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1071546"/>
            <a:ext cx="800105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dirty="0" smtClean="0"/>
              <a:t>В печати опубликовали ЭКОНОМНЫЙ закон.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ЭКОНОМНАЯ хозяйка всегда знает бюджет семьи.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ЭКОНОМНЫЙ образ жизни.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ЭКОНОМНОЕ расходование запасов – важный фактор современного хозяйства.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5" y="2857497"/>
            <a:ext cx="70009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Подходим к решению</a:t>
            </a:r>
          </a:p>
          <a:p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задания: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4071942"/>
            <a:ext cx="77153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Читаем внимательно задание и сразу сопоставляем 2 слова.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Думаем , какое слово указывает на внутренний  мир кого –то, какое на внешний  фактор.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Как часто в жизни слышали от кого –то эти слова и при каких обстоятельствах они были сказаны?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Сам произнеси словосочетание, пронаблюдай , как оно звучит?</a:t>
            </a:r>
            <a:endParaRPr lang="ru-RU" sz="2000" dirty="0"/>
          </a:p>
        </p:txBody>
      </p:sp>
      <p:pic>
        <p:nvPicPr>
          <p:cNvPr id="26626" name="Picture 2" descr="C:\Documents and Settings\пользователь\Мои документы\анимации\школа 2\Копия Копия Imag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2285992"/>
            <a:ext cx="1142976" cy="16859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071678"/>
            <a:ext cx="32147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– 19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ССП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57166"/>
            <a:ext cx="81439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Подходы к решению задания: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20767764">
            <a:off x="3190943" y="2193972"/>
            <a:ext cx="2281756" cy="571504"/>
          </a:xfrm>
          <a:prstGeom prst="rightArrow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832350">
            <a:off x="3000364" y="3429000"/>
            <a:ext cx="2143140" cy="571504"/>
          </a:xfrm>
          <a:prstGeom prst="rightArrow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786446" y="1500174"/>
            <a:ext cx="30003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</a:rPr>
              <a:t>1. Определить ГО предложения и убедиться , что союз И соединяет  их.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066" y="3357562"/>
            <a:ext cx="3929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6FFFF"/>
                </a:solidFill>
              </a:rPr>
              <a:t>2. Определить ,есть ли общий член предложения                    ( обстоятельство),  к которому</a:t>
            </a:r>
          </a:p>
          <a:p>
            <a:r>
              <a:rPr lang="ru-RU" sz="2400" dirty="0" smtClean="0">
                <a:solidFill>
                  <a:srgbClr val="66FFFF"/>
                </a:solidFill>
              </a:rPr>
              <a:t>относятся ГО. </a:t>
            </a:r>
            <a:endParaRPr lang="ru-RU" sz="2400" dirty="0">
              <a:solidFill>
                <a:srgbClr val="66FFFF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000232" y="3929066"/>
            <a:ext cx="642942" cy="1571636"/>
          </a:xfrm>
          <a:prstGeom prst="downArrow">
            <a:avLst/>
          </a:prstGeom>
          <a:solidFill>
            <a:srgbClr val="EF1D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0034" y="5534561"/>
            <a:ext cx="7643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EF1DD1"/>
                </a:solidFill>
              </a:rPr>
              <a:t>3</a:t>
            </a:r>
            <a:r>
              <a:rPr lang="ru-RU" sz="2400" dirty="0" smtClean="0">
                <a:solidFill>
                  <a:srgbClr val="EF1DD1"/>
                </a:solidFill>
              </a:rPr>
              <a:t>. Проверить наличие однородных членов предложения ( часто бывают сказуемые), соединенных союзом И.</a:t>
            </a:r>
            <a:endParaRPr lang="ru-RU" sz="2400" dirty="0">
              <a:solidFill>
                <a:srgbClr val="EF1DD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0430" y="178592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500430" y="307181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928926" y="478632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7" y="0"/>
            <a:ext cx="26432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-19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00364" y="214291"/>
            <a:ext cx="557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Укажите правильное объяснение пунктуации в предложении.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85860"/>
            <a:ext cx="9144000" cy="954107"/>
          </a:xfrm>
          <a:prstGeom prst="rect">
            <a:avLst/>
          </a:prstGeom>
          <a:noFill/>
          <a:ln cmpd="thickThin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66FFFF"/>
                </a:solidFill>
              </a:rPr>
              <a:t>Тишина  была первозданная (?) и вспомнилось майору его детство.</a:t>
            </a:r>
            <a:endParaRPr lang="ru-RU" sz="2800" dirty="0">
              <a:solidFill>
                <a:srgbClr val="66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2428868"/>
            <a:ext cx="82153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dirty="0" smtClean="0"/>
              <a:t>Простое предложение с однородными членами предложения, перед союзом И запятая не нужна.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Сложное предложение , перед союзом И запятая не нужна.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Сложное предложение , перед союзом И нужна запятая.</a:t>
            </a:r>
          </a:p>
          <a:p>
            <a:pPr marL="342900" indent="-342900">
              <a:buAutoNum type="arabicParenR"/>
            </a:pPr>
            <a:r>
              <a:rPr lang="ru-RU" sz="2000" dirty="0" smtClean="0"/>
              <a:t>Простое предложение  с однородными членами предложения, перед союзом И нужна запятая.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59370" y="4572008"/>
            <a:ext cx="6312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Решаем задание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5286388"/>
            <a:ext cx="8358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Определяем ГО предложения (их 2).</a:t>
            </a:r>
          </a:p>
          <a:p>
            <a:pPr marL="342900" indent="-342900">
              <a:buAutoNum type="arabicPeriod"/>
            </a:pPr>
            <a:r>
              <a:rPr lang="ru-RU" dirty="0" smtClean="0"/>
              <a:t>Нет общего члена предложения, к которому относятся ГО.</a:t>
            </a:r>
          </a:p>
          <a:p>
            <a:pPr marL="342900" indent="-342900">
              <a:buAutoNum type="arabicPeriod"/>
            </a:pPr>
            <a:r>
              <a:rPr lang="ru-RU" dirty="0" smtClean="0"/>
              <a:t>Две   ГО – сложное , нет  общего члена предложения, запятую ставим.</a:t>
            </a:r>
          </a:p>
          <a:p>
            <a:pPr marL="342900" indent="-342900" algn="r"/>
            <a:r>
              <a:rPr lang="ru-RU" dirty="0" smtClean="0"/>
              <a:t>(ответ 3) </a:t>
            </a:r>
          </a:p>
          <a:p>
            <a:pPr marL="342900" indent="-342900" algn="r"/>
            <a:r>
              <a:rPr lang="ru-RU" dirty="0" smtClean="0"/>
              <a:t>  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8643966" y="300037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5720" y="1785926"/>
            <a:ext cx="121444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28794" y="1857364"/>
            <a:ext cx="3357586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214546" y="2143116"/>
            <a:ext cx="1357322" cy="1588"/>
          </a:xfrm>
          <a:prstGeom prst="line">
            <a:avLst/>
          </a:prstGeom>
          <a:ln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500826" y="1785926"/>
            <a:ext cx="2214578" cy="1588"/>
          </a:xfrm>
          <a:prstGeom prst="line">
            <a:avLst/>
          </a:prstGeom>
          <a:ln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572264" y="1928802"/>
            <a:ext cx="2143140" cy="1588"/>
          </a:xfrm>
          <a:prstGeom prst="line">
            <a:avLst/>
          </a:prstGeom>
          <a:ln cmpd="thickThin">
            <a:solidFill>
              <a:schemeClr val="tx1">
                <a:alpha val="9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928794" y="1785926"/>
            <a:ext cx="328614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323850" y="285750"/>
            <a:ext cx="8516938" cy="785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38138" indent="-338138" algn="ctr">
              <a:lnSpc>
                <a:spcPct val="80000"/>
              </a:lnSpc>
              <a:spcBef>
                <a:spcPts val="1000"/>
              </a:spcBef>
              <a:buClr>
                <a:srgbClr val="99FF66"/>
              </a:buClr>
              <a:buFont typeface="Wingdings" charset="2"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en-GB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charset="0"/>
              </a:rPr>
              <a:t> </a:t>
            </a:r>
            <a:r>
              <a:rPr lang="ru-RU" sz="5400" u="sng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charset="0"/>
              </a:rPr>
              <a:t>Спасибо за внимание</a:t>
            </a:r>
            <a:r>
              <a:rPr lang="ru-RU" sz="2000" u="sng" dirty="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charset="0"/>
              </a:rPr>
              <a:t> </a:t>
            </a:r>
          </a:p>
          <a:p>
            <a:pPr marL="338138" indent="-338138" algn="ctr">
              <a:lnSpc>
                <a:spcPct val="80000"/>
              </a:lnSpc>
              <a:spcBef>
                <a:spcPts val="1000"/>
              </a:spcBef>
              <a:buClr>
                <a:srgbClr val="99FF66"/>
              </a:buClr>
              <a:buFont typeface="Wingdings" charset="2"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charset="0"/>
              </a:rPr>
              <a:t>Эти учащиеся  все успешно сдали  ЕГЭ по русскому языку. Результат</a:t>
            </a:r>
          </a:p>
          <a:p>
            <a:pPr marL="338138" indent="-338138" algn="ctr">
              <a:lnSpc>
                <a:spcPct val="80000"/>
              </a:lnSpc>
              <a:spcBef>
                <a:spcPts val="1000"/>
              </a:spcBef>
              <a:buClr>
                <a:srgbClr val="99FF66"/>
              </a:buClr>
              <a:buFont typeface="Wingdings" charset="2"/>
              <a:buNone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Lucida Sans Unicode" charset="0"/>
              </a:rPr>
              <a:t>выше областных показателей. (2006 год.)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Lucida Sans Unicode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1" y="2357438"/>
            <a:ext cx="55195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/>
          <a:lstStyle/>
          <a:p>
            <a:pPr algn="ctr"/>
            <a:r>
              <a:rPr lang="ru-RU" dirty="0" smtClean="0"/>
              <a:t>Решетникова Галина</a:t>
            </a:r>
            <a:br>
              <a:rPr lang="ru-RU" dirty="0" smtClean="0"/>
            </a:br>
            <a:r>
              <a:rPr lang="ru-RU" dirty="0" smtClean="0"/>
              <a:t>Николаевна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571744"/>
            <a:ext cx="5000628" cy="40005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214282" y="1928802"/>
            <a:ext cx="3857652" cy="4000528"/>
          </a:xfrm>
        </p:spPr>
        <p:txBody>
          <a:bodyPr>
            <a:normAutofit/>
          </a:bodyPr>
          <a:lstStyle/>
          <a:p>
            <a:pPr algn="ctr">
              <a:spcBef>
                <a:spcPts val="7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2400" b="1" dirty="0" smtClean="0"/>
              <a:t>МБОУ: Побединская </a:t>
            </a:r>
          </a:p>
          <a:p>
            <a:pPr algn="ctr">
              <a:spcBef>
                <a:spcPts val="7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sz="2400" b="1" dirty="0" smtClean="0"/>
              <a:t>СОШ </a:t>
            </a:r>
          </a:p>
          <a:p>
            <a:pPr algn="ctr">
              <a:spcBef>
                <a:spcPts val="7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 err="1" smtClean="0"/>
              <a:t>Квалификацион</a:t>
            </a:r>
            <a:r>
              <a:rPr lang="ru-RU" sz="2800" b="1" dirty="0" smtClean="0"/>
              <a:t> -</a:t>
            </a:r>
            <a:r>
              <a:rPr lang="en-GB" sz="2800" b="1" dirty="0" err="1" smtClean="0"/>
              <a:t>ная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категория</a:t>
            </a:r>
            <a:r>
              <a:rPr lang="en-GB" sz="2800" b="1" dirty="0" smtClean="0"/>
              <a:t> – </a:t>
            </a:r>
            <a:r>
              <a:rPr lang="ru-RU" sz="2800" b="1" dirty="0" smtClean="0"/>
              <a:t>высшая</a:t>
            </a:r>
          </a:p>
          <a:p>
            <a:pPr>
              <a:spcBef>
                <a:spcPts val="7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400" dirty="0" smtClean="0"/>
          </a:p>
          <a:p>
            <a:pPr algn="ctr">
              <a:spcBef>
                <a:spcPts val="7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b="1" dirty="0" err="1" smtClean="0"/>
              <a:t>Стаж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работы</a:t>
            </a:r>
            <a:r>
              <a:rPr lang="ru-RU" sz="2400" b="1" dirty="0" smtClean="0"/>
              <a:t> - </a:t>
            </a:r>
            <a:r>
              <a:rPr lang="en-GB" sz="2400" b="1" dirty="0" smtClean="0"/>
              <a:t> </a:t>
            </a:r>
            <a:r>
              <a:rPr lang="ru-RU" sz="2400" b="1" dirty="0" smtClean="0"/>
              <a:t>43</a:t>
            </a:r>
            <a:r>
              <a:rPr lang="en-GB" sz="2400" b="1" dirty="0" smtClean="0"/>
              <a:t> </a:t>
            </a:r>
            <a:r>
              <a:rPr lang="ru-RU" sz="2400" b="1" dirty="0" smtClean="0"/>
              <a:t>года</a:t>
            </a:r>
            <a:endParaRPr lang="ru-RU" sz="2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76438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b="1" i="1" u="sng" dirty="0" err="1" smtClean="0">
                <a:solidFill>
                  <a:srgbClr val="00FF00"/>
                </a:solidFill>
              </a:rPr>
              <a:t>Цели</a:t>
            </a:r>
            <a:r>
              <a:rPr lang="en-GB" sz="4400" b="1" i="1" u="sng" dirty="0" smtClean="0">
                <a:solidFill>
                  <a:srgbClr val="00FF00"/>
                </a:solidFill>
              </a:rPr>
              <a:t> </a:t>
            </a:r>
            <a:r>
              <a:rPr lang="ru-RU" sz="4400" b="1" i="1" u="sng" dirty="0" smtClean="0">
                <a:solidFill>
                  <a:srgbClr val="00FF00"/>
                </a:solidFill>
              </a:rPr>
              <a:t> моей </a:t>
            </a:r>
            <a:r>
              <a:rPr lang="en-GB" sz="4400" b="1" i="1" u="sng" dirty="0" err="1" smtClean="0">
                <a:solidFill>
                  <a:srgbClr val="00FF00"/>
                </a:solidFill>
              </a:rPr>
              <a:t>работы</a:t>
            </a:r>
            <a:r>
              <a:rPr lang="ru-RU" sz="4400" b="1" i="1" u="sng" dirty="0" smtClean="0">
                <a:solidFill>
                  <a:srgbClr val="00FF00"/>
                </a:solidFill>
              </a:rPr>
              <a:t> :</a:t>
            </a:r>
            <a:endParaRPr lang="ru-RU" sz="4400" b="1" i="1" u="sng" dirty="0">
              <a:solidFill>
                <a:srgbClr val="00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714488"/>
            <a:ext cx="87154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0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000108"/>
            <a:ext cx="7786742" cy="5421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обеспечить</a:t>
            </a:r>
            <a:r>
              <a:rPr lang="en-GB" dirty="0" smtClean="0"/>
              <a:t> </a:t>
            </a:r>
            <a:r>
              <a:rPr lang="en-GB" dirty="0" err="1" smtClean="0"/>
              <a:t>высокий</a:t>
            </a:r>
            <a:r>
              <a:rPr lang="en-GB" dirty="0" smtClean="0"/>
              <a:t> </a:t>
            </a:r>
            <a:r>
              <a:rPr lang="en-GB" dirty="0" err="1" smtClean="0"/>
              <a:t>уровень</a:t>
            </a:r>
            <a:r>
              <a:rPr lang="en-GB" dirty="0" smtClean="0"/>
              <a:t> </a:t>
            </a:r>
            <a:r>
              <a:rPr lang="en-GB" dirty="0" err="1" smtClean="0"/>
              <a:t>знаний</a:t>
            </a:r>
            <a:r>
              <a:rPr lang="en-GB" dirty="0" smtClean="0"/>
              <a:t> </a:t>
            </a:r>
            <a:r>
              <a:rPr lang="en-GB" dirty="0" err="1" smtClean="0"/>
              <a:t>выпускников</a:t>
            </a:r>
            <a:r>
              <a:rPr lang="en-GB" dirty="0" smtClean="0"/>
              <a:t>, </a:t>
            </a:r>
            <a:r>
              <a:rPr lang="en-GB" dirty="0" err="1" smtClean="0"/>
              <a:t>умение</a:t>
            </a:r>
            <a:r>
              <a:rPr lang="en-GB" dirty="0" smtClean="0"/>
              <a:t> </a:t>
            </a:r>
            <a:r>
              <a:rPr lang="en-GB" dirty="0" err="1" smtClean="0"/>
              <a:t>самостоятельно</a:t>
            </a:r>
            <a:r>
              <a:rPr lang="en-GB" dirty="0" smtClean="0"/>
              <a:t> </a:t>
            </a:r>
            <a:r>
              <a:rPr lang="en-GB" dirty="0" err="1" smtClean="0"/>
              <a:t>приобретать</a:t>
            </a:r>
            <a:r>
              <a:rPr lang="en-GB" dirty="0" smtClean="0"/>
              <a:t> и </a:t>
            </a:r>
            <a:r>
              <a:rPr lang="en-GB" dirty="0" err="1" smtClean="0"/>
              <a:t>применять</a:t>
            </a:r>
            <a:r>
              <a:rPr lang="en-GB" dirty="0" smtClean="0"/>
              <a:t> </a:t>
            </a:r>
            <a:r>
              <a:rPr lang="en-GB" dirty="0" err="1" smtClean="0"/>
              <a:t>их</a:t>
            </a:r>
            <a:r>
              <a:rPr lang="en-GB" dirty="0" smtClean="0"/>
              <a:t> </a:t>
            </a:r>
            <a:r>
              <a:rPr lang="en-GB" dirty="0" err="1" smtClean="0"/>
              <a:t>на</a:t>
            </a:r>
            <a:r>
              <a:rPr lang="en-GB" dirty="0" smtClean="0"/>
              <a:t> </a:t>
            </a:r>
            <a:r>
              <a:rPr lang="en-GB" dirty="0" err="1" smtClean="0"/>
              <a:t>практике</a:t>
            </a:r>
            <a:r>
              <a:rPr lang="en-GB" dirty="0" smtClean="0"/>
              <a:t>;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>
              <a:solidFill>
                <a:srgbClr val="6699FF"/>
              </a:solidFill>
            </a:endParaRPr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развить</a:t>
            </a:r>
            <a:r>
              <a:rPr lang="en-GB" dirty="0" smtClean="0"/>
              <a:t> </a:t>
            </a:r>
            <a:r>
              <a:rPr lang="en-GB" dirty="0" err="1" smtClean="0"/>
              <a:t>каждого</a:t>
            </a:r>
            <a:r>
              <a:rPr lang="en-GB" dirty="0" smtClean="0"/>
              <a:t> </a:t>
            </a:r>
            <a:r>
              <a:rPr lang="en-GB" dirty="0" err="1" smtClean="0"/>
              <a:t>учащегося</a:t>
            </a:r>
            <a:r>
              <a:rPr lang="en-GB" dirty="0" smtClean="0"/>
              <a:t> </a:t>
            </a:r>
            <a:r>
              <a:rPr lang="en-GB" dirty="0" err="1" smtClean="0"/>
              <a:t>как</a:t>
            </a:r>
            <a:r>
              <a:rPr lang="en-GB" dirty="0" smtClean="0"/>
              <a:t> </a:t>
            </a:r>
            <a:r>
              <a:rPr lang="en-GB" dirty="0" err="1" smtClean="0"/>
              <a:t>творческую</a:t>
            </a:r>
            <a:r>
              <a:rPr lang="en-GB" dirty="0" smtClean="0"/>
              <a:t> </a:t>
            </a:r>
            <a:r>
              <a:rPr lang="en-GB" dirty="0" err="1" smtClean="0"/>
              <a:t>личность</a:t>
            </a:r>
            <a:r>
              <a:rPr lang="en-GB" dirty="0" smtClean="0"/>
              <a:t>, </a:t>
            </a:r>
            <a:r>
              <a:rPr lang="en-GB" dirty="0" err="1" smtClean="0"/>
              <a:t>способную</a:t>
            </a:r>
            <a:r>
              <a:rPr lang="en-GB" dirty="0" smtClean="0"/>
              <a:t> к </a:t>
            </a:r>
            <a:r>
              <a:rPr lang="en-GB" dirty="0" err="1" smtClean="0"/>
              <a:t>практической</a:t>
            </a:r>
            <a:r>
              <a:rPr lang="en-GB" dirty="0" smtClean="0"/>
              <a:t> </a:t>
            </a:r>
            <a:r>
              <a:rPr lang="en-GB" dirty="0" err="1" smtClean="0"/>
              <a:t>работе</a:t>
            </a:r>
            <a:r>
              <a:rPr lang="en-GB" dirty="0" smtClean="0"/>
              <a:t> с </a:t>
            </a:r>
            <a:r>
              <a:rPr lang="en-GB" dirty="0" err="1" smtClean="0"/>
              <a:t>различными</a:t>
            </a:r>
            <a:r>
              <a:rPr lang="en-GB" dirty="0" smtClean="0"/>
              <a:t> </a:t>
            </a:r>
            <a:r>
              <a:rPr lang="en-GB" dirty="0" err="1" smtClean="0"/>
              <a:t>материалами</a:t>
            </a:r>
            <a:r>
              <a:rPr lang="en-GB" dirty="0" smtClean="0"/>
              <a:t> и </a:t>
            </a:r>
            <a:r>
              <a:rPr lang="en-GB" dirty="0" err="1" smtClean="0"/>
              <a:t>инструментами</a:t>
            </a:r>
            <a:r>
              <a:rPr lang="en-GB" dirty="0" smtClean="0"/>
              <a:t>; 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вовлечь</a:t>
            </a:r>
            <a:r>
              <a:rPr lang="en-GB" dirty="0" smtClean="0"/>
              <a:t> </a:t>
            </a:r>
            <a:r>
              <a:rPr lang="en-GB" dirty="0" err="1" smtClean="0"/>
              <a:t>каждого</a:t>
            </a:r>
            <a:r>
              <a:rPr lang="en-GB" dirty="0" smtClean="0"/>
              <a:t> </a:t>
            </a:r>
            <a:r>
              <a:rPr lang="en-GB" dirty="0" err="1" smtClean="0"/>
              <a:t>ученика</a:t>
            </a:r>
            <a:r>
              <a:rPr lang="en-GB" dirty="0" smtClean="0"/>
              <a:t> в </a:t>
            </a:r>
            <a:r>
              <a:rPr lang="en-GB" dirty="0" err="1" smtClean="0"/>
              <a:t>активный</a:t>
            </a:r>
            <a:r>
              <a:rPr lang="en-GB" dirty="0" smtClean="0"/>
              <a:t> </a:t>
            </a:r>
            <a:r>
              <a:rPr lang="en-GB" dirty="0" err="1" smtClean="0"/>
              <a:t>познавательный</a:t>
            </a:r>
            <a:r>
              <a:rPr lang="en-GB" dirty="0" smtClean="0"/>
              <a:t> </a:t>
            </a:r>
            <a:r>
              <a:rPr lang="en-GB" dirty="0" err="1" smtClean="0"/>
              <a:t>процесс</a:t>
            </a:r>
            <a:r>
              <a:rPr lang="en-GB" dirty="0" smtClean="0"/>
              <a:t>;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формировать</a:t>
            </a:r>
            <a:r>
              <a:rPr lang="en-GB" dirty="0" smtClean="0"/>
              <a:t> </a:t>
            </a:r>
            <a:r>
              <a:rPr lang="en-GB" dirty="0" err="1" smtClean="0"/>
              <a:t>навыки</a:t>
            </a:r>
            <a:r>
              <a:rPr lang="en-GB" dirty="0" smtClean="0"/>
              <a:t> </a:t>
            </a:r>
            <a:r>
              <a:rPr lang="en-GB" dirty="0" err="1" smtClean="0"/>
              <a:t>поисковой</a:t>
            </a:r>
            <a:r>
              <a:rPr lang="en-GB" dirty="0" smtClean="0"/>
              <a:t> и </a:t>
            </a:r>
            <a:r>
              <a:rPr lang="en-GB" dirty="0" err="1" smtClean="0"/>
              <a:t>исследовательской</a:t>
            </a:r>
            <a:r>
              <a:rPr lang="en-GB" dirty="0" smtClean="0"/>
              <a:t> </a:t>
            </a:r>
            <a:r>
              <a:rPr lang="en-GB" dirty="0" err="1" smtClean="0"/>
              <a:t>деятельности</a:t>
            </a:r>
            <a:r>
              <a:rPr lang="en-GB" dirty="0" smtClean="0"/>
              <a:t>, </a:t>
            </a:r>
            <a:r>
              <a:rPr lang="en-GB" dirty="0" err="1" smtClean="0"/>
              <a:t>развивать</a:t>
            </a:r>
            <a:r>
              <a:rPr lang="en-GB" dirty="0" smtClean="0"/>
              <a:t> </a:t>
            </a:r>
            <a:r>
              <a:rPr lang="en-GB" dirty="0" err="1" smtClean="0"/>
              <a:t>критическое</a:t>
            </a:r>
            <a:r>
              <a:rPr lang="en-GB" dirty="0" smtClean="0"/>
              <a:t> </a:t>
            </a:r>
            <a:r>
              <a:rPr lang="en-GB" dirty="0" err="1" smtClean="0"/>
              <a:t>мышление</a:t>
            </a:r>
            <a:r>
              <a:rPr lang="en-GB" dirty="0" smtClean="0"/>
              <a:t>;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повысить</a:t>
            </a:r>
            <a:r>
              <a:rPr lang="en-GB" dirty="0" smtClean="0"/>
              <a:t> </a:t>
            </a:r>
            <a:r>
              <a:rPr lang="en-GB" dirty="0" err="1" smtClean="0"/>
              <a:t>мотивацию</a:t>
            </a:r>
            <a:r>
              <a:rPr lang="en-GB" dirty="0" smtClean="0"/>
              <a:t> к </a:t>
            </a:r>
            <a:r>
              <a:rPr lang="en-GB" dirty="0" err="1" smtClean="0"/>
              <a:t>совместной</a:t>
            </a:r>
            <a:r>
              <a:rPr lang="en-GB" dirty="0" smtClean="0"/>
              <a:t> </a:t>
            </a:r>
            <a:r>
              <a:rPr lang="en-GB" dirty="0" err="1" smtClean="0"/>
              <a:t>работе</a:t>
            </a:r>
            <a:r>
              <a:rPr lang="en-GB" dirty="0" smtClean="0"/>
              <a:t> в </a:t>
            </a:r>
            <a:r>
              <a:rPr lang="en-GB" dirty="0" err="1" smtClean="0"/>
              <a:t>группе</a:t>
            </a:r>
            <a:r>
              <a:rPr lang="en-GB" dirty="0" smtClean="0"/>
              <a:t>, </a:t>
            </a:r>
            <a:r>
              <a:rPr lang="en-GB" dirty="0" err="1" smtClean="0"/>
              <a:t>сотрудничеству</a:t>
            </a:r>
            <a:r>
              <a:rPr lang="en-GB" dirty="0" smtClean="0"/>
              <a:t>, </a:t>
            </a:r>
            <a:r>
              <a:rPr lang="en-GB" dirty="0" err="1" smtClean="0"/>
              <a:t>проявлению</a:t>
            </a:r>
            <a:r>
              <a:rPr lang="en-GB" dirty="0" smtClean="0"/>
              <a:t> </a:t>
            </a:r>
            <a:r>
              <a:rPr lang="en-GB" dirty="0" err="1" smtClean="0"/>
              <a:t>коммуникативных</a:t>
            </a:r>
            <a:r>
              <a:rPr lang="en-GB" dirty="0" smtClean="0"/>
              <a:t> </a:t>
            </a:r>
            <a:r>
              <a:rPr lang="en-GB" dirty="0" err="1" smtClean="0"/>
              <a:t>умений</a:t>
            </a:r>
            <a:r>
              <a:rPr lang="en-GB" dirty="0" smtClean="0"/>
              <a:t>;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формировать</a:t>
            </a:r>
            <a:r>
              <a:rPr lang="en-GB" dirty="0" smtClean="0"/>
              <a:t> </a:t>
            </a:r>
            <a:r>
              <a:rPr lang="en-GB" dirty="0" err="1" smtClean="0"/>
              <a:t>стойкую</a:t>
            </a:r>
            <a:r>
              <a:rPr lang="en-GB" dirty="0" smtClean="0"/>
              <a:t> </a:t>
            </a:r>
            <a:r>
              <a:rPr lang="en-GB" dirty="0" err="1" smtClean="0"/>
              <a:t>патриотическую</a:t>
            </a:r>
            <a:r>
              <a:rPr lang="en-GB" dirty="0" smtClean="0"/>
              <a:t> </a:t>
            </a:r>
            <a:r>
              <a:rPr lang="en-GB" dirty="0" err="1" smtClean="0"/>
              <a:t>позицию</a:t>
            </a:r>
            <a:r>
              <a:rPr lang="en-GB" dirty="0" smtClean="0"/>
              <a:t>; 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формирование</a:t>
            </a:r>
            <a:r>
              <a:rPr lang="en-GB" dirty="0" smtClean="0"/>
              <a:t> у </a:t>
            </a:r>
            <a:r>
              <a:rPr lang="en-GB" dirty="0" err="1" smtClean="0"/>
              <a:t>детей</a:t>
            </a:r>
            <a:r>
              <a:rPr lang="en-GB" dirty="0" smtClean="0"/>
              <a:t> </a:t>
            </a:r>
            <a:r>
              <a:rPr lang="en-GB" dirty="0" err="1" smtClean="0"/>
              <a:t>целостной</a:t>
            </a:r>
            <a:r>
              <a:rPr lang="en-GB" dirty="0" smtClean="0"/>
              <a:t>, </a:t>
            </a:r>
            <a:r>
              <a:rPr lang="en-GB" dirty="0" err="1" smtClean="0"/>
              <a:t>научно-обоснованной</a:t>
            </a:r>
            <a:r>
              <a:rPr lang="en-GB" dirty="0" smtClean="0"/>
              <a:t> </a:t>
            </a:r>
            <a:r>
              <a:rPr lang="en-GB" dirty="0" err="1" smtClean="0"/>
              <a:t>картины</a:t>
            </a:r>
            <a:r>
              <a:rPr lang="en-GB" dirty="0" smtClean="0"/>
              <a:t> </a:t>
            </a:r>
            <a:r>
              <a:rPr lang="en-GB" dirty="0" err="1" smtClean="0"/>
              <a:t>мира</a:t>
            </a:r>
            <a:r>
              <a:rPr lang="en-GB" dirty="0" smtClean="0"/>
              <a:t>, </a:t>
            </a:r>
            <a:r>
              <a:rPr lang="en-GB" dirty="0" err="1" smtClean="0"/>
              <a:t>приобщение</a:t>
            </a:r>
            <a:r>
              <a:rPr lang="en-GB" dirty="0" smtClean="0"/>
              <a:t> к </a:t>
            </a:r>
            <a:r>
              <a:rPr lang="en-GB" dirty="0" err="1" smtClean="0"/>
              <a:t>общечеловеческим</a:t>
            </a:r>
            <a:r>
              <a:rPr lang="en-GB" dirty="0" smtClean="0"/>
              <a:t> </a:t>
            </a:r>
            <a:r>
              <a:rPr lang="en-GB" dirty="0" err="1" smtClean="0"/>
              <a:t>ценностям</a:t>
            </a:r>
            <a:r>
              <a:rPr lang="en-GB" dirty="0" smtClean="0"/>
              <a:t>; 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 smtClean="0"/>
          </a:p>
          <a:p>
            <a:pPr>
              <a:lnSpc>
                <a:spcPct val="80000"/>
              </a:lnSpc>
              <a:spcBef>
                <a:spcPts val="500"/>
              </a:spcBef>
              <a:buFont typeface="Wingdings" pitchFamily="2" charset="2"/>
              <a:buChar char="v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ru-RU" dirty="0" smtClean="0"/>
              <a:t> </a:t>
            </a:r>
            <a:r>
              <a:rPr lang="en-GB" dirty="0" err="1" smtClean="0"/>
              <a:t>воспитание</a:t>
            </a:r>
            <a:r>
              <a:rPr lang="en-GB" dirty="0" smtClean="0"/>
              <a:t> </a:t>
            </a:r>
            <a:r>
              <a:rPr lang="en-GB" dirty="0" err="1" smtClean="0"/>
              <a:t>потребности</a:t>
            </a:r>
            <a:r>
              <a:rPr lang="en-GB" dirty="0" smtClean="0"/>
              <a:t> в </a:t>
            </a:r>
            <a:r>
              <a:rPr lang="en-GB" dirty="0" err="1" smtClean="0"/>
              <a:t>духовном</a:t>
            </a:r>
            <a:r>
              <a:rPr lang="en-GB" dirty="0" smtClean="0"/>
              <a:t> </a:t>
            </a:r>
            <a:r>
              <a:rPr lang="en-GB" dirty="0" err="1" smtClean="0"/>
              <a:t>обогащении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u="sng" dirty="0" smtClean="0"/>
              <a:t>Результаты ЕГЭ за последние  </a:t>
            </a:r>
            <a:br>
              <a:rPr lang="ru-RU" sz="3600" b="1" i="1" u="sng" dirty="0" smtClean="0"/>
            </a:br>
            <a:r>
              <a:rPr lang="ru-RU" sz="3600" b="1" i="1" u="sng" dirty="0" smtClean="0"/>
              <a:t>3 года</a:t>
            </a:r>
            <a:endParaRPr lang="ru-RU" sz="3600" b="1" i="1" u="sng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143116"/>
          <a:ext cx="8786876" cy="442915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357454"/>
                <a:gridCol w="2035984"/>
                <a:gridCol w="2196719"/>
                <a:gridCol w="2196719"/>
              </a:tblGrid>
              <a:tr h="10940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C3300"/>
                          </a:solidFill>
                        </a:rPr>
                        <a:t>Учебный</a:t>
                      </a:r>
                      <a:r>
                        <a:rPr lang="ru-RU" sz="2400" baseline="0" dirty="0" smtClean="0">
                          <a:solidFill>
                            <a:srgbClr val="CC3300"/>
                          </a:solidFill>
                        </a:rPr>
                        <a:t> год</a:t>
                      </a:r>
                      <a:r>
                        <a:rPr lang="ru-RU" sz="2400" dirty="0" smtClean="0">
                          <a:solidFill>
                            <a:srgbClr val="CC3300"/>
                          </a:solidFill>
                        </a:rPr>
                        <a:t> </a:t>
                      </a:r>
                      <a:endParaRPr lang="ru-RU" sz="2400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6699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C3300"/>
                          </a:solidFill>
                        </a:rPr>
                        <a:t>Кол – во учащихся</a:t>
                      </a:r>
                      <a:endParaRPr lang="ru-RU" sz="2400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6699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Средний балл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6600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C3300"/>
                          </a:solidFill>
                        </a:rPr>
                        <a:t>% сдачи от класса</a:t>
                      </a:r>
                      <a:endParaRPr lang="ru-RU" sz="2400" dirty="0">
                        <a:solidFill>
                          <a:srgbClr val="CC33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6699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  <a:tr h="114715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00"/>
                          </a:solidFill>
                        </a:rPr>
                        <a:t>2008 – 2009 </a:t>
                      </a:r>
                      <a:endParaRPr lang="ru-RU" sz="2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00"/>
                          </a:solidFill>
                        </a:rPr>
                        <a:t>32 ч.</a:t>
                      </a:r>
                      <a:endParaRPr lang="ru-RU" sz="24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00"/>
                          </a:solidFill>
                        </a:rPr>
                        <a:t>55,6</a:t>
                      </a:r>
                      <a:endParaRPr lang="ru-RU" sz="24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6600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00"/>
                          </a:solidFill>
                        </a:rPr>
                        <a:t>100%</a:t>
                      </a:r>
                      <a:endParaRPr lang="ru-RU" sz="24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1094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2009</a:t>
                      </a:r>
                      <a:r>
                        <a:rPr lang="ru-RU" sz="2400" b="1" baseline="0" dirty="0" smtClean="0"/>
                        <a:t> – 2010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6600FF"/>
                          </a:solidFill>
                        </a:rPr>
                        <a:t>25 ч.</a:t>
                      </a:r>
                      <a:endParaRPr lang="ru-RU" sz="2400" b="1" dirty="0">
                        <a:solidFill>
                          <a:srgbClr val="6600FF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52,44</a:t>
                      </a:r>
                      <a:endParaRPr lang="ru-RU" sz="2400" b="1" dirty="0"/>
                    </a:p>
                  </a:txBody>
                  <a:tcPr>
                    <a:gradFill>
                      <a:gsLst>
                        <a:gs pos="0">
                          <a:srgbClr val="6600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CC"/>
                          </a:solidFill>
                        </a:rPr>
                        <a:t>100%</a:t>
                      </a:r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1094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2010</a:t>
                      </a:r>
                      <a:r>
                        <a:rPr lang="ru-RU" sz="2400" b="1" baseline="0" dirty="0" smtClean="0"/>
                        <a:t> – 2011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6600FF"/>
                          </a:solidFill>
                        </a:rPr>
                        <a:t>34ч.</a:t>
                      </a:r>
                      <a:endParaRPr lang="ru-RU" sz="2400" b="1" dirty="0">
                        <a:solidFill>
                          <a:srgbClr val="6600FF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64</a:t>
                      </a:r>
                      <a:endParaRPr lang="ru-RU" sz="2400" b="1" dirty="0"/>
                    </a:p>
                  </a:txBody>
                  <a:tcPr>
                    <a:gradFill flip="none" rotWithShape="1">
                      <a:gsLst>
                        <a:gs pos="0">
                          <a:srgbClr val="6600FF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00CC"/>
                          </a:solidFill>
                        </a:rPr>
                        <a:t>100%</a:t>
                      </a:r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i="1" dirty="0" err="1" smtClean="0">
                <a:solidFill>
                  <a:srgbClr val="FF0000"/>
                </a:solidFill>
              </a:rPr>
              <a:t>Технологии</a:t>
            </a:r>
            <a:r>
              <a:rPr lang="en-GB" b="1" i="1" dirty="0" smtClean="0">
                <a:solidFill>
                  <a:srgbClr val="FF0000"/>
                </a:solidFill>
              </a:rPr>
              <a:t>, </a:t>
            </a:r>
            <a:r>
              <a:rPr lang="en-GB" b="1" i="1" dirty="0" err="1" smtClean="0">
                <a:solidFill>
                  <a:srgbClr val="FF0000"/>
                </a:solidFill>
              </a:rPr>
              <a:t>применяемые</a:t>
            </a:r>
            <a:r>
              <a:rPr lang="en-GB" b="1" i="1" dirty="0" smtClean="0">
                <a:solidFill>
                  <a:srgbClr val="FF0000"/>
                </a:solidFill>
              </a:rPr>
              <a:t> в </a:t>
            </a:r>
            <a:r>
              <a:rPr lang="en-GB" b="1" i="1" dirty="0" err="1" smtClean="0">
                <a:solidFill>
                  <a:srgbClr val="FF0000"/>
                </a:solidFill>
              </a:rPr>
              <a:t>работе</a:t>
            </a:r>
            <a:r>
              <a:rPr lang="ru-RU" b="1" i="1" dirty="0" smtClean="0">
                <a:solidFill>
                  <a:srgbClr val="FF0000"/>
                </a:solidFill>
              </a:rPr>
              <a:t>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10046"/>
          </a:xfrm>
        </p:spPr>
        <p:txBody>
          <a:bodyPr>
            <a:normAutofit/>
          </a:bodyPr>
          <a:lstStyle/>
          <a:p>
            <a:pPr algn="ctr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 err="1" smtClean="0"/>
              <a:t>Технология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развития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критического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мышления</a:t>
            </a:r>
            <a:endParaRPr lang="en-GB" sz="2800" b="1" dirty="0" smtClean="0"/>
          </a:p>
          <a:p>
            <a:pPr algn="ctr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 err="1" smtClean="0"/>
              <a:t>Модульная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технология</a:t>
            </a:r>
            <a:r>
              <a:rPr lang="en-GB" sz="2800" b="1" dirty="0" smtClean="0"/>
              <a:t> </a:t>
            </a:r>
          </a:p>
          <a:p>
            <a:pPr algn="ctr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 err="1" smtClean="0"/>
              <a:t>Информационно-коммуникативные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технологии</a:t>
            </a:r>
            <a:endParaRPr lang="en-GB" sz="2800" b="1" dirty="0" smtClean="0"/>
          </a:p>
          <a:p>
            <a:pPr algn="ctr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 err="1" smtClean="0"/>
              <a:t>Развивающая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технология</a:t>
            </a:r>
            <a:endParaRPr lang="en-GB" sz="2800" b="1" dirty="0" smtClean="0"/>
          </a:p>
          <a:p>
            <a:pPr algn="ctr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 err="1" smtClean="0"/>
              <a:t>Учебно-исследовательские</a:t>
            </a:r>
            <a:endParaRPr lang="ru-RU" sz="2800" b="1" dirty="0"/>
          </a:p>
        </p:txBody>
      </p:sp>
      <p:pic>
        <p:nvPicPr>
          <p:cNvPr id="4" name="Picture 4" descr="book1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5286388"/>
            <a:ext cx="2940061" cy="15716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Знание цели – путь к успеху</a:t>
            </a: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/>
              <a:t>(</a:t>
            </a:r>
            <a:r>
              <a:rPr lang="ru-RU" sz="1600" b="1" dirty="0" err="1" smtClean="0"/>
              <a:t>Критериальный</a:t>
            </a:r>
            <a:r>
              <a:rPr lang="ru-RU" sz="1600" b="1" dirty="0" smtClean="0"/>
              <a:t> подход к оцениванию )</a:t>
            </a:r>
            <a:endParaRPr lang="ru-RU" sz="1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2984"/>
          <a:ext cx="9144000" cy="602438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72000"/>
                <a:gridCol w="4572000"/>
              </a:tblGrid>
              <a:tr h="125500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00FF"/>
                          </a:solidFill>
                        </a:rPr>
                        <a:t>Перевод %</a:t>
                      </a:r>
                      <a:r>
                        <a:rPr lang="ru-RU" sz="2800" baseline="0" dirty="0" smtClean="0">
                          <a:solidFill>
                            <a:srgbClr val="0000FF"/>
                          </a:solidFill>
                        </a:rPr>
                        <a:t> проделанной работы</a:t>
                      </a:r>
                      <a:r>
                        <a:rPr lang="ru-RU" sz="2800" dirty="0" smtClean="0">
                          <a:solidFill>
                            <a:srgbClr val="0000FF"/>
                          </a:solidFill>
                        </a:rPr>
                        <a:t> в оценку</a:t>
                      </a:r>
                    </a:p>
                    <a:p>
                      <a:pPr algn="ctr"/>
                      <a:endParaRPr lang="ru-RU" sz="28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584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100 %  -  95 %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 5 »</a:t>
                      </a:r>
                      <a:endParaRPr lang="ru-RU" sz="2400" dirty="0"/>
                    </a:p>
                  </a:txBody>
                  <a:tcPr/>
                </a:tc>
              </a:tr>
              <a:tr h="84295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94 % - 75 %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 4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»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84295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74 % - 55  %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 3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»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84295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 </a:t>
                      </a:r>
                      <a:r>
                        <a:rPr lang="ru-RU" sz="2400" baseline="0" dirty="0" smtClean="0"/>
                        <a:t> 50 -….</a:t>
                      </a:r>
                      <a:r>
                        <a:rPr lang="ru-RU" sz="2400" dirty="0" smtClean="0"/>
                        <a:t>%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« 2 »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1654683">
                <a:tc gridSpan="2"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solidFill>
                            <a:srgbClr val="990000"/>
                          </a:solidFill>
                        </a:rPr>
                        <a:t> В начале подготовки к ЕГЭ, начиная  с 10 класса, по каждому виду заданий    ( А, В, С) устанавливаются </a:t>
                      </a:r>
                      <a:r>
                        <a:rPr lang="ru-RU" sz="2000" b="1" baseline="0" dirty="0" smtClean="0">
                          <a:solidFill>
                            <a:srgbClr val="99000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990000"/>
                          </a:solidFill>
                        </a:rPr>
                        <a:t>процентные критерии.  Каждый</a:t>
                      </a:r>
                      <a:r>
                        <a:rPr lang="ru-RU" sz="2000" b="1" baseline="0" dirty="0" smtClean="0">
                          <a:solidFill>
                            <a:srgbClr val="990000"/>
                          </a:solidFill>
                        </a:rPr>
                        <a:t> учащийся ознакомлен с  ними.</a:t>
                      </a:r>
                      <a:endParaRPr lang="ru-RU" sz="2000" b="1" dirty="0" smtClean="0">
                        <a:solidFill>
                          <a:srgbClr val="990000"/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rgbClr val="99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rgbClr val="00CC99"/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0034" y="1571612"/>
          <a:ext cx="8358246" cy="5000660"/>
        </p:xfrm>
        <a:graphic>
          <a:graphicData uri="http://schemas.openxmlformats.org/presentationml/2006/ole">
            <p:oleObj spid="_x0000_s27650" name="Лист" r:id="rId3" imgW="9934615" imgH="3990944" progId="Excel.Sheet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428605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Контрольные, этапные результаты тестирования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57256"/>
          </a:xfrm>
        </p:spPr>
        <p:txBody>
          <a:bodyPr>
            <a:normAutofit fontScale="90000"/>
          </a:bodyPr>
          <a:lstStyle/>
          <a:p>
            <a:r>
              <a:rPr lang="ru-RU" b="1" u="sng" dirty="0" err="1" smtClean="0">
                <a:solidFill>
                  <a:srgbClr val="CC3300"/>
                </a:solidFill>
              </a:rPr>
              <a:t>Портфолио</a:t>
            </a:r>
            <a:r>
              <a:rPr lang="ru-RU" b="1" u="sng" dirty="0" smtClean="0">
                <a:solidFill>
                  <a:srgbClr val="CC3300"/>
                </a:solidFill>
              </a:rPr>
              <a:t> обучающихся </a:t>
            </a:r>
            <a:endParaRPr lang="ru-RU" b="1" u="sng" dirty="0">
              <a:solidFill>
                <a:srgbClr val="CC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786874" cy="121444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u="sng" dirty="0" smtClean="0">
                <a:solidFill>
                  <a:srgbClr val="FFFF00"/>
                </a:solidFill>
              </a:rPr>
              <a:t>Рейтинговый лист</a:t>
            </a:r>
          </a:p>
          <a:p>
            <a:r>
              <a:rPr lang="ru-RU" dirty="0" smtClean="0"/>
              <a:t>Отслеживание результативности идет с 10 класса</a:t>
            </a:r>
          </a:p>
          <a:p>
            <a:r>
              <a:rPr lang="ru-RU" sz="1800" dirty="0" smtClean="0">
                <a:solidFill>
                  <a:srgbClr val="66FFFF"/>
                </a:solidFill>
              </a:rPr>
              <a:t>(электронный  дневник заполняет оператор – ученик в каждом классе, страничка  выводится на экран и анализируется результат)</a:t>
            </a:r>
            <a:endParaRPr lang="ru-RU" sz="1800" dirty="0">
              <a:solidFill>
                <a:srgbClr val="66FFFF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58" y="2500306"/>
          <a:ext cx="4071966" cy="4214842"/>
        </p:xfrm>
        <a:graphic>
          <a:graphicData uri="http://schemas.openxmlformats.org/presentationml/2006/ole">
            <p:oleObj spid="_x0000_s1026" name="Worksheet" r:id="rId3" imgW="2886205" imgH="2924072" progId="Excel.Sheet.8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14876" y="2500306"/>
          <a:ext cx="4214842" cy="4214842"/>
        </p:xfrm>
        <a:graphic>
          <a:graphicData uri="http://schemas.openxmlformats.org/presentationml/2006/ole">
            <p:oleObj spid="_x0000_s1027" name="Worksheet" r:id="rId4" imgW="2886205" imgH="2924072" progId="Excel.Sheet.8">
              <p:embed/>
            </p:oleObj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Динамики индивидуального прогресса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389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28586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Каждый ученик имеет личную карточку учета уровня подготовленности</a:t>
            </a:r>
            <a:endParaRPr lang="ru-RU" dirty="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428596" y="2000240"/>
          <a:ext cx="8286750" cy="4572032"/>
        </p:xfrm>
        <a:graphic>
          <a:graphicData uri="http://schemas.openxmlformats.org/presentationml/2006/ole">
            <p:oleObj spid="_x0000_s2052" name="Документ" r:id="rId3" imgW="9408750" imgH="5743984" progId="Word.Document.12">
              <p:embed/>
            </p:oleObj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</TotalTime>
  <Words>914</Words>
  <Application>Microsoft Office PowerPoint</Application>
  <PresentationFormat>Экран (4:3)</PresentationFormat>
  <Paragraphs>128</Paragraphs>
  <Slides>17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Поток</vt:lpstr>
      <vt:lpstr>Лист</vt:lpstr>
      <vt:lpstr>Worksheet</vt:lpstr>
      <vt:lpstr>Документ</vt:lpstr>
      <vt:lpstr>Слайд 1</vt:lpstr>
      <vt:lpstr>Решетникова Галина Николаевна</vt:lpstr>
      <vt:lpstr>Слайд 3</vt:lpstr>
      <vt:lpstr>Результаты ЕГЭ за последние   3 года</vt:lpstr>
      <vt:lpstr>Технологии, применяемые в работе:</vt:lpstr>
      <vt:lpstr>Знание цели – путь к успеху (Критериальный подход к оцениванию )</vt:lpstr>
      <vt:lpstr>Слайд 7</vt:lpstr>
      <vt:lpstr>Портфолио обучающихся </vt:lpstr>
      <vt:lpstr>Динамики индивидуального прогресса </vt:lpstr>
      <vt:lpstr> Сравнить результаты с предыдущими и сделать работу над ошибками</vt:lpstr>
      <vt:lpstr>Работа по группам при подготовке к ЕГЭ по русскому языку</vt:lpstr>
      <vt:lpstr>Сочинение обязательно! </vt:lpstr>
      <vt:lpstr>Творческий подход к решению заданий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: Побединская СОШ</dc:title>
  <dc:creator>Admin</dc:creator>
  <cp:lastModifiedBy>1</cp:lastModifiedBy>
  <cp:revision>90</cp:revision>
  <dcterms:created xsi:type="dcterms:W3CDTF">2011-08-15T16:53:33Z</dcterms:created>
  <dcterms:modified xsi:type="dcterms:W3CDTF">2012-02-01T10:33:52Z</dcterms:modified>
</cp:coreProperties>
</file>